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0"/>
  </p:notesMasterIdLst>
  <p:sldIdLst>
    <p:sldId id="257" r:id="rId5"/>
    <p:sldId id="266" r:id="rId6"/>
    <p:sldId id="272" r:id="rId7"/>
    <p:sldId id="267" r:id="rId8"/>
    <p:sldId id="268" r:id="rId9"/>
    <p:sldId id="269" r:id="rId10"/>
    <p:sldId id="270" r:id="rId11"/>
    <p:sldId id="274" r:id="rId12"/>
    <p:sldId id="275" r:id="rId13"/>
    <p:sldId id="293" r:id="rId14"/>
    <p:sldId id="278" r:id="rId15"/>
    <p:sldId id="16769007" r:id="rId16"/>
    <p:sldId id="290" r:id="rId17"/>
    <p:sldId id="291" r:id="rId18"/>
    <p:sldId id="294" r:id="rId19"/>
  </p:sldIdLst>
  <p:sldSz cx="12192000" cy="6858000"/>
  <p:notesSz cx="6858000" cy="9144000"/>
  <p:embeddedFontLst>
    <p:embeddedFont>
      <p:font typeface="Arial Black" panose="020B0A04020102020204" pitchFamily="34" charset="0"/>
      <p:bold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Aptos" panose="020B0004020202020204" pitchFamily="34" charset="0"/>
        <a:ea typeface="+mn-ea"/>
        <a:cs typeface="Calibri" panose="020F0502020204030204" pitchFamily="34" charset="0"/>
        <a:sym typeface="Aptos" panose="020B00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306A"/>
    <a:srgbClr val="FFAF00"/>
    <a:srgbClr val="5D9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ptos"/>
          <a:ea typeface="Aptos"/>
          <a:cs typeface="Apto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ptos"/>
          <a:ea typeface="Aptos"/>
          <a:cs typeface="Apto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766"/>
  </p:normalViewPr>
  <p:slideViewPr>
    <p:cSldViewPr snapToGrid="0" snapToObjects="1">
      <p:cViewPr>
        <p:scale>
          <a:sx n="94" d="100"/>
          <a:sy n="94" d="100"/>
        </p:scale>
        <p:origin x="116" y="-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iana\Downloads\15JUL_Historico_Participacio&#769;n%20DP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Productores atendidos con Participación y Asociatividad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Hoja1!$C$13</c:f>
              <c:strCache>
                <c:ptCount val="1"/>
                <c:pt idx="0">
                  <c:v>Productores atendidos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Hoja1!$B$14:$B$18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Hoja1!$C$14:$C$18</c:f>
              <c:numCache>
                <c:formatCode>#,##0</c:formatCode>
                <c:ptCount val="5"/>
                <c:pt idx="0">
                  <c:v>3913</c:v>
                </c:pt>
                <c:pt idx="1">
                  <c:v>6767</c:v>
                </c:pt>
                <c:pt idx="2">
                  <c:v>12262</c:v>
                </c:pt>
                <c:pt idx="3">
                  <c:v>12755</c:v>
                </c:pt>
                <c:pt idx="4">
                  <c:v>15577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B2-4502-B29A-1C9C237B6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3535711"/>
        <c:axId val="1683548191"/>
      </c:barChart>
      <c:catAx>
        <c:axId val="168353571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Vigencia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83548191"/>
        <c:crosses val="autoZero"/>
        <c:auto val="1"/>
        <c:lblAlgn val="ctr"/>
        <c:lblOffset val="100"/>
        <c:noMultiLvlLbl val="0"/>
      </c:catAx>
      <c:valAx>
        <c:axId val="16835481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/>
                  <a:t>Productores atendidos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83535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143">
            <a:extLst>
              <a:ext uri="{FF2B5EF4-FFF2-40B4-BE49-F238E27FC236}">
                <a16:creationId xmlns:a16="http://schemas.microsoft.com/office/drawing/2014/main" id="{CEF0B8A7-3506-3230-8EDB-71F650A3E29B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1" name="Shape 144">
            <a:extLst>
              <a:ext uri="{FF2B5EF4-FFF2-40B4-BE49-F238E27FC236}">
                <a16:creationId xmlns:a16="http://schemas.microsoft.com/office/drawing/2014/main" id="{D6D04138-E30E-5A6C-CD38-4B5844559270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CO" altLang="es-CO">
              <a:sym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panose="020F0502020204030204" pitchFamily="34" charset="0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166">
            <a:extLst>
              <a:ext uri="{FF2B5EF4-FFF2-40B4-BE49-F238E27FC236}">
                <a16:creationId xmlns:a16="http://schemas.microsoft.com/office/drawing/2014/main" id="{71F8F1D9-7C1B-5BE2-03A7-D4E7404372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0482" name="Shape 167">
            <a:extLst>
              <a:ext uri="{FF2B5EF4-FFF2-40B4-BE49-F238E27FC236}">
                <a16:creationId xmlns:a16="http://schemas.microsoft.com/office/drawing/2014/main" id="{8BD2C48D-B0FE-8783-1C71-A9B689C78C35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CO" altLang="es-CO" dirty="0">
                <a:solidFill>
                  <a:srgbClr val="000000"/>
                </a:solidFill>
              </a:rPr>
              <a:t>Poner una foto emblemática de la entidad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554">
            <a:extLst>
              <a:ext uri="{FF2B5EF4-FFF2-40B4-BE49-F238E27FC236}">
                <a16:creationId xmlns:a16="http://schemas.microsoft.com/office/drawing/2014/main" id="{60DB2B49-4771-66A3-6E47-3DEB962AF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2530" name="Shape 555">
            <a:extLst>
              <a:ext uri="{FF2B5EF4-FFF2-40B4-BE49-F238E27FC236}">
                <a16:creationId xmlns:a16="http://schemas.microsoft.com/office/drawing/2014/main" id="{F3EC8246-0BAE-59B6-1254-68ABDCC4AD69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s-CO" altLang="es-CO" dirty="0">
                <a:solidFill>
                  <a:srgbClr val="000000"/>
                </a:solidFill>
              </a:rPr>
              <a:t>Cambiar la foto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30B8D240-0EA2-AD7D-59B9-2A766D6F5FC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26E52-B73D-4F21-A96F-D85EA1979F74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201129096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CE70819-2B4F-4864-DEF3-8CF05F45894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60109-FB39-46E7-AD21-12153A64C95F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273860254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332FBDCF-A5A8-36AE-CE87-B3C259F53AC0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EFC22-9B95-4E56-9219-4222E81E985C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399105827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0843D919-B1E1-E14F-E395-96B6ADDDC227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43D63-2F17-408E-BC07-99CFDB93591B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339157608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0D2BB89-6541-5B30-15E8-E6E25BE8D036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1DF0D-560B-4179-B3BB-C31F81A687F7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89605152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F936A7E-A6FA-354E-0FC9-D976247AB163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A5842-EB33-42E5-9A7F-F02E318C46E4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224701774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2CF0F3D-C94E-9228-4259-0D983C0EB962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F0462-A4CB-44ED-852D-266A3E027394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191183851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 lvl="0"/>
            <a:endParaRPr noProof="0" dirty="0">
              <a:sym typeface="Aptos"/>
            </a:endParaRPr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F437779A-65CE-7FB8-DFC3-F23453D63A9A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72BD5-A3FA-4AAB-9490-D9EAB4BC4D41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309258706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30690318-E370-D5D0-E133-1AAAB834A1AE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892800" y="6172200"/>
            <a:ext cx="2844800" cy="368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568FD-DD48-475E-BA1E-535BC7E3559C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47166045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Text"/>
          <p:cNvSpPr txBox="1">
            <a:spLocks noGrp="1"/>
          </p:cNvSpPr>
          <p:nvPr>
            <p:ph type="title"/>
          </p:nvPr>
        </p:nvSpPr>
        <p:spPr>
          <a:xfrm>
            <a:off x="1523880" y="1122480"/>
            <a:ext cx="9143641" cy="238716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0" name="Body Level One…"/>
          <p:cNvSpPr txBox="1">
            <a:spLocks noGrp="1"/>
          </p:cNvSpPr>
          <p:nvPr>
            <p:ph type="body" idx="1"/>
          </p:nvPr>
        </p:nvSpPr>
        <p:spPr>
          <a:xfrm>
            <a:off x="609479" y="1604519"/>
            <a:ext cx="10972442" cy="3977282"/>
          </a:xfrm>
          <a:prstGeom prst="rect">
            <a:avLst/>
          </a:prstGeom>
        </p:spPr>
        <p:txBody>
          <a:bodyPr lIns="0" tIns="0" rIns="0" bIns="0"/>
          <a:lstStyle>
            <a:lvl1pPr marL="431800" indent="-323850">
              <a:spcBef>
                <a:spcPts val="1400"/>
              </a:spcBef>
              <a:buClr>
                <a:srgbClr val="000000"/>
              </a:buClr>
              <a:buSzPct val="45000"/>
              <a:buFontTx/>
              <a:buChar char="●"/>
            </a:lvl1pPr>
            <a:lvl2pPr marL="993775" indent="-453389">
              <a:spcBef>
                <a:spcPts val="1400"/>
              </a:spcBef>
              <a:buClr>
                <a:srgbClr val="000000"/>
              </a:buClr>
              <a:buSzPct val="75000"/>
              <a:buFontTx/>
              <a:buChar char="−"/>
            </a:lvl2pPr>
            <a:lvl3pPr marL="1456196" indent="-448451">
              <a:spcBef>
                <a:spcPts val="1400"/>
              </a:spcBef>
              <a:buClr>
                <a:srgbClr val="000000"/>
              </a:buClr>
              <a:buSzPct val="45000"/>
              <a:buFontTx/>
              <a:buChar char="●"/>
            </a:lvl3pPr>
            <a:lvl4pPr marL="1847779" indent="-335844">
              <a:spcBef>
                <a:spcPts val="1400"/>
              </a:spcBef>
              <a:buClr>
                <a:srgbClr val="000000"/>
              </a:buClr>
              <a:buSzPct val="75000"/>
              <a:buFontTx/>
              <a:buChar char="−"/>
            </a:lvl4pPr>
            <a:lvl5pPr marL="2246630" indent="-302260">
              <a:spcBef>
                <a:spcPts val="1400"/>
              </a:spcBef>
              <a:buClr>
                <a:srgbClr val="000000"/>
              </a:buClr>
              <a:buSzPct val="45000"/>
              <a:buFontTx/>
              <a:buChar char="●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3ED844C6-BF24-DAA6-BBFC-6D1E8F017F4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079163" y="6403975"/>
            <a:ext cx="274637" cy="269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1BE33-A368-4588-8707-E63495C7FA68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314990556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EBBFEEE-7B50-7E88-5F1B-BF3C800F4D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867"/>
            <a:ext cx="12192000" cy="19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6086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ulse para editar el formato del texto de título"/>
          <p:cNvSpPr txBox="1">
            <a:spLocks noGrp="1"/>
          </p:cNvSpPr>
          <p:nvPr>
            <p:ph type="title"/>
          </p:nvPr>
        </p:nvSpPr>
        <p:spPr>
          <a:xfrm>
            <a:off x="609479" y="273599"/>
            <a:ext cx="10972442" cy="1144801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latin typeface="Aptos"/>
                <a:ea typeface="Aptos"/>
                <a:cs typeface="Aptos"/>
                <a:sym typeface="Apto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609479" y="1604519"/>
            <a:ext cx="10972442" cy="3977282"/>
          </a:xfrm>
          <a:prstGeom prst="rect">
            <a:avLst/>
          </a:prstGeom>
        </p:spPr>
        <p:txBody>
          <a:bodyPr lIns="0" tIns="0" rIns="0" bIns="0"/>
          <a:lstStyle>
            <a:lvl1pPr marL="431800" indent="-323850">
              <a:spcBef>
                <a:spcPts val="1400"/>
              </a:spcBef>
              <a:buClr>
                <a:srgbClr val="000000"/>
              </a:buClr>
              <a:buSzPct val="45000"/>
              <a:buFontTx/>
              <a:buChar char="●"/>
            </a:lvl1pPr>
            <a:lvl2pPr marL="993775" indent="-453389">
              <a:spcBef>
                <a:spcPts val="1400"/>
              </a:spcBef>
              <a:buClr>
                <a:srgbClr val="000000"/>
              </a:buClr>
              <a:buSzPct val="75000"/>
              <a:buFontTx/>
              <a:buChar char="−"/>
            </a:lvl2pPr>
            <a:lvl3pPr marL="1456196" indent="-448451">
              <a:spcBef>
                <a:spcPts val="1400"/>
              </a:spcBef>
              <a:buClr>
                <a:srgbClr val="000000"/>
              </a:buClr>
              <a:buSzPct val="45000"/>
              <a:buFontTx/>
              <a:buChar char="●"/>
            </a:lvl3pPr>
            <a:lvl4pPr marL="1847779" indent="-335844">
              <a:spcBef>
                <a:spcPts val="1400"/>
              </a:spcBef>
              <a:buClr>
                <a:srgbClr val="000000"/>
              </a:buClr>
              <a:buSzPct val="75000"/>
              <a:buFontTx/>
              <a:buChar char="−"/>
            </a:lvl4pPr>
            <a:lvl5pPr marL="2246630" indent="-302260">
              <a:spcBef>
                <a:spcPts val="1400"/>
              </a:spcBef>
              <a:buClr>
                <a:srgbClr val="000000"/>
              </a:buClr>
              <a:buSzPct val="45000"/>
              <a:buFontTx/>
              <a:buChar char="●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FA7F050-AC7A-BE5B-26B8-5648A1BA12D3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1079163" y="6403975"/>
            <a:ext cx="274637" cy="269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8F303-0441-4B98-B123-8EF6A4EBE66F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109781848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5555F349-2C87-E914-2D74-BD5AE4BDBDDE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892800" y="6172200"/>
            <a:ext cx="2844800" cy="368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ADB80-6813-453C-ABC9-9D0F036CE932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263294003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 descr="Imagen 10">
            <a:extLst>
              <a:ext uri="{FF2B5EF4-FFF2-40B4-BE49-F238E27FC236}">
                <a16:creationId xmlns:a16="http://schemas.microsoft.com/office/drawing/2014/main" id="{F80BB6AE-C34C-DF97-A2EB-F7659E9B5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Imagen 8" descr="Imagen 8">
            <a:extLst>
              <a:ext uri="{FF2B5EF4-FFF2-40B4-BE49-F238E27FC236}">
                <a16:creationId xmlns:a16="http://schemas.microsoft.com/office/drawing/2014/main" id="{D68B5359-116B-3B31-3E55-914D2D007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r="3513"/>
          <a:stretch>
            <a:fillRect/>
          </a:stretch>
        </p:blipFill>
        <p:spPr bwMode="auto">
          <a:xfrm>
            <a:off x="10340975" y="0"/>
            <a:ext cx="1851025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4" name="Título"/>
          <p:cNvSpPr txBox="1">
            <a:spLocks noGrp="1"/>
          </p:cNvSpPr>
          <p:nvPr>
            <p:ph type="title"/>
          </p:nvPr>
        </p:nvSpPr>
        <p:spPr>
          <a:xfrm>
            <a:off x="640080" y="598805"/>
            <a:ext cx="10515601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39C4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5" name="Body Level One…"/>
          <p:cNvSpPr txBox="1">
            <a:spLocks noGrp="1"/>
          </p:cNvSpPr>
          <p:nvPr>
            <p:ph type="body" idx="1"/>
          </p:nvPr>
        </p:nvSpPr>
        <p:spPr>
          <a:xfrm>
            <a:off x="640080" y="2059304"/>
            <a:ext cx="10515601" cy="43513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>
              <a:defRPr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>
              <a:defRPr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>
              <a:defRPr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BE3CBD54-E32F-67AD-4800-999F71FDF8A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892800" y="6172200"/>
            <a:ext cx="2844800" cy="368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654FA-1DAD-48B5-8CFF-CE93C230E339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  <p:extLst>
      <p:ext uri="{BB962C8B-B14F-4D97-AF65-F5344CB8AC3E}">
        <p14:creationId xmlns:p14="http://schemas.microsoft.com/office/powerpoint/2010/main" val="26086680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Text">
            <a:extLst>
              <a:ext uri="{FF2B5EF4-FFF2-40B4-BE49-F238E27FC236}">
                <a16:creationId xmlns:a16="http://schemas.microsoft.com/office/drawing/2014/main" id="{AF04A0AC-FF1C-1154-DB52-8C2FFBBF4C5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20" rIns="45719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es-CO">
                <a:sym typeface="Aptos Display" panose="020B0004020202020204" pitchFamily="34" charset="0"/>
              </a:rPr>
              <a:t>Title Text</a:t>
            </a:r>
          </a:p>
        </p:txBody>
      </p:sp>
      <p:sp>
        <p:nvSpPr>
          <p:cNvPr id="1027" name="Body Level One…">
            <a:extLst>
              <a:ext uri="{FF2B5EF4-FFF2-40B4-BE49-F238E27FC236}">
                <a16:creationId xmlns:a16="http://schemas.microsoft.com/office/drawing/2014/main" id="{8251ED44-357C-D09D-8A95-6B3313DEFE9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20" rIns="45719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O" altLang="es-CO">
                <a:sym typeface="Aptos" panose="020B0004020202020204" pitchFamily="34" charset="0"/>
              </a:rPr>
              <a:t>Haga clic para modificar el estilo de texto del patrón</a:t>
            </a:r>
          </a:p>
          <a:p>
            <a:pPr lvl="1"/>
            <a:endParaRPr lang="es-CO" altLang="es-CO">
              <a:sym typeface="Aptos" panose="020B0004020202020204" pitchFamily="34" charset="0"/>
            </a:endParaRPr>
          </a:p>
          <a:p>
            <a:pPr lvl="2"/>
            <a:endParaRPr lang="es-CO" altLang="es-CO">
              <a:sym typeface="Aptos" panose="020B0004020202020204" pitchFamily="34" charset="0"/>
            </a:endParaRPr>
          </a:p>
          <a:p>
            <a:pPr lvl="3"/>
            <a:endParaRPr lang="es-CO" altLang="es-CO">
              <a:sym typeface="Aptos" panose="020B0004020202020204" pitchFamily="34" charset="0"/>
            </a:endParaRPr>
          </a:p>
          <a:p>
            <a:pPr lvl="4"/>
            <a:endParaRPr lang="es-CO" altLang="es-CO">
              <a:sym typeface="Aptos" panose="020B0004020202020204" pitchFamily="34" charset="0"/>
            </a:endParaRPr>
          </a:p>
        </p:txBody>
      </p:sp>
      <p:sp>
        <p:nvSpPr>
          <p:cNvPr id="1028" name="Slide Number">
            <a:extLst>
              <a:ext uri="{FF2B5EF4-FFF2-40B4-BE49-F238E27FC236}">
                <a16:creationId xmlns:a16="http://schemas.microsoft.com/office/drawing/2014/main" id="{E49A3726-9B3C-05D1-89BD-AE755CAADB18}"/>
              </a:ext>
            </a:extLst>
          </p:cNvPr>
          <p:cNvSpPr txBox="1">
            <a:spLocks noGrp="1" noChangeArrowheads="1"/>
          </p:cNvSpPr>
          <p:nvPr>
            <p:ph type="sldNum" sz="quarter" idx="2"/>
          </p:nvPr>
        </p:nvSpPr>
        <p:spPr bwMode="auto">
          <a:xfrm>
            <a:off x="11080750" y="6403975"/>
            <a:ext cx="273050" cy="269875"/>
          </a:xfrm>
          <a:prstGeom prst="rect">
            <a:avLst/>
          </a:prstGeom>
          <a:noFill/>
          <a:ln>
            <a:noFill/>
          </a:ln>
        </p:spPr>
        <p:txBody>
          <a:bodyPr vert="horz" wrap="none" lIns="45719" tIns="45720" rIns="45719" bIns="45720" numCol="1" anchor="ctr" anchorCtr="0" compatLnSpc="1">
            <a:prstTxWarp prst="textNoShape">
              <a:avLst/>
            </a:prstTxWarp>
            <a:spAutoFit/>
          </a:bodyPr>
          <a:lstStyle>
            <a:lvl1pPr algn="r" eaLnBrk="1">
              <a:defRPr sz="1200">
                <a:solidFill>
                  <a:srgbClr val="757575"/>
                </a:solidFill>
                <a:ea typeface="Aptos" pitchFamily="34" charset="0"/>
                <a:cs typeface="Aptos" panose="020B0004020202020204" pitchFamily="34" charset="0"/>
              </a:defRPr>
            </a:lvl1pPr>
          </a:lstStyle>
          <a:p>
            <a:pPr>
              <a:defRPr/>
            </a:pPr>
            <a:fld id="{2E090EBB-BB90-46DF-A61A-C316A4CAF116}" type="slidenum">
              <a:rPr lang="es-CO" altLang="es-CO"/>
              <a:pPr>
                <a:defRPr/>
              </a:pPr>
              <a:t>‹Nº›</a:t>
            </a:fld>
            <a:endParaRPr lang="es-CO" alt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p:transition spd="med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ptos Display"/>
          <a:ea typeface="Aptos Display"/>
          <a:cs typeface="Aptos Display"/>
          <a:sym typeface="Aptos Display" panose="020B00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ptos Display"/>
          <a:ea typeface="Aptos Display"/>
          <a:cs typeface="Aptos Display"/>
          <a:sym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ptos Display"/>
          <a:ea typeface="Aptos Display"/>
          <a:cs typeface="Aptos Display"/>
          <a:sym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ptos Display"/>
          <a:ea typeface="Aptos Display"/>
          <a:cs typeface="Aptos Display"/>
          <a:sym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Aptos Display"/>
          <a:ea typeface="Aptos Display"/>
          <a:cs typeface="Aptos Display"/>
          <a:sym typeface="Aptos Display" panose="020B0004020202020204" pitchFamily="34" charset="0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Aptos"/>
          <a:ea typeface="Aptos"/>
          <a:cs typeface="Aptos"/>
          <a:sym typeface="Aptos" panose="020B0004020202020204" pitchFamily="34" charset="0"/>
        </a:defRPr>
      </a:lvl1pPr>
      <a:lvl2pPr marL="723900" indent="-2667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Aptos"/>
          <a:ea typeface="Aptos"/>
          <a:cs typeface="Aptos"/>
          <a:sym typeface="Aptos" panose="020B0004020202020204" pitchFamily="34" charset="0"/>
        </a:defRPr>
      </a:lvl2pPr>
      <a:lvl3pPr marL="1233488" indent="-319088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Aptos"/>
          <a:ea typeface="Aptos"/>
          <a:cs typeface="Aptos"/>
          <a:sym typeface="Aptos" panose="020B0004020202020204" pitchFamily="34" charset="0"/>
        </a:defRPr>
      </a:lvl3pPr>
      <a:lvl4pPr marL="17272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Aptos"/>
          <a:ea typeface="Aptos"/>
          <a:cs typeface="Aptos"/>
          <a:sym typeface="Aptos" panose="020B0004020202020204" pitchFamily="34" charset="0"/>
        </a:defRPr>
      </a:lvl4pPr>
      <a:lvl5pPr marL="2184400" indent="-355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sz="2800">
          <a:solidFill>
            <a:srgbClr val="000000"/>
          </a:solidFill>
          <a:latin typeface="Aptos"/>
          <a:ea typeface="Aptos"/>
          <a:cs typeface="Aptos"/>
          <a:sym typeface="Aptos" panose="020B0004020202020204" pitchFamily="34" charset="0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17.png"/><Relationship Id="rId10" Type="http://schemas.openxmlformats.org/officeDocument/2006/relationships/image" Target="../media/image37.png"/><Relationship Id="rId4" Type="http://schemas.openxmlformats.org/officeDocument/2006/relationships/image" Target="../media/image15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17.png"/><Relationship Id="rId10" Type="http://schemas.openxmlformats.org/officeDocument/2006/relationships/image" Target="../media/image44.png"/><Relationship Id="rId4" Type="http://schemas.openxmlformats.org/officeDocument/2006/relationships/image" Target="../media/image15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48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Imagen 3" descr="Imagen 3">
            <a:extLst>
              <a:ext uri="{FF2B5EF4-FFF2-40B4-BE49-F238E27FC236}">
                <a16:creationId xmlns:a16="http://schemas.microsoft.com/office/drawing/2014/main" id="{FB1121E6-EFC0-EE61-EC3B-74CF88FCB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7632" y="-871869"/>
            <a:ext cx="13427264" cy="755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1A7532-4592-C97A-30F5-5EE123735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867"/>
            <a:ext cx="12192000" cy="19113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5C89A8-5353-519C-102B-7F271BC57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1467" y="3805680"/>
            <a:ext cx="7529066" cy="26790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C052204-AB45-2B81-206B-E6F95FEFF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8" y="352132"/>
            <a:ext cx="3338622" cy="12014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Imagen 9" descr="Imagen 9">
            <a:extLst>
              <a:ext uri="{FF2B5EF4-FFF2-40B4-BE49-F238E27FC236}">
                <a16:creationId xmlns:a16="http://schemas.microsoft.com/office/drawing/2014/main" id="{A1A345D2-CC9E-05A4-37A9-F3000D0ED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5"/>
          <a:stretch>
            <a:fillRect/>
          </a:stretch>
        </p:blipFill>
        <p:spPr bwMode="auto">
          <a:xfrm>
            <a:off x="0" y="-82550"/>
            <a:ext cx="12192000" cy="768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1506" name="Imagen 11" descr="Imagen 11">
            <a:extLst>
              <a:ext uri="{FF2B5EF4-FFF2-40B4-BE49-F238E27FC236}">
                <a16:creationId xmlns:a16="http://schemas.microsoft.com/office/drawing/2014/main" id="{918AF9CE-FAE3-4AF3-E0F3-1DF0A2A16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8588"/>
            <a:ext cx="12352338" cy="773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1508" name="CuadroTexto 5">
            <a:extLst>
              <a:ext uri="{FF2B5EF4-FFF2-40B4-BE49-F238E27FC236}">
                <a16:creationId xmlns:a16="http://schemas.microsoft.com/office/drawing/2014/main" id="{9E09F505-EEA2-EC40-593A-4D57CA6B1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301" y="3105150"/>
            <a:ext cx="5515048" cy="17943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>
              <a:lnSpc>
                <a:spcPts val="6500"/>
              </a:lnSpc>
            </a:pPr>
            <a:r>
              <a:rPr lang="es-CO" sz="7200" b="1" noProof="0" dirty="0">
                <a:solidFill>
                  <a:srgbClr val="FFFFFF"/>
                </a:solidFill>
                <a:latin typeface="Arial Black" panose="020B0A04020102020204" pitchFamily="34" charset="0"/>
                <a:cs typeface="Poppins" panose="00000500000000000000" pitchFamily="2" charset="0"/>
                <a:sym typeface="Poppins" panose="00000500000000000000" pitchFamily="2" charset="0"/>
              </a:rPr>
              <a:t>Avances</a:t>
            </a:r>
          </a:p>
          <a:p>
            <a:pPr eaLnBrk="1">
              <a:lnSpc>
                <a:spcPts val="6500"/>
              </a:lnSpc>
            </a:pPr>
            <a:r>
              <a:rPr lang="es-CO" sz="7200" b="1" noProof="0" dirty="0">
                <a:solidFill>
                  <a:srgbClr val="FFFFFF"/>
                </a:solidFill>
                <a:latin typeface="Arial Black" panose="020B0A04020102020204" pitchFamily="34" charset="0"/>
                <a:cs typeface="Poppins" panose="00000500000000000000" pitchFamily="2" charset="0"/>
                <a:sym typeface="Poppins" panose="00000500000000000000" pitchFamily="2" charset="0"/>
              </a:rPr>
              <a:t>Misionales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658310-C9F7-8D9A-5E42-19F0EA88D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867"/>
            <a:ext cx="12192000" cy="1911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55F6D5-C9D5-497C-A895-BD6B1CD254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452" y="2740277"/>
            <a:ext cx="4498548" cy="392658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59F7531-ECE6-A93B-5A63-9AD4AF552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482" y="5283797"/>
            <a:ext cx="1591783" cy="139015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B9BEDAC-D37D-DDF5-7786-7CF39BA598D5}"/>
              </a:ext>
            </a:extLst>
          </p:cNvPr>
          <p:cNvSpPr/>
          <p:nvPr/>
        </p:nvSpPr>
        <p:spPr>
          <a:xfrm>
            <a:off x="1223236" y="4717543"/>
            <a:ext cx="5265370" cy="101538"/>
          </a:xfrm>
          <a:prstGeom prst="rect">
            <a:avLst/>
          </a:prstGeom>
          <a:solidFill>
            <a:srgbClr val="2D306A"/>
          </a:solidFill>
          <a:ln w="1905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B87A0C1-7DF8-A396-57C2-D36E20E1FA3A}"/>
              </a:ext>
            </a:extLst>
          </p:cNvPr>
          <p:cNvSpPr/>
          <p:nvPr/>
        </p:nvSpPr>
        <p:spPr>
          <a:xfrm>
            <a:off x="1223237" y="4677402"/>
            <a:ext cx="5265370" cy="101538"/>
          </a:xfrm>
          <a:prstGeom prst="rect">
            <a:avLst/>
          </a:prstGeom>
          <a:solidFill>
            <a:srgbClr val="FFAF00"/>
          </a:solidFill>
          <a:ln w="1905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CO" sz="1800" b="0" i="0" u="none" strike="noStrike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Aptos"/>
              <a:ea typeface="Aptos"/>
              <a:cs typeface="Aptos"/>
              <a:sym typeface="Apto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364449D-7C6A-96B6-DB0A-71768C045B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1654" y="107044"/>
            <a:ext cx="2016209" cy="725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 descr="Imagen que contiene exterior, pasto, persona, hombre&#10;&#10;Descripción generada automáticamente">
            <a:extLst>
              <a:ext uri="{FF2B5EF4-FFF2-40B4-BE49-F238E27FC236}">
                <a16:creationId xmlns:a16="http://schemas.microsoft.com/office/drawing/2014/main" id="{A5778F08-0420-93A5-ED5B-530905642B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566" y="10546"/>
            <a:ext cx="5469573" cy="6869242"/>
          </a:xfrm>
          <a:prstGeom prst="rect">
            <a:avLst/>
          </a:prstGeom>
          <a:ln w="19050">
            <a:noFill/>
          </a:ln>
        </p:spPr>
      </p:pic>
      <p:sp>
        <p:nvSpPr>
          <p:cNvPr id="28673" name="Shape 0">
            <a:extLst>
              <a:ext uri="{FF2B5EF4-FFF2-40B4-BE49-F238E27FC236}">
                <a16:creationId xmlns:a16="http://schemas.microsoft.com/office/drawing/2014/main" id="{D63D8F0B-2F40-732A-E4D7-1114412202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64581" y="2847395"/>
            <a:ext cx="34023" cy="3877581"/>
          </a:xfrm>
          <a:prstGeom prst="line">
            <a:avLst/>
          </a:prstGeom>
          <a:noFill/>
          <a:ln w="12700">
            <a:solidFill>
              <a:srgbClr val="2D306A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0" name="Text 2">
            <a:extLst>
              <a:ext uri="{FF2B5EF4-FFF2-40B4-BE49-F238E27FC236}">
                <a16:creationId xmlns:a16="http://schemas.microsoft.com/office/drawing/2014/main" id="{4A876327-1D00-C352-633C-0E4C407EC222}"/>
              </a:ext>
            </a:extLst>
          </p:cNvPr>
          <p:cNvSpPr txBox="1"/>
          <p:nvPr/>
        </p:nvSpPr>
        <p:spPr>
          <a:xfrm>
            <a:off x="1193189" y="1823159"/>
            <a:ext cx="5530377" cy="159511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eaLnBrk="1" fontAlgn="auto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defRPr>
                <a:solidFill>
                  <a:srgbClr val="2E2E2E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Durante el Gobierno del Cambio, se logró la </a:t>
            </a:r>
            <a:r>
              <a:rPr lang="es-CO" b="1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calificación,  viabilización</a:t>
            </a:r>
            <a:r>
              <a:rPr lang="es-CO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y </a:t>
            </a:r>
            <a:r>
              <a:rPr lang="es-CO" b="1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cofinanciación </a:t>
            </a:r>
            <a:r>
              <a:rPr lang="es-CO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de </a:t>
            </a:r>
            <a:r>
              <a:rPr lang="es-CO" sz="4000" kern="0" dirty="0">
                <a:solidFill>
                  <a:srgbClr val="2D306A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236 PIDAR</a:t>
            </a:r>
            <a:r>
              <a:rPr lang="es-CO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, permitiendo su cofinanciación por parte de la ADR.</a:t>
            </a:r>
          </a:p>
        </p:txBody>
      </p:sp>
      <p:pic>
        <p:nvPicPr>
          <p:cNvPr id="28675" name="Image 0">
            <a:extLst>
              <a:ext uri="{FF2B5EF4-FFF2-40B4-BE49-F238E27FC236}">
                <a16:creationId xmlns:a16="http://schemas.microsoft.com/office/drawing/2014/main" id="{2DEB2396-D5A5-DBB3-94B2-D7AFD9EC1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1674" y="4409830"/>
            <a:ext cx="2013691" cy="1550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8676" name="Text 3">
            <a:extLst>
              <a:ext uri="{FF2B5EF4-FFF2-40B4-BE49-F238E27FC236}">
                <a16:creationId xmlns:a16="http://schemas.microsoft.com/office/drawing/2014/main" id="{5C153FA1-1FC7-CEF1-5ED5-65C04B869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568" y="2331235"/>
            <a:ext cx="4335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r>
              <a:rPr lang="es-CO" sz="2400" b="1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Impactando a</a:t>
            </a:r>
          </a:p>
        </p:txBody>
      </p:sp>
      <p:sp>
        <p:nvSpPr>
          <p:cNvPr id="743" name="Shape 4">
            <a:extLst>
              <a:ext uri="{FF2B5EF4-FFF2-40B4-BE49-F238E27FC236}">
                <a16:creationId xmlns:a16="http://schemas.microsoft.com/office/drawing/2014/main" id="{4D6C0257-153D-1591-00B7-C94A6E952C64}"/>
              </a:ext>
            </a:extLst>
          </p:cNvPr>
          <p:cNvSpPr/>
          <p:nvPr/>
        </p:nvSpPr>
        <p:spPr>
          <a:xfrm>
            <a:off x="6942688" y="3105433"/>
            <a:ext cx="3601092" cy="505977"/>
          </a:xfrm>
          <a:prstGeom prst="roundRect">
            <a:avLst>
              <a:gd name="adj" fmla="val 50000"/>
            </a:avLst>
          </a:prstGeom>
          <a:solidFill>
            <a:srgbClr val="2D306A"/>
          </a:solidFill>
          <a:ln w="12700">
            <a:solidFill>
              <a:srgbClr val="166081"/>
            </a:solidFill>
          </a:ln>
        </p:spPr>
        <p:txBody>
          <a:bodyPr lIns="45719" rIns="45719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  <a:sym typeface="Calibri"/>
              </a:defRPr>
            </a:pPr>
            <a:endParaRPr lang="es-CO" b="1" kern="0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744" name="Text 5">
            <a:extLst>
              <a:ext uri="{FF2B5EF4-FFF2-40B4-BE49-F238E27FC236}">
                <a16:creationId xmlns:a16="http://schemas.microsoft.com/office/drawing/2014/main" id="{D4FFBFF7-E360-B112-2D94-AFFE74AFEE4D}"/>
              </a:ext>
            </a:extLst>
          </p:cNvPr>
          <p:cNvSpPr txBox="1"/>
          <p:nvPr/>
        </p:nvSpPr>
        <p:spPr>
          <a:xfrm>
            <a:off x="7159457" y="3163130"/>
            <a:ext cx="1420469" cy="36933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2400" b="1" kern="0" noProof="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375.825</a:t>
            </a:r>
            <a:endParaRPr lang="es-CO" sz="1200" b="1" kern="0" noProof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8679" name="Image 1" descr="Image 1">
            <a:extLst>
              <a:ext uri="{FF2B5EF4-FFF2-40B4-BE49-F238E27FC236}">
                <a16:creationId xmlns:a16="http://schemas.microsoft.com/office/drawing/2014/main" id="{A78B1252-6507-C40D-2585-A8995F68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2D30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975" y="3836421"/>
            <a:ext cx="365125" cy="3651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Image 2" descr="Image 2">
            <a:extLst>
              <a:ext uri="{FF2B5EF4-FFF2-40B4-BE49-F238E27FC236}">
                <a16:creationId xmlns:a16="http://schemas.microsoft.com/office/drawing/2014/main" id="{DA37387E-6A89-1B46-62B0-6C0A544D2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2D306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975" y="4339659"/>
            <a:ext cx="365125" cy="3651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" name="Text 7">
            <a:extLst>
              <a:ext uri="{FF2B5EF4-FFF2-40B4-BE49-F238E27FC236}">
                <a16:creationId xmlns:a16="http://schemas.microsoft.com/office/drawing/2014/main" id="{59B79608-4D7C-5CD1-F211-5ABB00F13D50}"/>
              </a:ext>
            </a:extLst>
          </p:cNvPr>
          <p:cNvSpPr txBox="1"/>
          <p:nvPr/>
        </p:nvSpPr>
        <p:spPr>
          <a:xfrm>
            <a:off x="7514125" y="4327852"/>
            <a:ext cx="3897313" cy="30777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1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lang="es-CO" sz="2000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333.026</a:t>
            </a:r>
            <a:r>
              <a:rPr lang="es-CO" sz="2000" b="1" kern="0" noProof="0" dirty="0">
                <a:solidFill>
                  <a:srgbClr val="B31166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 </a:t>
            </a:r>
            <a:r>
              <a:rPr lang="es-CO" sz="1400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Beneficiarios indirectos</a:t>
            </a:r>
          </a:p>
        </p:txBody>
      </p:sp>
      <p:sp>
        <p:nvSpPr>
          <p:cNvPr id="28706" name="Shape 37">
            <a:extLst>
              <a:ext uri="{FF2B5EF4-FFF2-40B4-BE49-F238E27FC236}">
                <a16:creationId xmlns:a16="http://schemas.microsoft.com/office/drawing/2014/main" id="{5E3BCBAE-1854-3EA5-2491-58A536CDF3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3007" y="5185101"/>
            <a:ext cx="5570537" cy="0"/>
          </a:xfrm>
          <a:prstGeom prst="line">
            <a:avLst/>
          </a:prstGeom>
          <a:noFill/>
          <a:ln w="12700">
            <a:solidFill>
              <a:srgbClr val="2D306A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710" name="Image 2" descr="Image 2">
            <a:extLst>
              <a:ext uri="{FF2B5EF4-FFF2-40B4-BE49-F238E27FC236}">
                <a16:creationId xmlns:a16="http://schemas.microsoft.com/office/drawing/2014/main" id="{B3BAE062-370D-3448-095F-09B413841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58" y="3628901"/>
            <a:ext cx="365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777" name="Text 6">
            <a:extLst>
              <a:ext uri="{FF2B5EF4-FFF2-40B4-BE49-F238E27FC236}">
                <a16:creationId xmlns:a16="http://schemas.microsoft.com/office/drawing/2014/main" id="{0221B5C6-F7B1-AA3B-405B-F0107DC0BFE3}"/>
              </a:ext>
            </a:extLst>
          </p:cNvPr>
          <p:cNvSpPr txBox="1"/>
          <p:nvPr/>
        </p:nvSpPr>
        <p:spPr>
          <a:xfrm>
            <a:off x="7564925" y="3865889"/>
            <a:ext cx="3897313" cy="307777"/>
          </a:xfrm>
          <a:prstGeom prst="rect">
            <a:avLst/>
          </a:prstGeom>
          <a:ln w="12700">
            <a:miter lim="400000"/>
          </a:ln>
          <a:effectLst/>
        </p:spPr>
        <p:txBody>
          <a:bodyPr lIns="0" tIns="0" rIns="0" bIns="0" anchor="ctr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chemeClr val="accent1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lang="es-CO" sz="2000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42.799</a:t>
            </a:r>
            <a:r>
              <a:rPr lang="es-CO" sz="2000" kern="0" noProof="0" dirty="0">
                <a:solidFill>
                  <a:srgbClr val="B31166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 </a:t>
            </a:r>
            <a:r>
              <a:rPr lang="es-CO" sz="1400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Beneficiarios directos</a:t>
            </a:r>
          </a:p>
        </p:txBody>
      </p:sp>
      <p:sp>
        <p:nvSpPr>
          <p:cNvPr id="778" name="Rectángulo 64">
            <a:extLst>
              <a:ext uri="{FF2B5EF4-FFF2-40B4-BE49-F238E27FC236}">
                <a16:creationId xmlns:a16="http://schemas.microsoft.com/office/drawing/2014/main" id="{36BB2EC4-3D7B-2B48-78E0-CD53363537DF}"/>
              </a:ext>
            </a:extLst>
          </p:cNvPr>
          <p:cNvSpPr txBox="1"/>
          <p:nvPr/>
        </p:nvSpPr>
        <p:spPr>
          <a:xfrm>
            <a:off x="1081569" y="3552864"/>
            <a:ext cx="4761879" cy="52322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accent1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lang="es-CO" sz="2800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$844.865 M </a:t>
            </a:r>
            <a:r>
              <a:rPr lang="es-CO" sz="2000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Cofinanciación ADR</a:t>
            </a:r>
          </a:p>
        </p:txBody>
      </p:sp>
      <p:sp>
        <p:nvSpPr>
          <p:cNvPr id="779" name="Rectángulo 66">
            <a:extLst>
              <a:ext uri="{FF2B5EF4-FFF2-40B4-BE49-F238E27FC236}">
                <a16:creationId xmlns:a16="http://schemas.microsoft.com/office/drawing/2014/main" id="{1C1BA82C-0152-68FF-71A1-9E807567543A}"/>
              </a:ext>
            </a:extLst>
          </p:cNvPr>
          <p:cNvSpPr txBox="1"/>
          <p:nvPr/>
        </p:nvSpPr>
        <p:spPr>
          <a:xfrm>
            <a:off x="2563126" y="4355585"/>
            <a:ext cx="3731148" cy="1015663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3600">
                <a:solidFill>
                  <a:schemeClr val="accent1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lang="es-CO" sz="3600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56</a:t>
            </a:r>
            <a:r>
              <a:rPr lang="es-CO" sz="3600" b="1" kern="0" noProof="0" dirty="0">
                <a:solidFill>
                  <a:srgbClr val="B31166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 </a:t>
            </a:r>
            <a:r>
              <a:rPr lang="es-CO" sz="2000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PIDAR Agroindustriales </a:t>
            </a:r>
          </a:p>
          <a:p>
            <a:pPr eaLnBrk="1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accent1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pPr>
            <a:r>
              <a:rPr lang="es-CO" sz="2400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$245.749 M </a:t>
            </a:r>
            <a:r>
              <a:rPr lang="es-CO" sz="1400" kern="0" noProof="0" dirty="0">
                <a:solidFill>
                  <a:srgbClr val="2E2E2E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Cofinanciación ADR</a:t>
            </a:r>
          </a:p>
        </p:txBody>
      </p:sp>
      <p:sp>
        <p:nvSpPr>
          <p:cNvPr id="28719" name="Gráfico 102">
            <a:extLst>
              <a:ext uri="{FF2B5EF4-FFF2-40B4-BE49-F238E27FC236}">
                <a16:creationId xmlns:a16="http://schemas.microsoft.com/office/drawing/2014/main" id="{DCAE2C57-98B9-F4E4-7D01-AF2F0C98C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6519" y="5443864"/>
            <a:ext cx="1214438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951B3F-CF91-32DE-B980-17E9F00055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168" y="5203647"/>
            <a:ext cx="1591783" cy="139015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1193CA7-4BA8-A155-87EE-50504172FD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619B4BF-A7D9-4CFA-7802-E11F399619C3}"/>
              </a:ext>
            </a:extLst>
          </p:cNvPr>
          <p:cNvSpPr txBox="1"/>
          <p:nvPr/>
        </p:nvSpPr>
        <p:spPr>
          <a:xfrm>
            <a:off x="8376509" y="3208705"/>
            <a:ext cx="2172543" cy="380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ts val="1100"/>
              </a:lnSpc>
            </a:pPr>
            <a:r>
              <a:rPr lang="es-CO" sz="1200" b="1" kern="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PRODUCTORES  RURALES</a:t>
            </a:r>
            <a:endParaRPr lang="es-CO" sz="2000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4E0443B-E048-B316-BDE6-3CAC5DF63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384" y="590547"/>
            <a:ext cx="56830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r>
              <a:rPr lang="es-CO" sz="2000" noProof="0" dirty="0">
                <a:solidFill>
                  <a:srgbClr val="2D306A"/>
                </a:solidFill>
                <a:latin typeface="Arial Black" panose="020B0A04020102020204" pitchFamily="34" charset="0"/>
                <a:sym typeface="Cambria" panose="02040503050406030204" pitchFamily="18" charset="0"/>
              </a:rPr>
              <a:t>PROYECTOS INTEGRALES DE DESARROLLO AGROPECUARIO Y RURAL (PIDAR)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99DF56D2-058A-C327-A856-C38182FFBB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A7AB9B-F261-9726-7B56-E2A88FB19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F05DB307-C7C9-BFB3-2D58-80A8FB038CED}"/>
              </a:ext>
            </a:extLst>
          </p:cNvPr>
          <p:cNvSpPr/>
          <p:nvPr/>
        </p:nvSpPr>
        <p:spPr>
          <a:xfrm>
            <a:off x="7766522" y="6292273"/>
            <a:ext cx="4228138" cy="276997"/>
          </a:xfrm>
          <a:prstGeom prst="rect">
            <a:avLst/>
          </a:prstGeom>
          <a:solidFill>
            <a:srgbClr val="2D306A"/>
          </a:solidFill>
          <a:ln w="1905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O" sz="1200" b="1" noProof="0" dirty="0">
                <a:solidFill>
                  <a:schemeClr val="bg1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  <a:sym typeface="Aptos"/>
              </a:rPr>
              <a:t>MERCADEO AGROPECUARIO</a:t>
            </a:r>
            <a:endParaRPr kumimoji="0" lang="es-CO" sz="12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ea typeface="Aptos"/>
              <a:cs typeface="Arial" panose="020B0604020202020204" pitchFamily="34" charset="0"/>
              <a:sym typeface="Apto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BB591F5-FFE0-470B-C731-1A705BE18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B8163CDA-4666-9314-32D1-BB9719560B8B}"/>
              </a:ext>
            </a:extLst>
          </p:cNvPr>
          <p:cNvGrpSpPr/>
          <p:nvPr/>
        </p:nvGrpSpPr>
        <p:grpSpPr>
          <a:xfrm>
            <a:off x="591312" y="1583113"/>
            <a:ext cx="11009376" cy="4617720"/>
            <a:chOff x="812051" y="1010412"/>
            <a:chExt cx="11009376" cy="4617720"/>
          </a:xfrm>
        </p:grpSpPr>
        <p:sp>
          <p:nvSpPr>
            <p:cNvPr id="23553" name="CuadroTexto 31">
              <a:extLst>
                <a:ext uri="{FF2B5EF4-FFF2-40B4-BE49-F238E27FC236}">
                  <a16:creationId xmlns:a16="http://schemas.microsoft.com/office/drawing/2014/main" id="{9F5DB918-9F53-9A4E-50C9-18713776E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9288" y="2644775"/>
              <a:ext cx="196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1600" b="1" noProof="0" dirty="0">
                  <a:solidFill>
                    <a:srgbClr val="FFFFFF"/>
                  </a:solidFill>
                  <a:latin typeface="Arial" panose="020B0604020202020204" pitchFamily="34" charset="0"/>
                  <a:ea typeface="Vendana"/>
                  <a:cs typeface="Arial" panose="020B0604020202020204" pitchFamily="34" charset="0"/>
                  <a:sym typeface="Vendana"/>
                </a:rPr>
                <a:t>1</a:t>
              </a:r>
            </a:p>
          </p:txBody>
        </p:sp>
        <p:sp>
          <p:nvSpPr>
            <p:cNvPr id="23554" name="CuadroTexto 31">
              <a:extLst>
                <a:ext uri="{FF2B5EF4-FFF2-40B4-BE49-F238E27FC236}">
                  <a16:creationId xmlns:a16="http://schemas.microsoft.com/office/drawing/2014/main" id="{C24F2AA9-D38A-4ED7-5BCB-3A87DA39A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1350" y="2801938"/>
              <a:ext cx="196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r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1600" b="1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" name="Shape 3">
              <a:extLst>
                <a:ext uri="{FF2B5EF4-FFF2-40B4-BE49-F238E27FC236}">
                  <a16:creationId xmlns:a16="http://schemas.microsoft.com/office/drawing/2014/main" id="{28C11530-C818-1387-B9E5-0F7BB01B27B1}"/>
                </a:ext>
              </a:extLst>
            </p:cNvPr>
            <p:cNvSpPr/>
            <p:nvPr/>
          </p:nvSpPr>
          <p:spPr>
            <a:xfrm>
              <a:off x="812051" y="1010412"/>
              <a:ext cx="2395728" cy="4617720"/>
            </a:xfrm>
            <a:prstGeom prst="roundRect">
              <a:avLst>
                <a:gd name="adj" fmla="val 3435"/>
              </a:avLst>
            </a:prstGeom>
            <a:solidFill>
              <a:srgbClr val="FAFBFD"/>
            </a:solidFill>
            <a:ln w="9525">
              <a:solidFill>
                <a:srgbClr val="E3E6ED"/>
              </a:solidFill>
              <a:prstDash val="solid"/>
            </a:ln>
            <a:effectLst>
              <a:outerShdw blurRad="76200" dist="254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Shape 4">
              <a:extLst>
                <a:ext uri="{FF2B5EF4-FFF2-40B4-BE49-F238E27FC236}">
                  <a16:creationId xmlns:a16="http://schemas.microsoft.com/office/drawing/2014/main" id="{50FFCC75-F64B-6DF5-53FD-918D9A51E2AB}"/>
                </a:ext>
              </a:extLst>
            </p:cNvPr>
            <p:cNvSpPr/>
            <p:nvPr/>
          </p:nvSpPr>
          <p:spPr>
            <a:xfrm>
              <a:off x="1529855" y="1303020"/>
              <a:ext cx="960120" cy="960120"/>
            </a:xfrm>
            <a:prstGeom prst="ellipse">
              <a:avLst/>
            </a:prstGeom>
            <a:solidFill>
              <a:srgbClr val="1E2761"/>
            </a:solidFill>
            <a:ln/>
            <a:effectLst>
              <a:outerShdw blurRad="127000" dist="50800" dir="16200000" algn="bl" rotWithShape="0">
                <a:srgbClr val="1E2761">
                  <a:alpha val="28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Image 0" descr="preencoded.png">
              <a:extLst>
                <a:ext uri="{FF2B5EF4-FFF2-40B4-BE49-F238E27FC236}">
                  <a16:creationId xmlns:a16="http://schemas.microsoft.com/office/drawing/2014/main" id="{14EBE9F1-E925-7FD0-8FE3-2968FFD92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2171" y="1545336"/>
              <a:ext cx="475488" cy="475488"/>
            </a:xfrm>
            <a:prstGeom prst="rect">
              <a:avLst/>
            </a:prstGeom>
          </p:spPr>
        </p:pic>
        <p:sp>
          <p:nvSpPr>
            <p:cNvPr id="15" name="Text 5">
              <a:extLst>
                <a:ext uri="{FF2B5EF4-FFF2-40B4-BE49-F238E27FC236}">
                  <a16:creationId xmlns:a16="http://schemas.microsoft.com/office/drawing/2014/main" id="{DC88E1E6-24EE-CF0E-1F2B-78B77B045E6A}"/>
                </a:ext>
              </a:extLst>
            </p:cNvPr>
            <p:cNvSpPr/>
            <p:nvPr/>
          </p:nvSpPr>
          <p:spPr>
            <a:xfrm>
              <a:off x="903491" y="2382012"/>
              <a:ext cx="2212848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3600" b="1" noProof="0" dirty="0">
                  <a:solidFill>
                    <a:srgbClr val="1E2761"/>
                  </a:solidFill>
                  <a:latin typeface="Arial Black" panose="020B0A04020102020204" pitchFamily="34" charset="0"/>
                  <a:ea typeface="Cambria" pitchFamily="34" charset="-122"/>
                  <a:cs typeface="Arial" panose="020B0604020202020204" pitchFamily="34" charset="0"/>
                </a:rPr>
                <a:t>776</a:t>
              </a:r>
              <a:endParaRPr lang="es-CO" sz="3600" noProof="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7F183EED-9F79-24CE-83F0-EEBB844D72B5}"/>
                </a:ext>
              </a:extLst>
            </p:cNvPr>
            <p:cNvSpPr/>
            <p:nvPr/>
          </p:nvSpPr>
          <p:spPr>
            <a:xfrm>
              <a:off x="903491" y="2912364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1150" b="1" kern="0" spc="50" noProof="0" dirty="0">
                  <a:solidFill>
                    <a:srgbClr val="6B728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organizaciones</a:t>
              </a:r>
              <a:endParaRPr lang="es-CO" sz="115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Shape 7">
              <a:extLst>
                <a:ext uri="{FF2B5EF4-FFF2-40B4-BE49-F238E27FC236}">
                  <a16:creationId xmlns:a16="http://schemas.microsoft.com/office/drawing/2014/main" id="{25A54803-CFBA-FF70-B7E0-56D5C2DF33F9}"/>
                </a:ext>
              </a:extLst>
            </p:cNvPr>
            <p:cNvSpPr/>
            <p:nvPr/>
          </p:nvSpPr>
          <p:spPr>
            <a:xfrm>
              <a:off x="1982483" y="3278124"/>
              <a:ext cx="54864" cy="54864"/>
            </a:xfrm>
            <a:prstGeom prst="ellipse">
              <a:avLst/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 8">
              <a:extLst>
                <a:ext uri="{FF2B5EF4-FFF2-40B4-BE49-F238E27FC236}">
                  <a16:creationId xmlns:a16="http://schemas.microsoft.com/office/drawing/2014/main" id="{36681AF2-3CD6-5A2F-8FF2-18184492AD9F}"/>
                </a:ext>
              </a:extLst>
            </p:cNvPr>
            <p:cNvSpPr/>
            <p:nvPr/>
          </p:nvSpPr>
          <p:spPr>
            <a:xfrm>
              <a:off x="949211" y="3461004"/>
              <a:ext cx="2121408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Fortalecimiento de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Capacidades Comerciales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Shape 9">
              <a:extLst>
                <a:ext uri="{FF2B5EF4-FFF2-40B4-BE49-F238E27FC236}">
                  <a16:creationId xmlns:a16="http://schemas.microsoft.com/office/drawing/2014/main" id="{7F2C4E45-2707-ABBB-8071-9F156FF90D06}"/>
                </a:ext>
              </a:extLst>
            </p:cNvPr>
            <p:cNvSpPr/>
            <p:nvPr/>
          </p:nvSpPr>
          <p:spPr>
            <a:xfrm>
              <a:off x="949211" y="4576572"/>
              <a:ext cx="2121408" cy="914400"/>
            </a:xfrm>
            <a:prstGeom prst="roundRect">
              <a:avLst>
                <a:gd name="adj" fmla="val 6000"/>
              </a:avLst>
            </a:prstGeom>
            <a:solidFill>
              <a:srgbClr val="E7E9F5"/>
            </a:solidFill>
            <a:ln/>
          </p:spPr>
          <p:txBody>
            <a:bodyPr/>
            <a:lstStyle/>
            <a:p>
              <a:endParaRPr lang="es-CO" sz="36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 10">
              <a:extLst>
                <a:ext uri="{FF2B5EF4-FFF2-40B4-BE49-F238E27FC236}">
                  <a16:creationId xmlns:a16="http://schemas.microsoft.com/office/drawing/2014/main" id="{2CE5C4FF-70B5-9461-CC30-F61A9CE884DB}"/>
                </a:ext>
              </a:extLst>
            </p:cNvPr>
            <p:cNvSpPr/>
            <p:nvPr/>
          </p:nvSpPr>
          <p:spPr>
            <a:xfrm>
              <a:off x="1031507" y="4631436"/>
              <a:ext cx="19568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Mercado nacional e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internacional en los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32 departamentos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 11">
              <a:extLst>
                <a:ext uri="{FF2B5EF4-FFF2-40B4-BE49-F238E27FC236}">
                  <a16:creationId xmlns:a16="http://schemas.microsoft.com/office/drawing/2014/main" id="{9B489F1C-028A-A980-0970-1F39996C7577}"/>
                </a:ext>
              </a:extLst>
            </p:cNvPr>
            <p:cNvSpPr/>
            <p:nvPr/>
          </p:nvSpPr>
          <p:spPr>
            <a:xfrm>
              <a:off x="3207779" y="2999232"/>
              <a:ext cx="47548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2600" b="1" noProof="0" dirty="0">
                  <a:solidFill>
                    <a:srgbClr val="B7BDC9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→</a:t>
              </a:r>
              <a:endParaRPr lang="es-CO" sz="26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Shape 12">
              <a:extLst>
                <a:ext uri="{FF2B5EF4-FFF2-40B4-BE49-F238E27FC236}">
                  <a16:creationId xmlns:a16="http://schemas.microsoft.com/office/drawing/2014/main" id="{3948DEAF-56C4-D591-82A0-0621994A4039}"/>
                </a:ext>
              </a:extLst>
            </p:cNvPr>
            <p:cNvSpPr/>
            <p:nvPr/>
          </p:nvSpPr>
          <p:spPr>
            <a:xfrm>
              <a:off x="3683267" y="1010412"/>
              <a:ext cx="2395728" cy="4617720"/>
            </a:xfrm>
            <a:prstGeom prst="roundRect">
              <a:avLst>
                <a:gd name="adj" fmla="val 3435"/>
              </a:avLst>
            </a:prstGeom>
            <a:solidFill>
              <a:srgbClr val="FAFBFD"/>
            </a:solidFill>
            <a:ln w="9525">
              <a:solidFill>
                <a:srgbClr val="E3E6ED"/>
              </a:solidFill>
              <a:prstDash val="solid"/>
            </a:ln>
            <a:effectLst>
              <a:outerShdw blurRad="76200" dist="254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Shape 13">
              <a:extLst>
                <a:ext uri="{FF2B5EF4-FFF2-40B4-BE49-F238E27FC236}">
                  <a16:creationId xmlns:a16="http://schemas.microsoft.com/office/drawing/2014/main" id="{7630EC64-7584-C069-F394-4484F6067352}"/>
                </a:ext>
              </a:extLst>
            </p:cNvPr>
            <p:cNvSpPr/>
            <p:nvPr/>
          </p:nvSpPr>
          <p:spPr>
            <a:xfrm>
              <a:off x="4401071" y="1303020"/>
              <a:ext cx="960120" cy="960120"/>
            </a:xfrm>
            <a:prstGeom prst="ellipse">
              <a:avLst/>
            </a:prstGeom>
            <a:solidFill>
              <a:srgbClr val="0F6E6E"/>
            </a:solidFill>
            <a:ln/>
            <a:effectLst>
              <a:outerShdw blurRad="127000" dist="50800" dir="16200000" algn="bl" rotWithShape="0">
                <a:srgbClr val="0F6E6E">
                  <a:alpha val="28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" name="Image 1" descr="preencoded.png">
              <a:extLst>
                <a:ext uri="{FF2B5EF4-FFF2-40B4-BE49-F238E27FC236}">
                  <a16:creationId xmlns:a16="http://schemas.microsoft.com/office/drawing/2014/main" id="{B22408B2-E2B6-A11F-A83C-0A76F2B1E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43387" y="1545336"/>
              <a:ext cx="475488" cy="475488"/>
            </a:xfrm>
            <a:prstGeom prst="rect">
              <a:avLst/>
            </a:prstGeom>
          </p:spPr>
        </p:pic>
        <p:sp>
          <p:nvSpPr>
            <p:cNvPr id="36" name="Text 14">
              <a:extLst>
                <a:ext uri="{FF2B5EF4-FFF2-40B4-BE49-F238E27FC236}">
                  <a16:creationId xmlns:a16="http://schemas.microsoft.com/office/drawing/2014/main" id="{5AF60478-4B22-EC53-5B2E-3B7B80DA8A59}"/>
                </a:ext>
              </a:extLst>
            </p:cNvPr>
            <p:cNvSpPr/>
            <p:nvPr/>
          </p:nvSpPr>
          <p:spPr>
            <a:xfrm>
              <a:off x="3774707" y="2382012"/>
              <a:ext cx="2212848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3600" b="1" noProof="0" dirty="0">
                  <a:solidFill>
                    <a:srgbClr val="0F6E6E"/>
                  </a:solidFill>
                  <a:latin typeface="Arial Black" panose="020B0A04020102020204" pitchFamily="34" charset="0"/>
                  <a:ea typeface="Cambria" pitchFamily="34" charset="-122"/>
                  <a:cs typeface="Arial" panose="020B0604020202020204" pitchFamily="34" charset="0"/>
                </a:rPr>
                <a:t>908</a:t>
              </a:r>
              <a:endParaRPr lang="es-CO" sz="3600" noProof="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 15">
              <a:extLst>
                <a:ext uri="{FF2B5EF4-FFF2-40B4-BE49-F238E27FC236}">
                  <a16:creationId xmlns:a16="http://schemas.microsoft.com/office/drawing/2014/main" id="{E99893FC-4B4A-732E-1AF5-64C7CBB114F1}"/>
                </a:ext>
              </a:extLst>
            </p:cNvPr>
            <p:cNvSpPr/>
            <p:nvPr/>
          </p:nvSpPr>
          <p:spPr>
            <a:xfrm>
              <a:off x="3774707" y="2912364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1150" b="1" kern="0" spc="50" noProof="0" dirty="0">
                  <a:solidFill>
                    <a:srgbClr val="6B728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circuitos cortos</a:t>
              </a:r>
              <a:endParaRPr lang="es-CO" sz="115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Shape 16">
              <a:extLst>
                <a:ext uri="{FF2B5EF4-FFF2-40B4-BE49-F238E27FC236}">
                  <a16:creationId xmlns:a16="http://schemas.microsoft.com/office/drawing/2014/main" id="{9AC71896-2E1B-92E5-387D-7B75936C3DD2}"/>
                </a:ext>
              </a:extLst>
            </p:cNvPr>
            <p:cNvSpPr/>
            <p:nvPr/>
          </p:nvSpPr>
          <p:spPr>
            <a:xfrm>
              <a:off x="4853699" y="3278124"/>
              <a:ext cx="54864" cy="54864"/>
            </a:xfrm>
            <a:prstGeom prst="ellipse">
              <a:avLst/>
            </a:prstGeom>
            <a:solidFill>
              <a:srgbClr val="0F6E6E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 17">
              <a:extLst>
                <a:ext uri="{FF2B5EF4-FFF2-40B4-BE49-F238E27FC236}">
                  <a16:creationId xmlns:a16="http://schemas.microsoft.com/office/drawing/2014/main" id="{261594EF-3FFE-5EFF-4DDD-F1E4B297CB57}"/>
                </a:ext>
              </a:extLst>
            </p:cNvPr>
            <p:cNvSpPr/>
            <p:nvPr/>
          </p:nvSpPr>
          <p:spPr>
            <a:xfrm>
              <a:off x="3820427" y="3461004"/>
              <a:ext cx="2121408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Circuitos Cortos de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Comercialización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Shape 18">
              <a:extLst>
                <a:ext uri="{FF2B5EF4-FFF2-40B4-BE49-F238E27FC236}">
                  <a16:creationId xmlns:a16="http://schemas.microsoft.com/office/drawing/2014/main" id="{4C5EEC5D-18EF-F9C8-AAAA-E330A21E1E5C}"/>
                </a:ext>
              </a:extLst>
            </p:cNvPr>
            <p:cNvSpPr/>
            <p:nvPr/>
          </p:nvSpPr>
          <p:spPr>
            <a:xfrm>
              <a:off x="3820427" y="4576572"/>
              <a:ext cx="2121408" cy="914400"/>
            </a:xfrm>
            <a:prstGeom prst="roundRect">
              <a:avLst>
                <a:gd name="adj" fmla="val 6000"/>
              </a:avLst>
            </a:prstGeom>
            <a:solidFill>
              <a:srgbClr val="E2F2F1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 19">
              <a:extLst>
                <a:ext uri="{FF2B5EF4-FFF2-40B4-BE49-F238E27FC236}">
                  <a16:creationId xmlns:a16="http://schemas.microsoft.com/office/drawing/2014/main" id="{BA1C90CC-A240-47BB-89C7-152B0669EA03}"/>
                </a:ext>
              </a:extLst>
            </p:cNvPr>
            <p:cNvSpPr/>
            <p:nvPr/>
          </p:nvSpPr>
          <p:spPr>
            <a:xfrm>
              <a:off x="3902723" y="4631436"/>
              <a:ext cx="19568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$85.315 M en ventas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directas · 10.739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organizaciones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 20">
              <a:extLst>
                <a:ext uri="{FF2B5EF4-FFF2-40B4-BE49-F238E27FC236}">
                  <a16:creationId xmlns:a16="http://schemas.microsoft.com/office/drawing/2014/main" id="{B48BE3F0-B2F0-0513-88A0-AA2D4D9C1BFE}"/>
                </a:ext>
              </a:extLst>
            </p:cNvPr>
            <p:cNvSpPr/>
            <p:nvPr/>
          </p:nvSpPr>
          <p:spPr>
            <a:xfrm>
              <a:off x="6078995" y="2999232"/>
              <a:ext cx="47548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2600" b="1" noProof="0" dirty="0">
                  <a:solidFill>
                    <a:srgbClr val="B7BDC9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→</a:t>
              </a:r>
              <a:endParaRPr lang="es-CO" sz="26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Shape 21">
              <a:extLst>
                <a:ext uri="{FF2B5EF4-FFF2-40B4-BE49-F238E27FC236}">
                  <a16:creationId xmlns:a16="http://schemas.microsoft.com/office/drawing/2014/main" id="{C58A9B9A-410A-8FE0-9974-1B9BC33169F7}"/>
                </a:ext>
              </a:extLst>
            </p:cNvPr>
            <p:cNvSpPr/>
            <p:nvPr/>
          </p:nvSpPr>
          <p:spPr>
            <a:xfrm>
              <a:off x="6554483" y="1010412"/>
              <a:ext cx="2395728" cy="4617720"/>
            </a:xfrm>
            <a:prstGeom prst="roundRect">
              <a:avLst>
                <a:gd name="adj" fmla="val 3435"/>
              </a:avLst>
            </a:prstGeom>
            <a:solidFill>
              <a:srgbClr val="FAFBFD"/>
            </a:solidFill>
            <a:ln w="9525">
              <a:solidFill>
                <a:srgbClr val="E3E6ED"/>
              </a:solidFill>
              <a:prstDash val="solid"/>
            </a:ln>
            <a:effectLst>
              <a:outerShdw blurRad="76200" dist="254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Shape 22">
              <a:extLst>
                <a:ext uri="{FF2B5EF4-FFF2-40B4-BE49-F238E27FC236}">
                  <a16:creationId xmlns:a16="http://schemas.microsoft.com/office/drawing/2014/main" id="{99741014-061A-D58D-50B4-0028234F0518}"/>
                </a:ext>
              </a:extLst>
            </p:cNvPr>
            <p:cNvSpPr/>
            <p:nvPr/>
          </p:nvSpPr>
          <p:spPr>
            <a:xfrm>
              <a:off x="7272287" y="1303020"/>
              <a:ext cx="960120" cy="960120"/>
            </a:xfrm>
            <a:prstGeom prst="ellipse">
              <a:avLst/>
            </a:prstGeom>
            <a:solidFill>
              <a:srgbClr val="B4650A"/>
            </a:solidFill>
            <a:ln/>
            <a:effectLst>
              <a:outerShdw blurRad="127000" dist="50800" dir="16200000" algn="bl" rotWithShape="0">
                <a:srgbClr val="B4650A">
                  <a:alpha val="28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Image 2" descr="preencoded.png">
              <a:extLst>
                <a:ext uri="{FF2B5EF4-FFF2-40B4-BE49-F238E27FC236}">
                  <a16:creationId xmlns:a16="http://schemas.microsoft.com/office/drawing/2014/main" id="{EE9072B0-D65E-AA3E-E332-F4AFDB72D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14603" y="1545336"/>
              <a:ext cx="475488" cy="475488"/>
            </a:xfrm>
            <a:prstGeom prst="rect">
              <a:avLst/>
            </a:prstGeom>
          </p:spPr>
        </p:pic>
        <p:sp>
          <p:nvSpPr>
            <p:cNvPr id="56" name="Text 23">
              <a:extLst>
                <a:ext uri="{FF2B5EF4-FFF2-40B4-BE49-F238E27FC236}">
                  <a16:creationId xmlns:a16="http://schemas.microsoft.com/office/drawing/2014/main" id="{B7F004D1-0A7C-FB13-5E90-2AE4D1037F8D}"/>
                </a:ext>
              </a:extLst>
            </p:cNvPr>
            <p:cNvSpPr/>
            <p:nvPr/>
          </p:nvSpPr>
          <p:spPr>
            <a:xfrm>
              <a:off x="6645923" y="2382012"/>
              <a:ext cx="2212848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3600" b="1" noProof="0" dirty="0">
                  <a:solidFill>
                    <a:srgbClr val="B4650A"/>
                  </a:solidFill>
                  <a:latin typeface="Arial Black" panose="020B0A04020102020204" pitchFamily="34" charset="0"/>
                  <a:ea typeface="Cambria" pitchFamily="34" charset="-122"/>
                  <a:cs typeface="Arial" panose="020B0604020202020204" pitchFamily="34" charset="0"/>
                </a:rPr>
                <a:t>12.250</a:t>
              </a:r>
              <a:endParaRPr lang="es-CO" sz="3600" noProof="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 24">
              <a:extLst>
                <a:ext uri="{FF2B5EF4-FFF2-40B4-BE49-F238E27FC236}">
                  <a16:creationId xmlns:a16="http://schemas.microsoft.com/office/drawing/2014/main" id="{C503191B-78DD-2931-EE81-9AABA162D046}"/>
                </a:ext>
              </a:extLst>
            </p:cNvPr>
            <p:cNvSpPr/>
            <p:nvPr/>
          </p:nvSpPr>
          <p:spPr>
            <a:xfrm>
              <a:off x="6645923" y="2912364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1150" b="1" kern="0" spc="50" noProof="0" dirty="0">
                  <a:solidFill>
                    <a:srgbClr val="6B728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toneladas</a:t>
              </a:r>
              <a:endParaRPr lang="es-CO" sz="115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Shape 25">
              <a:extLst>
                <a:ext uri="{FF2B5EF4-FFF2-40B4-BE49-F238E27FC236}">
                  <a16:creationId xmlns:a16="http://schemas.microsoft.com/office/drawing/2014/main" id="{6D09B040-0B84-ECEB-7035-EFB7AEA4CAC7}"/>
                </a:ext>
              </a:extLst>
            </p:cNvPr>
            <p:cNvSpPr/>
            <p:nvPr/>
          </p:nvSpPr>
          <p:spPr>
            <a:xfrm>
              <a:off x="7724915" y="3278124"/>
              <a:ext cx="54864" cy="54864"/>
            </a:xfrm>
            <a:prstGeom prst="ellipse">
              <a:avLst/>
            </a:prstGeom>
            <a:solidFill>
              <a:srgbClr val="B4650A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 26">
              <a:extLst>
                <a:ext uri="{FF2B5EF4-FFF2-40B4-BE49-F238E27FC236}">
                  <a16:creationId xmlns:a16="http://schemas.microsoft.com/office/drawing/2014/main" id="{9A65D225-A9D9-0C0C-BA3D-8C4FB4D548E3}"/>
                </a:ext>
              </a:extLst>
            </p:cNvPr>
            <p:cNvSpPr/>
            <p:nvPr/>
          </p:nvSpPr>
          <p:spPr>
            <a:xfrm>
              <a:off x="6691643" y="3461004"/>
              <a:ext cx="2121408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Agrologística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52" name="Shape 27">
              <a:extLst>
                <a:ext uri="{FF2B5EF4-FFF2-40B4-BE49-F238E27FC236}">
                  <a16:creationId xmlns:a16="http://schemas.microsoft.com/office/drawing/2014/main" id="{636D3EEB-8D2B-2A0B-D3D2-5427F2068EAB}"/>
                </a:ext>
              </a:extLst>
            </p:cNvPr>
            <p:cNvSpPr/>
            <p:nvPr/>
          </p:nvSpPr>
          <p:spPr>
            <a:xfrm>
              <a:off x="6691643" y="4576572"/>
              <a:ext cx="2121408" cy="914400"/>
            </a:xfrm>
            <a:prstGeom prst="roundRect">
              <a:avLst>
                <a:gd name="adj" fmla="val 6000"/>
              </a:avLst>
            </a:prstGeom>
            <a:solidFill>
              <a:srgbClr val="FCEEDC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56" name="Text 28">
              <a:extLst>
                <a:ext uri="{FF2B5EF4-FFF2-40B4-BE49-F238E27FC236}">
                  <a16:creationId xmlns:a16="http://schemas.microsoft.com/office/drawing/2014/main" id="{AF63AABC-0724-B201-9B2D-BDA5FBE54CF6}"/>
                </a:ext>
              </a:extLst>
            </p:cNvPr>
            <p:cNvSpPr/>
            <p:nvPr/>
          </p:nvSpPr>
          <p:spPr>
            <a:xfrm>
              <a:off x="6773939" y="4631436"/>
              <a:ext cx="19568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Transporte, acopio y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distribución · 17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organizaciones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58" name="Text 29">
              <a:extLst>
                <a:ext uri="{FF2B5EF4-FFF2-40B4-BE49-F238E27FC236}">
                  <a16:creationId xmlns:a16="http://schemas.microsoft.com/office/drawing/2014/main" id="{8F3CF6F2-0D86-7772-330E-BF352E47E3B7}"/>
                </a:ext>
              </a:extLst>
            </p:cNvPr>
            <p:cNvSpPr/>
            <p:nvPr/>
          </p:nvSpPr>
          <p:spPr>
            <a:xfrm>
              <a:off x="8950211" y="2999232"/>
              <a:ext cx="475488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2600" b="1" noProof="0" dirty="0">
                  <a:solidFill>
                    <a:srgbClr val="B7BDC9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→</a:t>
              </a:r>
              <a:endParaRPr lang="es-CO" sz="26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60" name="Shape 30">
              <a:extLst>
                <a:ext uri="{FF2B5EF4-FFF2-40B4-BE49-F238E27FC236}">
                  <a16:creationId xmlns:a16="http://schemas.microsoft.com/office/drawing/2014/main" id="{BF65691D-CE99-C163-64BB-14E28AEB9B7F}"/>
                </a:ext>
              </a:extLst>
            </p:cNvPr>
            <p:cNvSpPr/>
            <p:nvPr/>
          </p:nvSpPr>
          <p:spPr>
            <a:xfrm>
              <a:off x="9425699" y="1010412"/>
              <a:ext cx="2395728" cy="4617720"/>
            </a:xfrm>
            <a:prstGeom prst="roundRect">
              <a:avLst>
                <a:gd name="adj" fmla="val 3435"/>
              </a:avLst>
            </a:prstGeom>
            <a:solidFill>
              <a:srgbClr val="FAFBFD"/>
            </a:solidFill>
            <a:ln w="9525">
              <a:solidFill>
                <a:srgbClr val="E3E6ED"/>
              </a:solidFill>
              <a:prstDash val="solid"/>
            </a:ln>
            <a:effectLst>
              <a:outerShdw blurRad="76200" dist="2540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63" name="Shape 31">
              <a:extLst>
                <a:ext uri="{FF2B5EF4-FFF2-40B4-BE49-F238E27FC236}">
                  <a16:creationId xmlns:a16="http://schemas.microsoft.com/office/drawing/2014/main" id="{252F7742-9A4E-C18A-C459-1E35F27299AB}"/>
                </a:ext>
              </a:extLst>
            </p:cNvPr>
            <p:cNvSpPr/>
            <p:nvPr/>
          </p:nvSpPr>
          <p:spPr>
            <a:xfrm>
              <a:off x="10143503" y="1303020"/>
              <a:ext cx="960120" cy="960120"/>
            </a:xfrm>
            <a:prstGeom prst="ellipse">
              <a:avLst/>
            </a:prstGeom>
            <a:solidFill>
              <a:srgbClr val="1E7A34"/>
            </a:solidFill>
            <a:ln/>
            <a:effectLst>
              <a:outerShdw blurRad="127000" dist="50800" dir="16200000" algn="bl" rotWithShape="0">
                <a:srgbClr val="1E7A34">
                  <a:alpha val="28000"/>
                </a:srgbClr>
              </a:outerShdw>
            </a:effectLst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565" name="Image 3" descr="preencoded.png">
              <a:extLst>
                <a:ext uri="{FF2B5EF4-FFF2-40B4-BE49-F238E27FC236}">
                  <a16:creationId xmlns:a16="http://schemas.microsoft.com/office/drawing/2014/main" id="{E8E3E3FE-C874-4015-2447-D41538CC3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85819" y="1545336"/>
              <a:ext cx="475488" cy="475488"/>
            </a:xfrm>
            <a:prstGeom prst="rect">
              <a:avLst/>
            </a:prstGeom>
          </p:spPr>
        </p:pic>
        <p:sp>
          <p:nvSpPr>
            <p:cNvPr id="23567" name="Text 32">
              <a:extLst>
                <a:ext uri="{FF2B5EF4-FFF2-40B4-BE49-F238E27FC236}">
                  <a16:creationId xmlns:a16="http://schemas.microsoft.com/office/drawing/2014/main" id="{63D068F1-1C3F-CE74-FFDF-FA0ECDDCB489}"/>
                </a:ext>
              </a:extLst>
            </p:cNvPr>
            <p:cNvSpPr/>
            <p:nvPr/>
          </p:nvSpPr>
          <p:spPr>
            <a:xfrm>
              <a:off x="9517139" y="2382012"/>
              <a:ext cx="2212848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3600" b="1" noProof="0" dirty="0">
                  <a:solidFill>
                    <a:srgbClr val="1E7A34"/>
                  </a:solidFill>
                  <a:latin typeface="Arial Black" panose="020B0A04020102020204" pitchFamily="34" charset="0"/>
                  <a:ea typeface="Cambria" pitchFamily="34" charset="-122"/>
                  <a:cs typeface="Arial" panose="020B0604020202020204" pitchFamily="34" charset="0"/>
                </a:rPr>
                <a:t>61.972</a:t>
              </a:r>
              <a:endParaRPr lang="es-CO" sz="3600" noProof="0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69" name="Text 33">
              <a:extLst>
                <a:ext uri="{FF2B5EF4-FFF2-40B4-BE49-F238E27FC236}">
                  <a16:creationId xmlns:a16="http://schemas.microsoft.com/office/drawing/2014/main" id="{4BB3832F-0BAA-E7B5-C787-9A2382A9448A}"/>
                </a:ext>
              </a:extLst>
            </p:cNvPr>
            <p:cNvSpPr/>
            <p:nvPr/>
          </p:nvSpPr>
          <p:spPr>
            <a:xfrm>
              <a:off x="9517139" y="2912364"/>
              <a:ext cx="221284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CO" sz="1150" b="1" kern="0" spc="50" noProof="0" dirty="0">
                  <a:solidFill>
                    <a:srgbClr val="6B728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canastas</a:t>
              </a:r>
              <a:endParaRPr lang="es-CO" sz="115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71" name="Shape 34">
              <a:extLst>
                <a:ext uri="{FF2B5EF4-FFF2-40B4-BE49-F238E27FC236}">
                  <a16:creationId xmlns:a16="http://schemas.microsoft.com/office/drawing/2014/main" id="{CC32896B-D397-064E-83C3-6C54E411D5F1}"/>
                </a:ext>
              </a:extLst>
            </p:cNvPr>
            <p:cNvSpPr/>
            <p:nvPr/>
          </p:nvSpPr>
          <p:spPr>
            <a:xfrm>
              <a:off x="10596131" y="3278124"/>
              <a:ext cx="54864" cy="54864"/>
            </a:xfrm>
            <a:prstGeom prst="ellipse">
              <a:avLst/>
            </a:prstGeom>
            <a:solidFill>
              <a:srgbClr val="1E7A34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73" name="Text 35">
              <a:extLst>
                <a:ext uri="{FF2B5EF4-FFF2-40B4-BE49-F238E27FC236}">
                  <a16:creationId xmlns:a16="http://schemas.microsoft.com/office/drawing/2014/main" id="{C6772FF2-C682-F1F2-86ED-2D4EEBF5C3D1}"/>
                </a:ext>
              </a:extLst>
            </p:cNvPr>
            <p:cNvSpPr/>
            <p:nvPr/>
          </p:nvSpPr>
          <p:spPr>
            <a:xfrm>
              <a:off x="9562859" y="3461004"/>
              <a:ext cx="2121408" cy="777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Canastas o Raciones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5000"/>
                </a:lnSpc>
                <a:buNone/>
              </a:pPr>
              <a:r>
                <a:rPr lang="es-CO" b="1" noProof="0" dirty="0">
                  <a:solidFill>
                    <a:srgbClr val="002060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Familiares</a:t>
              </a:r>
              <a:endParaRPr lang="es-CO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75" name="Shape 36">
              <a:extLst>
                <a:ext uri="{FF2B5EF4-FFF2-40B4-BE49-F238E27FC236}">
                  <a16:creationId xmlns:a16="http://schemas.microsoft.com/office/drawing/2014/main" id="{4C4E74C7-5A7A-E4A6-8E22-FFBF89562DC8}"/>
                </a:ext>
              </a:extLst>
            </p:cNvPr>
            <p:cNvSpPr/>
            <p:nvPr/>
          </p:nvSpPr>
          <p:spPr>
            <a:xfrm>
              <a:off x="9562859" y="4576572"/>
              <a:ext cx="2121408" cy="914400"/>
            </a:xfrm>
            <a:prstGeom prst="roundRect">
              <a:avLst>
                <a:gd name="adj" fmla="val 6000"/>
              </a:avLst>
            </a:prstGeom>
            <a:solidFill>
              <a:srgbClr val="E5F3E8"/>
            </a:solidFill>
            <a:ln/>
          </p:spPr>
          <p:txBody>
            <a:bodyPr/>
            <a:lstStyle/>
            <a:p>
              <a:endParaRPr lang="es-CO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77" name="Text 37">
              <a:extLst>
                <a:ext uri="{FF2B5EF4-FFF2-40B4-BE49-F238E27FC236}">
                  <a16:creationId xmlns:a16="http://schemas.microsoft.com/office/drawing/2014/main" id="{9F2D2C13-7469-FE0E-6556-5608C981E6C0}"/>
                </a:ext>
              </a:extLst>
            </p:cNvPr>
            <p:cNvSpPr/>
            <p:nvPr/>
          </p:nvSpPr>
          <p:spPr>
            <a:xfrm>
              <a:off x="9645155" y="4631436"/>
              <a:ext cx="1956816" cy="8046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4.061 ton · 118 proveedores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 algn="ctr">
                <a:lnSpc>
                  <a:spcPct val="108000"/>
                </a:lnSpc>
                <a:buNone/>
              </a:pPr>
              <a:r>
                <a:rPr lang="es-CO" sz="1200" noProof="0" dirty="0">
                  <a:solidFill>
                    <a:srgbClr val="26303D"/>
                  </a:solidFill>
                  <a:latin typeface="Arial" panose="020B0604020202020204" pitchFamily="34" charset="0"/>
                  <a:ea typeface="Calibri" pitchFamily="34" charset="-122"/>
                  <a:cs typeface="Arial" panose="020B0604020202020204" pitchFamily="34" charset="0"/>
                </a:rPr>
                <a:t>Hambre Cero + ICBF</a:t>
              </a:r>
              <a:endParaRPr lang="es-CO" sz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2">
            <a:extLst>
              <a:ext uri="{FF2B5EF4-FFF2-40B4-BE49-F238E27FC236}">
                <a16:creationId xmlns:a16="http://schemas.microsoft.com/office/drawing/2014/main" id="{D3A9ED5C-2DD5-CEF7-1066-5C303E894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4644" y="798720"/>
            <a:ext cx="56830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r>
              <a:rPr lang="en-US" sz="2000" noProof="0" dirty="0">
                <a:solidFill>
                  <a:srgbClr val="2D306A"/>
                </a:solidFill>
                <a:latin typeface="Arial Black" panose="020B0A04020102020204" pitchFamily="34" charset="0"/>
                <a:sym typeface="Cambria" panose="02040503050406030204" pitchFamily="18" charset="0"/>
              </a:rPr>
              <a:t>COMERCIALIZACIÓN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000C6D66-7C98-9FF7-5C0F-8A0554FF8E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2CAFFC8-8DD4-6BD8-CB73-4984870A7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sp>
        <p:nvSpPr>
          <p:cNvPr id="28" name="Text 11">
            <a:extLst>
              <a:ext uri="{FF2B5EF4-FFF2-40B4-BE49-F238E27FC236}">
                <a16:creationId xmlns:a16="http://schemas.microsoft.com/office/drawing/2014/main" id="{C75BA592-3D96-375A-09E1-5C3920DE4A62}"/>
              </a:ext>
            </a:extLst>
          </p:cNvPr>
          <p:cNvSpPr/>
          <p:nvPr/>
        </p:nvSpPr>
        <p:spPr>
          <a:xfrm>
            <a:off x="2987040" y="3561351"/>
            <a:ext cx="475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2600" b="1" noProof="0" dirty="0">
                <a:solidFill>
                  <a:srgbClr val="B7BDC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→</a:t>
            </a:r>
            <a:endParaRPr lang="es-CO" sz="2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30690032-AB62-BE3B-5C5E-6AF966BAD7E1}"/>
              </a:ext>
            </a:extLst>
          </p:cNvPr>
          <p:cNvSpPr/>
          <p:nvPr/>
        </p:nvSpPr>
        <p:spPr>
          <a:xfrm>
            <a:off x="3462528" y="1572531"/>
            <a:ext cx="2395728" cy="4617720"/>
          </a:xfrm>
          <a:prstGeom prst="roundRect">
            <a:avLst>
              <a:gd name="adj" fmla="val 3435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4F29ED43-153A-4781-707B-7998C7ACB39D}"/>
              </a:ext>
            </a:extLst>
          </p:cNvPr>
          <p:cNvSpPr/>
          <p:nvPr/>
        </p:nvSpPr>
        <p:spPr>
          <a:xfrm>
            <a:off x="4180332" y="1865139"/>
            <a:ext cx="960120" cy="960120"/>
          </a:xfrm>
          <a:prstGeom prst="ellipse">
            <a:avLst/>
          </a:prstGeom>
          <a:solidFill>
            <a:srgbClr val="0F6E6E"/>
          </a:solidFill>
          <a:ln/>
          <a:effectLst>
            <a:outerShdw blurRad="127000" dist="50800" dir="16200000" algn="bl" rotWithShape="0">
              <a:srgbClr val="0F6E6E">
                <a:alpha val="28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1" descr="preencoded.png">
            <a:extLst>
              <a:ext uri="{FF2B5EF4-FFF2-40B4-BE49-F238E27FC236}">
                <a16:creationId xmlns:a16="http://schemas.microsoft.com/office/drawing/2014/main" id="{B864501E-983A-C548-98B6-219B542A6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792" y="2116599"/>
            <a:ext cx="457200" cy="457200"/>
          </a:xfrm>
          <a:prstGeom prst="rect">
            <a:avLst/>
          </a:prstGeom>
        </p:spPr>
      </p:pic>
      <p:sp>
        <p:nvSpPr>
          <p:cNvPr id="36" name="Text 14">
            <a:extLst>
              <a:ext uri="{FF2B5EF4-FFF2-40B4-BE49-F238E27FC236}">
                <a16:creationId xmlns:a16="http://schemas.microsoft.com/office/drawing/2014/main" id="{01D1BBE2-0042-3D80-17E9-A44C3149FD05}"/>
              </a:ext>
            </a:extLst>
          </p:cNvPr>
          <p:cNvSpPr/>
          <p:nvPr/>
        </p:nvSpPr>
        <p:spPr>
          <a:xfrm>
            <a:off x="3553968" y="2944131"/>
            <a:ext cx="22128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3600" b="1" noProof="0" dirty="0">
                <a:solidFill>
                  <a:srgbClr val="0F6E6E"/>
                </a:solidFill>
                <a:latin typeface="Arial Black" panose="020B0A04020102020204" pitchFamily="34" charset="0"/>
                <a:ea typeface="Cambria" pitchFamily="34" charset="-122"/>
                <a:cs typeface="Arial" panose="020B0604020202020204" pitchFamily="34" charset="0"/>
              </a:rPr>
              <a:t>84</a:t>
            </a:r>
            <a:endParaRPr lang="es-CO" sz="3600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1CC6216D-D50F-F82A-594E-FE71C9C183D5}"/>
              </a:ext>
            </a:extLst>
          </p:cNvPr>
          <p:cNvSpPr/>
          <p:nvPr/>
        </p:nvSpPr>
        <p:spPr>
          <a:xfrm>
            <a:off x="3508248" y="3492771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50" b="1" kern="0" spc="30" noProof="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PIDAR acompañados</a:t>
            </a:r>
            <a:endParaRPr lang="es-CO" sz="10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6">
            <a:extLst>
              <a:ext uri="{FF2B5EF4-FFF2-40B4-BE49-F238E27FC236}">
                <a16:creationId xmlns:a16="http://schemas.microsoft.com/office/drawing/2014/main" id="{10597D33-9063-BDAC-BAF9-80A2ED7F029E}"/>
              </a:ext>
            </a:extLst>
          </p:cNvPr>
          <p:cNvSpPr/>
          <p:nvPr/>
        </p:nvSpPr>
        <p:spPr>
          <a:xfrm>
            <a:off x="4632960" y="3840243"/>
            <a:ext cx="54864" cy="54864"/>
          </a:xfrm>
          <a:prstGeom prst="ellipse">
            <a:avLst/>
          </a:prstGeom>
          <a:solidFill>
            <a:srgbClr val="0F6E6E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17">
            <a:extLst>
              <a:ext uri="{FF2B5EF4-FFF2-40B4-BE49-F238E27FC236}">
                <a16:creationId xmlns:a16="http://schemas.microsoft.com/office/drawing/2014/main" id="{9AED0D67-F585-98A5-A715-6C273ED9ED74}"/>
              </a:ext>
            </a:extLst>
          </p:cNvPr>
          <p:cNvSpPr/>
          <p:nvPr/>
        </p:nvSpPr>
        <p:spPr>
          <a:xfrm>
            <a:off x="3599688" y="4023123"/>
            <a:ext cx="21214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Comercialización en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Proyectos PIDAR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18">
            <a:extLst>
              <a:ext uri="{FF2B5EF4-FFF2-40B4-BE49-F238E27FC236}">
                <a16:creationId xmlns:a16="http://schemas.microsoft.com/office/drawing/2014/main" id="{AD2E3386-6A8D-5EC8-2B99-31D0B3364904}"/>
              </a:ext>
            </a:extLst>
          </p:cNvPr>
          <p:cNvSpPr/>
          <p:nvPr/>
        </p:nvSpPr>
        <p:spPr>
          <a:xfrm>
            <a:off x="3599688" y="5138691"/>
            <a:ext cx="2121408" cy="914400"/>
          </a:xfrm>
          <a:prstGeom prst="roundRect">
            <a:avLst>
              <a:gd name="adj" fmla="val 6000"/>
            </a:avLst>
          </a:prstGeom>
          <a:solidFill>
            <a:srgbClr val="E2F2F1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19">
            <a:extLst>
              <a:ext uri="{FF2B5EF4-FFF2-40B4-BE49-F238E27FC236}">
                <a16:creationId xmlns:a16="http://schemas.microsoft.com/office/drawing/2014/main" id="{A21ACDF7-6D00-9BA3-5E30-A9540D76F600}"/>
              </a:ext>
            </a:extLst>
          </p:cNvPr>
          <p:cNvSpPr/>
          <p:nvPr/>
        </p:nvSpPr>
        <p:spPr>
          <a:xfrm>
            <a:off x="3709416" y="5193555"/>
            <a:ext cx="195681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Acompañamiento técnico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 la Dirección de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Comercialización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20">
            <a:extLst>
              <a:ext uri="{FF2B5EF4-FFF2-40B4-BE49-F238E27FC236}">
                <a16:creationId xmlns:a16="http://schemas.microsoft.com/office/drawing/2014/main" id="{D33595C4-A746-2FA0-D447-13A3C5ACE6E3}"/>
              </a:ext>
            </a:extLst>
          </p:cNvPr>
          <p:cNvSpPr/>
          <p:nvPr/>
        </p:nvSpPr>
        <p:spPr>
          <a:xfrm>
            <a:off x="5858256" y="3561351"/>
            <a:ext cx="475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2600" b="1" noProof="0" dirty="0">
                <a:solidFill>
                  <a:srgbClr val="B7BDC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→</a:t>
            </a:r>
            <a:endParaRPr lang="es-CO" sz="2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1">
            <a:extLst>
              <a:ext uri="{FF2B5EF4-FFF2-40B4-BE49-F238E27FC236}">
                <a16:creationId xmlns:a16="http://schemas.microsoft.com/office/drawing/2014/main" id="{0C3117A8-43D7-01B6-28E7-9659A1F327F7}"/>
              </a:ext>
            </a:extLst>
          </p:cNvPr>
          <p:cNvSpPr/>
          <p:nvPr/>
        </p:nvSpPr>
        <p:spPr>
          <a:xfrm>
            <a:off x="6333744" y="1572531"/>
            <a:ext cx="2395728" cy="4617720"/>
          </a:xfrm>
          <a:prstGeom prst="roundRect">
            <a:avLst>
              <a:gd name="adj" fmla="val 3435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22">
            <a:extLst>
              <a:ext uri="{FF2B5EF4-FFF2-40B4-BE49-F238E27FC236}">
                <a16:creationId xmlns:a16="http://schemas.microsoft.com/office/drawing/2014/main" id="{9A8F01E5-D598-CBA6-739A-E341A981D646}"/>
              </a:ext>
            </a:extLst>
          </p:cNvPr>
          <p:cNvSpPr/>
          <p:nvPr/>
        </p:nvSpPr>
        <p:spPr>
          <a:xfrm>
            <a:off x="7051548" y="1865139"/>
            <a:ext cx="960120" cy="960120"/>
          </a:xfrm>
          <a:prstGeom prst="ellipse">
            <a:avLst/>
          </a:prstGeom>
          <a:solidFill>
            <a:srgbClr val="B4650A"/>
          </a:solidFill>
          <a:ln/>
          <a:effectLst>
            <a:outerShdw blurRad="127000" dist="50800" dir="16200000" algn="bl" rotWithShape="0">
              <a:srgbClr val="B4650A">
                <a:alpha val="28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Image 2" descr="preencoded.png">
            <a:extLst>
              <a:ext uri="{FF2B5EF4-FFF2-40B4-BE49-F238E27FC236}">
                <a16:creationId xmlns:a16="http://schemas.microsoft.com/office/drawing/2014/main" id="{4581B608-DA6F-0C7B-B8ED-31EC47535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3008" y="2116599"/>
            <a:ext cx="457200" cy="457200"/>
          </a:xfrm>
          <a:prstGeom prst="rect">
            <a:avLst/>
          </a:prstGeom>
        </p:spPr>
      </p:pic>
      <p:sp>
        <p:nvSpPr>
          <p:cNvPr id="56" name="Text 23">
            <a:extLst>
              <a:ext uri="{FF2B5EF4-FFF2-40B4-BE49-F238E27FC236}">
                <a16:creationId xmlns:a16="http://schemas.microsoft.com/office/drawing/2014/main" id="{E34F6649-CBFA-BD1D-065D-AB655F98F7FA}"/>
              </a:ext>
            </a:extLst>
          </p:cNvPr>
          <p:cNvSpPr/>
          <p:nvPr/>
        </p:nvSpPr>
        <p:spPr>
          <a:xfrm>
            <a:off x="6425184" y="2944131"/>
            <a:ext cx="22128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3600" b="1" noProof="0" dirty="0">
                <a:solidFill>
                  <a:srgbClr val="B4650A"/>
                </a:solidFill>
                <a:latin typeface="Arial Black" panose="020B0A04020102020204" pitchFamily="34" charset="0"/>
                <a:ea typeface="Cambria" pitchFamily="34" charset="-122"/>
                <a:cs typeface="Arial" panose="020B0604020202020204" pitchFamily="34" charset="0"/>
              </a:rPr>
              <a:t>3.250</a:t>
            </a:r>
            <a:endParaRPr lang="es-CO" sz="3600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24">
            <a:extLst>
              <a:ext uri="{FF2B5EF4-FFF2-40B4-BE49-F238E27FC236}">
                <a16:creationId xmlns:a16="http://schemas.microsoft.com/office/drawing/2014/main" id="{A8B56438-9319-0136-39AC-A0B3EB5407F3}"/>
              </a:ext>
            </a:extLst>
          </p:cNvPr>
          <p:cNvSpPr/>
          <p:nvPr/>
        </p:nvSpPr>
        <p:spPr>
          <a:xfrm>
            <a:off x="6379464" y="3492771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50" b="1" kern="0" spc="30" noProof="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organizaciones</a:t>
            </a:r>
            <a:endParaRPr lang="es-CO" sz="10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hape 25">
            <a:extLst>
              <a:ext uri="{FF2B5EF4-FFF2-40B4-BE49-F238E27FC236}">
                <a16:creationId xmlns:a16="http://schemas.microsoft.com/office/drawing/2014/main" id="{5174E7C6-4D05-27BF-AD03-F0965E2E01BF}"/>
              </a:ext>
            </a:extLst>
          </p:cNvPr>
          <p:cNvSpPr/>
          <p:nvPr/>
        </p:nvSpPr>
        <p:spPr>
          <a:xfrm>
            <a:off x="7504176" y="3840243"/>
            <a:ext cx="54864" cy="54864"/>
          </a:xfrm>
          <a:prstGeom prst="ellipse">
            <a:avLst/>
          </a:prstGeom>
          <a:solidFill>
            <a:srgbClr val="B4650A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26">
            <a:extLst>
              <a:ext uri="{FF2B5EF4-FFF2-40B4-BE49-F238E27FC236}">
                <a16:creationId xmlns:a16="http://schemas.microsoft.com/office/drawing/2014/main" id="{A65BB9DD-951F-70E7-8F93-69ECCE09CBB1}"/>
              </a:ext>
            </a:extLst>
          </p:cNvPr>
          <p:cNvSpPr/>
          <p:nvPr/>
        </p:nvSpPr>
        <p:spPr>
          <a:xfrm>
            <a:off x="6470904" y="4023123"/>
            <a:ext cx="21214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Directorio de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Abastecimiento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6" name="Shape 27">
            <a:extLst>
              <a:ext uri="{FF2B5EF4-FFF2-40B4-BE49-F238E27FC236}">
                <a16:creationId xmlns:a16="http://schemas.microsoft.com/office/drawing/2014/main" id="{33DF7F97-C3C4-9817-5650-9D435A2DDFFD}"/>
              </a:ext>
            </a:extLst>
          </p:cNvPr>
          <p:cNvSpPr/>
          <p:nvPr/>
        </p:nvSpPr>
        <p:spPr>
          <a:xfrm>
            <a:off x="6470904" y="5138691"/>
            <a:ext cx="2121408" cy="914400"/>
          </a:xfrm>
          <a:prstGeom prst="roundRect">
            <a:avLst>
              <a:gd name="adj" fmla="val 6000"/>
            </a:avLst>
          </a:prstGeom>
          <a:solidFill>
            <a:srgbClr val="FCEEDC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0" name="Text 28">
            <a:extLst>
              <a:ext uri="{FF2B5EF4-FFF2-40B4-BE49-F238E27FC236}">
                <a16:creationId xmlns:a16="http://schemas.microsoft.com/office/drawing/2014/main" id="{B3FFDCB0-3D02-7C22-67DC-DA76CF7FE7DA}"/>
              </a:ext>
            </a:extLst>
          </p:cNvPr>
          <p:cNvSpPr/>
          <p:nvPr/>
        </p:nvSpPr>
        <p:spPr>
          <a:xfrm>
            <a:off x="6553200" y="5193555"/>
            <a:ext cx="195681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Registradas para vincularse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estrategias de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comercialización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2" name="Text 29">
            <a:extLst>
              <a:ext uri="{FF2B5EF4-FFF2-40B4-BE49-F238E27FC236}">
                <a16:creationId xmlns:a16="http://schemas.microsoft.com/office/drawing/2014/main" id="{0F02529F-919F-65A3-4998-EC8D87716509}"/>
              </a:ext>
            </a:extLst>
          </p:cNvPr>
          <p:cNvSpPr/>
          <p:nvPr/>
        </p:nvSpPr>
        <p:spPr>
          <a:xfrm>
            <a:off x="8729472" y="3561351"/>
            <a:ext cx="475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2600" b="1" noProof="0" dirty="0">
                <a:solidFill>
                  <a:srgbClr val="B7BDC9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→</a:t>
            </a:r>
            <a:endParaRPr lang="es-CO" sz="2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5" name="Shape 30">
            <a:extLst>
              <a:ext uri="{FF2B5EF4-FFF2-40B4-BE49-F238E27FC236}">
                <a16:creationId xmlns:a16="http://schemas.microsoft.com/office/drawing/2014/main" id="{E47BA605-2D88-24F1-0522-08C5FF4CD9EB}"/>
              </a:ext>
            </a:extLst>
          </p:cNvPr>
          <p:cNvSpPr/>
          <p:nvPr/>
        </p:nvSpPr>
        <p:spPr>
          <a:xfrm>
            <a:off x="9204960" y="1572531"/>
            <a:ext cx="2395728" cy="4617720"/>
          </a:xfrm>
          <a:prstGeom prst="roundRect">
            <a:avLst>
              <a:gd name="adj" fmla="val 3435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7" name="Shape 31">
            <a:extLst>
              <a:ext uri="{FF2B5EF4-FFF2-40B4-BE49-F238E27FC236}">
                <a16:creationId xmlns:a16="http://schemas.microsoft.com/office/drawing/2014/main" id="{0717E53A-5550-BAB1-FF96-AA55DE63CAED}"/>
              </a:ext>
            </a:extLst>
          </p:cNvPr>
          <p:cNvSpPr/>
          <p:nvPr/>
        </p:nvSpPr>
        <p:spPr>
          <a:xfrm>
            <a:off x="9922764" y="1865139"/>
            <a:ext cx="960120" cy="960120"/>
          </a:xfrm>
          <a:prstGeom prst="ellipse">
            <a:avLst/>
          </a:prstGeom>
          <a:solidFill>
            <a:srgbClr val="1E7A34"/>
          </a:solidFill>
          <a:ln/>
          <a:effectLst>
            <a:outerShdw blurRad="127000" dist="50800" dir="16200000" algn="bl" rotWithShape="0">
              <a:srgbClr val="1E7A34">
                <a:alpha val="28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89" name="Image 3" descr="preencoded.png">
            <a:extLst>
              <a:ext uri="{FF2B5EF4-FFF2-40B4-BE49-F238E27FC236}">
                <a16:creationId xmlns:a16="http://schemas.microsoft.com/office/drawing/2014/main" id="{33F06953-51EC-9207-8D47-BCE14EB185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4224" y="2116599"/>
            <a:ext cx="457200" cy="457200"/>
          </a:xfrm>
          <a:prstGeom prst="rect">
            <a:avLst/>
          </a:prstGeom>
        </p:spPr>
      </p:pic>
      <p:sp>
        <p:nvSpPr>
          <p:cNvPr id="24591" name="Text 32">
            <a:extLst>
              <a:ext uri="{FF2B5EF4-FFF2-40B4-BE49-F238E27FC236}">
                <a16:creationId xmlns:a16="http://schemas.microsoft.com/office/drawing/2014/main" id="{9072EFA2-6E6D-8516-6F06-47CDD215ABCB}"/>
              </a:ext>
            </a:extLst>
          </p:cNvPr>
          <p:cNvSpPr/>
          <p:nvPr/>
        </p:nvSpPr>
        <p:spPr>
          <a:xfrm>
            <a:off x="9296400" y="2944131"/>
            <a:ext cx="22128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3600" b="1" noProof="0" dirty="0">
                <a:solidFill>
                  <a:srgbClr val="1E7A34"/>
                </a:solidFill>
                <a:latin typeface="Arial Black" panose="020B0A04020102020204" pitchFamily="34" charset="0"/>
                <a:ea typeface="Cambria" pitchFamily="34" charset="-122"/>
                <a:cs typeface="Arial" panose="020B0604020202020204" pitchFamily="34" charset="0"/>
              </a:rPr>
              <a:t>116</a:t>
            </a:r>
            <a:endParaRPr lang="es-CO" sz="3600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4593" name="Text 33">
            <a:extLst>
              <a:ext uri="{FF2B5EF4-FFF2-40B4-BE49-F238E27FC236}">
                <a16:creationId xmlns:a16="http://schemas.microsoft.com/office/drawing/2014/main" id="{2DA8B799-5BDD-88F6-509C-6B835936A0FA}"/>
              </a:ext>
            </a:extLst>
          </p:cNvPr>
          <p:cNvSpPr/>
          <p:nvPr/>
        </p:nvSpPr>
        <p:spPr>
          <a:xfrm>
            <a:off x="9250680" y="3492771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50" b="1" kern="0" spc="30" noProof="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organizaciones </a:t>
            </a:r>
            <a:r>
              <a:rPr lang="es-CO" sz="1050" b="1" kern="0" spc="30" noProof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exportadorasgG</a:t>
            </a:r>
            <a:endParaRPr lang="es-CO" sz="10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95" name="Shape 34">
            <a:extLst>
              <a:ext uri="{FF2B5EF4-FFF2-40B4-BE49-F238E27FC236}">
                <a16:creationId xmlns:a16="http://schemas.microsoft.com/office/drawing/2014/main" id="{57D44EDE-631B-A425-F95C-9612BA3B35C5}"/>
              </a:ext>
            </a:extLst>
          </p:cNvPr>
          <p:cNvSpPr/>
          <p:nvPr/>
        </p:nvSpPr>
        <p:spPr>
          <a:xfrm>
            <a:off x="10375392" y="3840243"/>
            <a:ext cx="54864" cy="54864"/>
          </a:xfrm>
          <a:prstGeom prst="ellipse">
            <a:avLst/>
          </a:prstGeom>
          <a:solidFill>
            <a:srgbClr val="1E7A34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97" name="Text 35">
            <a:extLst>
              <a:ext uri="{FF2B5EF4-FFF2-40B4-BE49-F238E27FC236}">
                <a16:creationId xmlns:a16="http://schemas.microsoft.com/office/drawing/2014/main" id="{DD8495DC-E890-AA32-E34F-D8E070B343B4}"/>
              </a:ext>
            </a:extLst>
          </p:cNvPr>
          <p:cNvSpPr/>
          <p:nvPr/>
        </p:nvSpPr>
        <p:spPr>
          <a:xfrm>
            <a:off x="9342120" y="4023123"/>
            <a:ext cx="21214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Internacionalización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99" name="Shape 36">
            <a:extLst>
              <a:ext uri="{FF2B5EF4-FFF2-40B4-BE49-F238E27FC236}">
                <a16:creationId xmlns:a16="http://schemas.microsoft.com/office/drawing/2014/main" id="{CFE4AA00-DC6D-D79E-9557-E8E74766933B}"/>
              </a:ext>
            </a:extLst>
          </p:cNvPr>
          <p:cNvSpPr/>
          <p:nvPr/>
        </p:nvSpPr>
        <p:spPr>
          <a:xfrm>
            <a:off x="9342120" y="5138691"/>
            <a:ext cx="2121408" cy="914400"/>
          </a:xfrm>
          <a:prstGeom prst="roundRect">
            <a:avLst>
              <a:gd name="adj" fmla="val 6000"/>
            </a:avLst>
          </a:prstGeom>
          <a:solidFill>
            <a:srgbClr val="E5F3E8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01" name="Text 37">
            <a:extLst>
              <a:ext uri="{FF2B5EF4-FFF2-40B4-BE49-F238E27FC236}">
                <a16:creationId xmlns:a16="http://schemas.microsoft.com/office/drawing/2014/main" id="{5B8B3868-FB30-A29A-7D58-B892ACC0FD16}"/>
              </a:ext>
            </a:extLst>
          </p:cNvPr>
          <p:cNvSpPr/>
          <p:nvPr/>
        </p:nvSpPr>
        <p:spPr>
          <a:xfrm>
            <a:off x="9424416" y="5193555"/>
            <a:ext cx="195681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8 ferias en Asia, América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 Europa · 188 intenciones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por $2,7 billones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220128-E043-2124-D5C6-576F7D2A1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24577" name="CuadroTexto 31">
            <a:extLst>
              <a:ext uri="{FF2B5EF4-FFF2-40B4-BE49-F238E27FC236}">
                <a16:creationId xmlns:a16="http://schemas.microsoft.com/office/drawing/2014/main" id="{F362304F-9F88-2355-21D6-F83B069F2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712" y="2914286"/>
            <a:ext cx="196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r>
              <a:rPr lang="es-CO" sz="1600" b="1" noProof="0" dirty="0">
                <a:solidFill>
                  <a:srgbClr val="FFFFFF"/>
                </a:solidFill>
                <a:latin typeface="Arial" panose="020B0604020202020204" pitchFamily="34" charset="0"/>
                <a:ea typeface="Vendana"/>
                <a:cs typeface="Arial" panose="020B0604020202020204" pitchFamily="34" charset="0"/>
                <a:sym typeface="Vendana"/>
              </a:rPr>
              <a:t>1</a:t>
            </a:r>
          </a:p>
        </p:txBody>
      </p:sp>
      <p:sp>
        <p:nvSpPr>
          <p:cNvPr id="24578" name="CuadroTexto 31">
            <a:extLst>
              <a:ext uri="{FF2B5EF4-FFF2-40B4-BE49-F238E27FC236}">
                <a16:creationId xmlns:a16="http://schemas.microsoft.com/office/drawing/2014/main" id="{D69AA460-55FA-F8B1-D6DB-B04BDF26D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774" y="3071449"/>
            <a:ext cx="196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r>
              <a:rPr lang="es-CO" sz="1600" b="1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DAEFDB0E-194B-06A7-6C0E-782D0D7032DC}"/>
              </a:ext>
            </a:extLst>
          </p:cNvPr>
          <p:cNvSpPr/>
          <p:nvPr/>
        </p:nvSpPr>
        <p:spPr>
          <a:xfrm>
            <a:off x="591312" y="1572531"/>
            <a:ext cx="2395728" cy="4617720"/>
          </a:xfrm>
          <a:prstGeom prst="roundRect">
            <a:avLst>
              <a:gd name="adj" fmla="val 3435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361FD93F-2AA5-A8D5-2EBE-23201E9330A2}"/>
              </a:ext>
            </a:extLst>
          </p:cNvPr>
          <p:cNvSpPr/>
          <p:nvPr/>
        </p:nvSpPr>
        <p:spPr>
          <a:xfrm>
            <a:off x="1309116" y="1865139"/>
            <a:ext cx="960120" cy="960120"/>
          </a:xfrm>
          <a:prstGeom prst="ellipse">
            <a:avLst/>
          </a:prstGeom>
          <a:solidFill>
            <a:srgbClr val="1E2761"/>
          </a:solidFill>
          <a:ln/>
          <a:effectLst>
            <a:outerShdw blurRad="127000" dist="50800" dir="16200000" algn="bl" rotWithShape="0">
              <a:srgbClr val="1E2761">
                <a:alpha val="28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4BD7C74A-D6BD-A8D0-5449-08F6DB1C2B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0576" y="2116599"/>
            <a:ext cx="457200" cy="457200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3DA7824C-C761-843A-FBFE-141C2FD9D205}"/>
              </a:ext>
            </a:extLst>
          </p:cNvPr>
          <p:cNvSpPr/>
          <p:nvPr/>
        </p:nvSpPr>
        <p:spPr>
          <a:xfrm>
            <a:off x="682752" y="2944131"/>
            <a:ext cx="22128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3600" b="1" noProof="0" dirty="0">
                <a:solidFill>
                  <a:srgbClr val="1E2761"/>
                </a:solidFill>
                <a:latin typeface="Arial Black" panose="020B0A04020102020204" pitchFamily="34" charset="0"/>
                <a:ea typeface="Cambria" pitchFamily="34" charset="-122"/>
                <a:cs typeface="Arial" panose="020B0604020202020204" pitchFamily="34" charset="0"/>
              </a:rPr>
              <a:t>$3,2</a:t>
            </a:r>
            <a:endParaRPr lang="es-CO" sz="3600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D372C41A-37D3-C750-F1F4-72A59FFA6FD2}"/>
              </a:ext>
            </a:extLst>
          </p:cNvPr>
          <p:cNvSpPr/>
          <p:nvPr/>
        </p:nvSpPr>
        <p:spPr>
          <a:xfrm>
            <a:off x="637032" y="3492771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CO" sz="1050" b="1" kern="0" spc="30" noProof="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billones en compras</a:t>
            </a:r>
            <a:endParaRPr lang="es-CO" sz="105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2E6785D0-D11F-89E7-D759-B7C503B067A0}"/>
              </a:ext>
            </a:extLst>
          </p:cNvPr>
          <p:cNvSpPr/>
          <p:nvPr/>
        </p:nvSpPr>
        <p:spPr>
          <a:xfrm>
            <a:off x="1761744" y="3840243"/>
            <a:ext cx="54864" cy="54864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5D10E3E5-AA46-B666-35DF-E13514DD5596}"/>
              </a:ext>
            </a:extLst>
          </p:cNvPr>
          <p:cNvSpPr/>
          <p:nvPr/>
        </p:nvSpPr>
        <p:spPr>
          <a:xfrm>
            <a:off x="728472" y="4023123"/>
            <a:ext cx="21214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Mesa Nacional de Compras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s-CO" sz="1600" b="1" noProof="0" dirty="0">
                <a:solidFill>
                  <a:srgbClr val="0020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Públicas Locales</a:t>
            </a:r>
            <a:endParaRPr lang="es-CO" sz="1600" noProof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7B9C7F98-6745-22F2-3DD4-0AC0A79B6F50}"/>
              </a:ext>
            </a:extLst>
          </p:cNvPr>
          <p:cNvSpPr/>
          <p:nvPr/>
        </p:nvSpPr>
        <p:spPr>
          <a:xfrm>
            <a:off x="755904" y="5138691"/>
            <a:ext cx="2121408" cy="914400"/>
          </a:xfrm>
          <a:prstGeom prst="roundRect">
            <a:avLst>
              <a:gd name="adj" fmla="val 6000"/>
            </a:avLst>
          </a:prstGeom>
          <a:solidFill>
            <a:srgbClr val="E7E9F5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162B5A73-180C-1088-7FB7-4319D54BC4EB}"/>
              </a:ext>
            </a:extLst>
          </p:cNvPr>
          <p:cNvSpPr/>
          <p:nvPr/>
        </p:nvSpPr>
        <p:spPr>
          <a:xfrm>
            <a:off x="810768" y="5193555"/>
            <a:ext cx="195681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Reporte Art. 12, Ley 2046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 2020 · USPEC, PAE,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8000"/>
              </a:lnSpc>
              <a:buNone/>
            </a:pPr>
            <a:r>
              <a:rPr lang="es-CO" sz="12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ICBF, ADR y otros</a:t>
            </a:r>
            <a:endParaRPr lang="es-CO" sz="1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E85503C6-B702-BD03-85B0-CD03EB2EF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4644" y="798720"/>
            <a:ext cx="56830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r>
              <a:rPr lang="en-US" sz="2000" noProof="0" dirty="0">
                <a:solidFill>
                  <a:srgbClr val="2D306A"/>
                </a:solidFill>
                <a:latin typeface="Arial Black" panose="020B0A04020102020204" pitchFamily="34" charset="0"/>
                <a:sym typeface="Cambria" panose="02040503050406030204" pitchFamily="18" charset="0"/>
              </a:rPr>
              <a:t>COMERCIALIZACIÓN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EC511681-A988-BD20-06BB-0A57CD2F848F}"/>
              </a:ext>
            </a:extLst>
          </p:cNvPr>
          <p:cNvSpPr/>
          <p:nvPr/>
        </p:nvSpPr>
        <p:spPr>
          <a:xfrm>
            <a:off x="7760208" y="6303212"/>
            <a:ext cx="4228138" cy="276997"/>
          </a:xfrm>
          <a:prstGeom prst="rect">
            <a:avLst/>
          </a:prstGeom>
          <a:solidFill>
            <a:srgbClr val="2D306A"/>
          </a:solidFill>
          <a:ln w="1905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CO" sz="1200" b="1" noProof="0" dirty="0">
                <a:solidFill>
                  <a:schemeClr val="bg1"/>
                </a:solidFill>
                <a:latin typeface="Arial" panose="020B0604020202020204" pitchFamily="34" charset="0"/>
                <a:ea typeface="Aptos"/>
                <a:cs typeface="Arial" panose="020B0604020202020204" pitchFamily="34" charset="0"/>
                <a:sym typeface="Aptos"/>
              </a:rPr>
              <a:t>MERCADEO AGROPECUARIO</a:t>
            </a:r>
            <a:endParaRPr kumimoji="0" lang="es-CO" sz="12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ea typeface="Aptos"/>
              <a:cs typeface="Arial" panose="020B0604020202020204" pitchFamily="34" charset="0"/>
              <a:sym typeface="Apto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0AA0747-DAD0-5D99-509C-D504DC11ED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sp>
        <p:nvSpPr>
          <p:cNvPr id="587" name="Text 5">
            <a:extLst>
              <a:ext uri="{FF2B5EF4-FFF2-40B4-BE49-F238E27FC236}">
                <a16:creationId xmlns:a16="http://schemas.microsoft.com/office/drawing/2014/main" id="{F7D05FCA-D48C-FE48-1BB8-A13B580D3165}"/>
              </a:ext>
            </a:extLst>
          </p:cNvPr>
          <p:cNvSpPr txBox="1"/>
          <p:nvPr/>
        </p:nvSpPr>
        <p:spPr>
          <a:xfrm>
            <a:off x="8543925" y="4459288"/>
            <a:ext cx="3253938" cy="209339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20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Nueva tipología FONAT</a:t>
            </a:r>
            <a:r>
              <a:rPr lang="es-CO" sz="16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de riego individual/comunitario</a:t>
            </a:r>
            <a:r>
              <a:rPr lang="es-CO" sz="16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 nivel predial, hasta 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2000" b="1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37 SMMLV por beneficiario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sin necesidad de construir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un distrito.</a:t>
            </a:r>
          </a:p>
        </p:txBody>
      </p:sp>
      <p:sp>
        <p:nvSpPr>
          <p:cNvPr id="25602" name="Rectángulo 5">
            <a:extLst>
              <a:ext uri="{FF2B5EF4-FFF2-40B4-BE49-F238E27FC236}">
                <a16:creationId xmlns:a16="http://schemas.microsoft.com/office/drawing/2014/main" id="{B67F61E8-0677-9879-1F27-5A288A210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6950" y="147638"/>
            <a:ext cx="2085975" cy="863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 anchor="ctr"/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endParaRPr lang="es-CO" noProof="0" dirty="0">
              <a:solidFill>
                <a:srgbClr val="FFFFFF"/>
              </a:solidFill>
            </a:endParaRPr>
          </a:p>
        </p:txBody>
      </p:sp>
      <p:grpSp>
        <p:nvGrpSpPr>
          <p:cNvPr id="25606" name="Grupo 13">
            <a:extLst>
              <a:ext uri="{FF2B5EF4-FFF2-40B4-BE49-F238E27FC236}">
                <a16:creationId xmlns:a16="http://schemas.microsoft.com/office/drawing/2014/main" id="{3CA7F2DF-5FC2-B743-A7F3-4F18314714B0}"/>
              </a:ext>
            </a:extLst>
          </p:cNvPr>
          <p:cNvGrpSpPr>
            <a:grpSpLocks/>
          </p:cNvGrpSpPr>
          <p:nvPr/>
        </p:nvGrpSpPr>
        <p:grpSpPr bwMode="auto">
          <a:xfrm>
            <a:off x="141486" y="1842673"/>
            <a:ext cx="2757487" cy="1822667"/>
            <a:chOff x="0" y="0"/>
            <a:chExt cx="2757805" cy="1822344"/>
          </a:xfrm>
        </p:grpSpPr>
        <p:sp>
          <p:nvSpPr>
            <p:cNvPr id="25625" name="Cuadro de texto 1">
              <a:extLst>
                <a:ext uri="{FF2B5EF4-FFF2-40B4-BE49-F238E27FC236}">
                  <a16:creationId xmlns:a16="http://schemas.microsoft.com/office/drawing/2014/main" id="{B7DF656E-5E52-3749-7859-5FBD9F0F89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45" y="0"/>
              <a:ext cx="2178686" cy="27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tIns="45719" rIns="45719" b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1200" b="1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Reactivación del FONAT</a:t>
              </a:r>
            </a:p>
          </p:txBody>
        </p:sp>
        <p:sp>
          <p:nvSpPr>
            <p:cNvPr id="593" name="Cuadro de texto 9">
              <a:extLst>
                <a:ext uri="{FF2B5EF4-FFF2-40B4-BE49-F238E27FC236}">
                  <a16:creationId xmlns:a16="http://schemas.microsoft.com/office/drawing/2014/main" id="{1FD20295-2D31-7111-FD01-9DE8F675C7E6}"/>
                </a:ext>
              </a:extLst>
            </p:cNvPr>
            <p:cNvSpPr txBox="1"/>
            <p:nvPr/>
          </p:nvSpPr>
          <p:spPr>
            <a:xfrm>
              <a:off x="1120904" y="285699"/>
              <a:ext cx="1314602" cy="4513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45719" tIns="45719" rIns="45719" bIns="45719">
              <a:spAutoFit/>
            </a:bodyPr>
            <a:lstStyle/>
            <a:p>
              <a:pPr eaLnBrk="1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defRPr sz="1600"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proyectos</a:t>
              </a:r>
            </a:p>
            <a:p>
              <a:pPr eaLnBrk="1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defRPr sz="1600"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financiados</a:t>
              </a:r>
            </a:p>
          </p:txBody>
        </p:sp>
        <p:sp>
          <p:nvSpPr>
            <p:cNvPr id="25627" name="Cuadro de texto 10">
              <a:extLst>
                <a:ext uri="{FF2B5EF4-FFF2-40B4-BE49-F238E27FC236}">
                  <a16:creationId xmlns:a16="http://schemas.microsoft.com/office/drawing/2014/main" id="{E0A8DC04-9363-0DB7-C4EE-11E1AD0516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180" y="240664"/>
              <a:ext cx="647701" cy="52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tIns="45719" rIns="45719" b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2800" b="1" noProof="0" dirty="0">
                  <a:solidFill>
                    <a:srgbClr val="2D306A"/>
                  </a:solidFill>
                  <a:latin typeface="Arial Black" panose="020B0A040201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52</a:t>
              </a:r>
            </a:p>
          </p:txBody>
        </p:sp>
        <p:sp>
          <p:nvSpPr>
            <p:cNvPr id="25628" name="Cuadro de texto 11">
              <a:extLst>
                <a:ext uri="{FF2B5EF4-FFF2-40B4-BE49-F238E27FC236}">
                  <a16:creationId xmlns:a16="http://schemas.microsoft.com/office/drawing/2014/main" id="{20F61A37-3FAC-212E-F87F-EF24C4A06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160" y="725805"/>
              <a:ext cx="1911986" cy="47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tIns="45719" rIns="45719" b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2400" b="1" noProof="0" dirty="0">
                  <a:solidFill>
                    <a:srgbClr val="2D306A"/>
                  </a:solidFill>
                  <a:latin typeface="Arial Black" panose="020B0A040201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$94.653 M</a:t>
              </a:r>
            </a:p>
          </p:txBody>
        </p:sp>
        <p:sp>
          <p:nvSpPr>
            <p:cNvPr id="596" name="Cuadro de texto 12">
              <a:extLst>
                <a:ext uri="{FF2B5EF4-FFF2-40B4-BE49-F238E27FC236}">
                  <a16:creationId xmlns:a16="http://schemas.microsoft.com/office/drawing/2014/main" id="{5277A1AB-6AB0-6BDA-ADA6-EA5431229BED}"/>
                </a:ext>
              </a:extLst>
            </p:cNvPr>
            <p:cNvSpPr txBox="1"/>
            <p:nvPr/>
          </p:nvSpPr>
          <p:spPr>
            <a:xfrm>
              <a:off x="0" y="1176130"/>
              <a:ext cx="2757805" cy="6462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45719" tIns="45719" rIns="45719" bIns="45719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1600"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50.000 ha y 21.507 productores en 15 departamentos y 55 municipios. </a:t>
              </a:r>
            </a:p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1600"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5 municipios son PDET</a:t>
              </a:r>
            </a:p>
          </p:txBody>
        </p:sp>
      </p:grpSp>
      <p:grpSp>
        <p:nvGrpSpPr>
          <p:cNvPr id="25607" name="Grupo 22">
            <a:extLst>
              <a:ext uri="{FF2B5EF4-FFF2-40B4-BE49-F238E27FC236}">
                <a16:creationId xmlns:a16="http://schemas.microsoft.com/office/drawing/2014/main" id="{8118FE1D-5D0D-B7C8-FF70-557715D817FB}"/>
              </a:ext>
            </a:extLst>
          </p:cNvPr>
          <p:cNvGrpSpPr>
            <a:grpSpLocks/>
          </p:cNvGrpSpPr>
          <p:nvPr/>
        </p:nvGrpSpPr>
        <p:grpSpPr bwMode="auto">
          <a:xfrm>
            <a:off x="2961351" y="1798911"/>
            <a:ext cx="2549525" cy="1899611"/>
            <a:chOff x="11776" y="98714"/>
            <a:chExt cx="2549525" cy="1899918"/>
          </a:xfrm>
        </p:grpSpPr>
        <p:sp>
          <p:nvSpPr>
            <p:cNvPr id="598" name="Cuadro de texto 23">
              <a:extLst>
                <a:ext uri="{FF2B5EF4-FFF2-40B4-BE49-F238E27FC236}">
                  <a16:creationId xmlns:a16="http://schemas.microsoft.com/office/drawing/2014/main" id="{BB1E04A1-0A73-BD49-A110-2B5F876BE352}"/>
                </a:ext>
              </a:extLst>
            </p:cNvPr>
            <p:cNvSpPr txBox="1"/>
            <p:nvPr/>
          </p:nvSpPr>
          <p:spPr>
            <a:xfrm>
              <a:off x="104927" y="270752"/>
              <a:ext cx="2452687" cy="5233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45719" tIns="45719" rIns="45719" bIns="45719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6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distritos</a:t>
              </a:r>
              <a:r>
                <a:rPr lang="es-CO" sz="12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 rehabilitados/modernizados</a:t>
              </a:r>
            </a:p>
          </p:txBody>
        </p:sp>
        <p:sp>
          <p:nvSpPr>
            <p:cNvPr id="25622" name="Cuadro de texto 24">
              <a:extLst>
                <a:ext uri="{FF2B5EF4-FFF2-40B4-BE49-F238E27FC236}">
                  <a16:creationId xmlns:a16="http://schemas.microsoft.com/office/drawing/2014/main" id="{BC61509B-2E0A-808B-B647-4D62CB9261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361" y="98714"/>
              <a:ext cx="756442" cy="584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tIns="45719" rIns="45719" b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3200" b="1" noProof="0" dirty="0">
                  <a:solidFill>
                    <a:srgbClr val="2D306A"/>
                  </a:solidFill>
                  <a:latin typeface="Arial Black" panose="020B0A040201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15</a:t>
              </a:r>
            </a:p>
          </p:txBody>
        </p:sp>
        <p:sp>
          <p:nvSpPr>
            <p:cNvPr id="25623" name="Cuadro de texto 25">
              <a:extLst>
                <a:ext uri="{FF2B5EF4-FFF2-40B4-BE49-F238E27FC236}">
                  <a16:creationId xmlns:a16="http://schemas.microsoft.com/office/drawing/2014/main" id="{3C3B02BC-54E1-D30B-B13A-64B12B81B3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855" y="1536895"/>
              <a:ext cx="2074129" cy="461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5719" tIns="45719" rIns="45719" bIns="45719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eaLnBrk="1"/>
              <a:r>
                <a:rPr lang="es-CO" sz="2400" b="1" noProof="0" dirty="0">
                  <a:solidFill>
                    <a:srgbClr val="2D306A"/>
                  </a:solidFill>
                  <a:latin typeface="Arial Black" panose="020B0A040201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$46.154 M</a:t>
              </a:r>
            </a:p>
          </p:txBody>
        </p:sp>
        <p:sp>
          <p:nvSpPr>
            <p:cNvPr id="601" name="Cuadro de texto 26">
              <a:extLst>
                <a:ext uri="{FF2B5EF4-FFF2-40B4-BE49-F238E27FC236}">
                  <a16:creationId xmlns:a16="http://schemas.microsoft.com/office/drawing/2014/main" id="{A84D8FF5-4DED-AF25-7F49-A2A93D68CC9B}"/>
                </a:ext>
              </a:extLst>
            </p:cNvPr>
            <p:cNvSpPr txBox="1"/>
            <p:nvPr/>
          </p:nvSpPr>
          <p:spPr>
            <a:xfrm>
              <a:off x="11776" y="688496"/>
              <a:ext cx="2549525" cy="9234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lIns="45719" tIns="45719" rIns="45719" bIns="45719">
              <a:spAutoFit/>
            </a:bodyPr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1600"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entregados en </a:t>
              </a:r>
            </a:p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11 departamentos:</a:t>
              </a:r>
              <a:r>
                <a:rPr lang="es-CO" sz="12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 </a:t>
              </a:r>
            </a:p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32.305 ha </a:t>
              </a:r>
            </a:p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b="1">
                  <a:solidFill>
                    <a:srgbClr val="1A1A1A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1A1A1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10.903 usuarios</a:t>
              </a:r>
            </a:p>
          </p:txBody>
        </p:sp>
      </p:grpSp>
      <p:sp>
        <p:nvSpPr>
          <p:cNvPr id="603" name="Cuadro de texto 27">
            <a:extLst>
              <a:ext uri="{FF2B5EF4-FFF2-40B4-BE49-F238E27FC236}">
                <a16:creationId xmlns:a16="http://schemas.microsoft.com/office/drawing/2014/main" id="{9CACD61C-75B8-1765-7120-CD43B204E02B}"/>
              </a:ext>
            </a:extLst>
          </p:cNvPr>
          <p:cNvSpPr txBox="1"/>
          <p:nvPr/>
        </p:nvSpPr>
        <p:spPr>
          <a:xfrm>
            <a:off x="5661025" y="1881188"/>
            <a:ext cx="2284413" cy="183588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Reposición de maquinaria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amarilla en 15 distritos 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3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2400" b="1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55 equipos, $34.043 M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6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156.158 ha y 26.994 beneficiarios.</a:t>
            </a:r>
          </a:p>
        </p:txBody>
      </p:sp>
      <p:sp>
        <p:nvSpPr>
          <p:cNvPr id="604" name="Cuadro de texto 28">
            <a:extLst>
              <a:ext uri="{FF2B5EF4-FFF2-40B4-BE49-F238E27FC236}">
                <a16:creationId xmlns:a16="http://schemas.microsoft.com/office/drawing/2014/main" id="{D119D93E-5C20-14D0-E401-3D7E3D7EC5D3}"/>
              </a:ext>
            </a:extLst>
          </p:cNvPr>
          <p:cNvSpPr txBox="1"/>
          <p:nvPr/>
        </p:nvSpPr>
        <p:spPr>
          <a:xfrm>
            <a:off x="173038" y="4151313"/>
            <a:ext cx="3732212" cy="244682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2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Administración, Operación y Mantenimiento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es-CO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(AOM)</a:t>
            </a:r>
            <a:r>
              <a:rPr lang="es-CO" sz="14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75 distritos en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19 departamentos</a:t>
            </a:r>
            <a:endParaRPr lang="es-CO" sz="1400" b="1" kern="0" noProof="0" dirty="0">
              <a:solidFill>
                <a:srgbClr val="2D306A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26.994 familias</a:t>
            </a:r>
            <a:r>
              <a:rPr lang="es-CO" sz="14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en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156.158 hectáreas</a:t>
            </a:r>
            <a:r>
              <a:rPr lang="es-CO" sz="14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y proyectos estratégicos </a:t>
            </a: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 lang="es-CO" sz="1400" b="1" kern="0" noProof="0" dirty="0">
              <a:solidFill>
                <a:srgbClr val="2D306A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9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Ranchería (San Juan del Cesar, Fonseca, Distracción, Barrancas y Hato Nuevo), Triángulo del Tolima y Tesalia-Paicol.</a:t>
            </a:r>
          </a:p>
        </p:txBody>
      </p:sp>
      <p:sp>
        <p:nvSpPr>
          <p:cNvPr id="605" name="Cuadro de texto 29">
            <a:extLst>
              <a:ext uri="{FF2B5EF4-FFF2-40B4-BE49-F238E27FC236}">
                <a16:creationId xmlns:a16="http://schemas.microsoft.com/office/drawing/2014/main" id="{4F624411-BDB9-012E-F089-E00DB9E103CA}"/>
              </a:ext>
            </a:extLst>
          </p:cNvPr>
          <p:cNvSpPr txBox="1"/>
          <p:nvPr/>
        </p:nvSpPr>
        <p:spPr>
          <a:xfrm>
            <a:off x="4131577" y="4473380"/>
            <a:ext cx="4029075" cy="184601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 eaLnBrk="1" fontAlgn="auto">
              <a:lnSpc>
                <a:spcPct val="102000"/>
              </a:lnSpc>
              <a:spcBef>
                <a:spcPts val="500"/>
              </a:spcBef>
              <a:spcAft>
                <a:spcPts val="0"/>
              </a:spcAft>
              <a:defRPr sz="3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28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$22.850 M</a:t>
            </a:r>
            <a:r>
              <a:rPr lang="es-CO" sz="14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aprobados para la construcción de 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6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2 distritos de pequeña escala en Boyacá</a:t>
            </a:r>
          </a:p>
          <a:p>
            <a:pPr algn="ctr" eaLnBrk="1" fontAlgn="auto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defRPr sz="16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200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(ASOPROGRESO y ASOLAGUNITA)</a:t>
            </a:r>
          </a:p>
          <a:p>
            <a:pPr algn="ctr" eaLnBrk="1" fontAlgn="auto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4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beneficiando a</a:t>
            </a:r>
            <a:br>
              <a:rPr lang="es-CO" sz="14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</a:br>
            <a:r>
              <a:rPr lang="es-CO" sz="2800" b="1" kern="0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/>
              </a:rPr>
              <a:t>275</a:t>
            </a: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familias campesinas.</a:t>
            </a:r>
          </a:p>
        </p:txBody>
      </p:sp>
      <p:sp>
        <p:nvSpPr>
          <p:cNvPr id="25611" name="Conector recto 30">
            <a:extLst>
              <a:ext uri="{FF2B5EF4-FFF2-40B4-BE49-F238E27FC236}">
                <a16:creationId xmlns:a16="http://schemas.microsoft.com/office/drawing/2014/main" id="{74FDDA1A-5F1D-5C3F-0F70-56950B9AE0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80209" y="2009775"/>
            <a:ext cx="0" cy="1584325"/>
          </a:xfrm>
          <a:prstGeom prst="line">
            <a:avLst/>
          </a:prstGeom>
          <a:noFill/>
          <a:ln w="12700">
            <a:solidFill>
              <a:srgbClr val="FFA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2" name="Conector recto 32">
            <a:extLst>
              <a:ext uri="{FF2B5EF4-FFF2-40B4-BE49-F238E27FC236}">
                <a16:creationId xmlns:a16="http://schemas.microsoft.com/office/drawing/2014/main" id="{D5A2CD71-A09A-12D6-B406-489C183EB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26088" y="2033588"/>
            <a:ext cx="0" cy="1584325"/>
          </a:xfrm>
          <a:prstGeom prst="line">
            <a:avLst/>
          </a:prstGeom>
          <a:noFill/>
          <a:ln w="12700">
            <a:solidFill>
              <a:srgbClr val="FFA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3" name="Conector recto 33">
            <a:extLst>
              <a:ext uri="{FF2B5EF4-FFF2-40B4-BE49-F238E27FC236}">
                <a16:creationId xmlns:a16="http://schemas.microsoft.com/office/drawing/2014/main" id="{84917CBA-80D5-6002-F453-2B5D40113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5250" y="4621213"/>
            <a:ext cx="0" cy="1584325"/>
          </a:xfrm>
          <a:prstGeom prst="line">
            <a:avLst/>
          </a:prstGeom>
          <a:noFill/>
          <a:ln w="12700">
            <a:solidFill>
              <a:srgbClr val="FFA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4" name="Conector recto 34">
            <a:extLst>
              <a:ext uri="{FF2B5EF4-FFF2-40B4-BE49-F238E27FC236}">
                <a16:creationId xmlns:a16="http://schemas.microsoft.com/office/drawing/2014/main" id="{885EE082-BBE3-3E1F-15C1-A17D3FD42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12150" y="4621213"/>
            <a:ext cx="0" cy="1584325"/>
          </a:xfrm>
          <a:prstGeom prst="line">
            <a:avLst/>
          </a:prstGeom>
          <a:noFill/>
          <a:ln w="12700">
            <a:solidFill>
              <a:srgbClr val="FFA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15" name="Imagen 3" descr="Imagen 3">
            <a:extLst>
              <a:ext uri="{FF2B5EF4-FFF2-40B4-BE49-F238E27FC236}">
                <a16:creationId xmlns:a16="http://schemas.microsoft.com/office/drawing/2014/main" id="{14C720B4-B9CB-92D2-C75D-B414E41F7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14" y="1355154"/>
            <a:ext cx="4135211" cy="2770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E174E1F-9132-5806-6FF5-D1648394A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306C979-FEC9-A6B2-FDE1-844C91851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B4C88996-4E7D-F54A-97A9-75753FC1E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356" y="863110"/>
            <a:ext cx="5683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r>
              <a:rPr lang="en-US" sz="2400" noProof="0" dirty="0">
                <a:solidFill>
                  <a:srgbClr val="2D306A"/>
                </a:solidFill>
                <a:latin typeface="Arial Black" panose="020B0A04020102020204" pitchFamily="34" charset="0"/>
                <a:sym typeface="Cambria" panose="02040503050406030204" pitchFamily="18" charset="0"/>
              </a:rPr>
              <a:t>ADECUACIÓN DE TIERRAS - DAT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FC00303A-3FDA-5C3B-4A77-2AA48411BA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pic>
        <p:nvPicPr>
          <p:cNvPr id="26630" name="Imagen 9" descr="Imagen 9">
            <a:extLst>
              <a:ext uri="{FF2B5EF4-FFF2-40B4-BE49-F238E27FC236}">
                <a16:creationId xmlns:a16="http://schemas.microsoft.com/office/drawing/2014/main" id="{868ED366-9DAF-ADB6-2A98-506082C4D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88" y="4046503"/>
            <a:ext cx="206375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6631" name="Imagen 7" descr="Imagen 7">
            <a:extLst>
              <a:ext uri="{FF2B5EF4-FFF2-40B4-BE49-F238E27FC236}">
                <a16:creationId xmlns:a16="http://schemas.microsoft.com/office/drawing/2014/main" id="{27C46725-5061-7592-E321-4CCBA794E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654" y="4011950"/>
            <a:ext cx="2184400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6632" name="Imagen 11" descr="Imagen 11">
            <a:extLst>
              <a:ext uri="{FF2B5EF4-FFF2-40B4-BE49-F238E27FC236}">
                <a16:creationId xmlns:a16="http://schemas.microsoft.com/office/drawing/2014/main" id="{3653A108-68F9-DF1C-8BF1-878EEC694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093" y="1063451"/>
            <a:ext cx="4281487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26" name="Text 2">
            <a:extLst>
              <a:ext uri="{FF2B5EF4-FFF2-40B4-BE49-F238E27FC236}">
                <a16:creationId xmlns:a16="http://schemas.microsoft.com/office/drawing/2014/main" id="{58D90045-F0EA-B3D6-6076-7CDF841B2DCA}"/>
              </a:ext>
            </a:extLst>
          </p:cNvPr>
          <p:cNvSpPr txBox="1"/>
          <p:nvPr/>
        </p:nvSpPr>
        <p:spPr>
          <a:xfrm>
            <a:off x="5659627" y="1699220"/>
            <a:ext cx="1115370" cy="53860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ctr">
              <a:defRPr sz="48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500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</a:rPr>
              <a:t>32</a:t>
            </a:r>
          </a:p>
        </p:txBody>
      </p:sp>
      <p:sp>
        <p:nvSpPr>
          <p:cNvPr id="26635" name="CuadroTexto 15">
            <a:extLst>
              <a:ext uri="{FF2B5EF4-FFF2-40B4-BE49-F238E27FC236}">
                <a16:creationId xmlns:a16="http://schemas.microsoft.com/office/drawing/2014/main" id="{3AB3A340-7C2E-41B4-0765-BCC2AB334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595" y="1961869"/>
            <a:ext cx="38789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just" eaLnBrk="1">
              <a:lnSpc>
                <a:spcPts val="1200"/>
              </a:lnSpc>
              <a:spcBef>
                <a:spcPts val="500"/>
              </a:spcBef>
            </a:pPr>
            <a:r>
              <a:rPr lang="es-CO" sz="130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Acompañamiento técnico a la formulación de</a:t>
            </a:r>
            <a:br>
              <a:rPr lang="es-CO" sz="130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</a:br>
            <a:r>
              <a:rPr lang="es-CO" sz="130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Planes Departamentales de Extensión Agropecuaria (PDEA), adoptados por ordenanza 2024 - 2027.</a:t>
            </a:r>
          </a:p>
        </p:txBody>
      </p:sp>
      <p:sp>
        <p:nvSpPr>
          <p:cNvPr id="26636" name="CuadroTexto 21">
            <a:extLst>
              <a:ext uri="{FF2B5EF4-FFF2-40B4-BE49-F238E27FC236}">
                <a16:creationId xmlns:a16="http://schemas.microsoft.com/office/drawing/2014/main" id="{B5BB099A-FD12-4617-E2BC-A7786869E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8306" y="2108274"/>
            <a:ext cx="1170224" cy="25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just" eaLnBrk="1">
              <a:lnSpc>
                <a:spcPct val="102000"/>
              </a:lnSpc>
              <a:spcBef>
                <a:spcPts val="500"/>
              </a:spcBef>
            </a:pPr>
            <a:r>
              <a:rPr lang="es-CO" sz="1100" b="1" noProof="0" dirty="0">
                <a:solidFill>
                  <a:srgbClr val="1A1A1A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Departamentos</a:t>
            </a:r>
          </a:p>
        </p:txBody>
      </p:sp>
      <p:sp>
        <p:nvSpPr>
          <p:cNvPr id="630" name="Text 2">
            <a:extLst>
              <a:ext uri="{FF2B5EF4-FFF2-40B4-BE49-F238E27FC236}">
                <a16:creationId xmlns:a16="http://schemas.microsoft.com/office/drawing/2014/main" id="{0772A000-98ED-D6CA-BB12-C8E5712A123F}"/>
              </a:ext>
            </a:extLst>
          </p:cNvPr>
          <p:cNvSpPr txBox="1"/>
          <p:nvPr/>
        </p:nvSpPr>
        <p:spPr>
          <a:xfrm>
            <a:off x="638175" y="2749749"/>
            <a:ext cx="3109913" cy="61555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44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4000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$185.154 </a:t>
            </a:r>
          </a:p>
        </p:txBody>
      </p:sp>
      <p:sp>
        <p:nvSpPr>
          <p:cNvPr id="631" name="Text 8">
            <a:extLst>
              <a:ext uri="{FF2B5EF4-FFF2-40B4-BE49-F238E27FC236}">
                <a16:creationId xmlns:a16="http://schemas.microsoft.com/office/drawing/2014/main" id="{F39670A0-9645-B25A-C527-216B2B5E5092}"/>
              </a:ext>
            </a:extLst>
          </p:cNvPr>
          <p:cNvSpPr txBox="1"/>
          <p:nvPr/>
        </p:nvSpPr>
        <p:spPr>
          <a:xfrm>
            <a:off x="3608388" y="2736850"/>
            <a:ext cx="3468687" cy="61593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algn="just" eaLnBrk="1" fontAlgn="auto">
              <a:lnSpc>
                <a:spcPct val="102000"/>
              </a:lnSpc>
              <a:spcBef>
                <a:spcPts val="500"/>
              </a:spcBef>
              <a:spcAft>
                <a:spcPts val="0"/>
              </a:spcAft>
              <a:defRPr sz="1600"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6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Millones</a:t>
            </a:r>
            <a:r>
              <a:rPr lang="es-CO" sz="12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invertidos para la cofinanciación de la prestación del Servicio Público de Extensión Agropecuaria  </a:t>
            </a:r>
          </a:p>
        </p:txBody>
      </p:sp>
      <p:sp>
        <p:nvSpPr>
          <p:cNvPr id="26639" name="CuadroTexto 30">
            <a:extLst>
              <a:ext uri="{FF2B5EF4-FFF2-40B4-BE49-F238E27FC236}">
                <a16:creationId xmlns:a16="http://schemas.microsoft.com/office/drawing/2014/main" id="{B1AF7397-9B05-78BD-3719-E9352D205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3668713"/>
            <a:ext cx="1489075" cy="38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20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Cobertura:</a:t>
            </a:r>
          </a:p>
        </p:txBody>
      </p:sp>
      <p:sp>
        <p:nvSpPr>
          <p:cNvPr id="633" name="Text 2">
            <a:extLst>
              <a:ext uri="{FF2B5EF4-FFF2-40B4-BE49-F238E27FC236}">
                <a16:creationId xmlns:a16="http://schemas.microsoft.com/office/drawing/2014/main" id="{4105FF76-F525-55F6-D682-DA79495DFD9A}"/>
              </a:ext>
            </a:extLst>
          </p:cNvPr>
          <p:cNvSpPr txBox="1"/>
          <p:nvPr/>
        </p:nvSpPr>
        <p:spPr>
          <a:xfrm>
            <a:off x="3438525" y="3486770"/>
            <a:ext cx="1162050" cy="6924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48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4500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919</a:t>
            </a:r>
          </a:p>
        </p:txBody>
      </p:sp>
      <p:sp>
        <p:nvSpPr>
          <p:cNvPr id="26641" name="CuadroTexto 34">
            <a:extLst>
              <a:ext uri="{FF2B5EF4-FFF2-40B4-BE49-F238E27FC236}">
                <a16:creationId xmlns:a16="http://schemas.microsoft.com/office/drawing/2014/main" id="{E5299FCF-72BD-08A2-B083-2C627378A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538" y="4092575"/>
            <a:ext cx="746125" cy="22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9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Municipios</a:t>
            </a:r>
          </a:p>
        </p:txBody>
      </p:sp>
      <p:sp>
        <p:nvSpPr>
          <p:cNvPr id="635" name="Text 2">
            <a:extLst>
              <a:ext uri="{FF2B5EF4-FFF2-40B4-BE49-F238E27FC236}">
                <a16:creationId xmlns:a16="http://schemas.microsoft.com/office/drawing/2014/main" id="{1AA57E15-EAA4-9494-1F52-5644BA9B885E}"/>
              </a:ext>
            </a:extLst>
          </p:cNvPr>
          <p:cNvSpPr txBox="1"/>
          <p:nvPr/>
        </p:nvSpPr>
        <p:spPr>
          <a:xfrm>
            <a:off x="176213" y="5458460"/>
            <a:ext cx="1436687" cy="49244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32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2.595</a:t>
            </a:r>
          </a:p>
        </p:txBody>
      </p:sp>
      <p:sp>
        <p:nvSpPr>
          <p:cNvPr id="636" name="Text 2">
            <a:extLst>
              <a:ext uri="{FF2B5EF4-FFF2-40B4-BE49-F238E27FC236}">
                <a16:creationId xmlns:a16="http://schemas.microsoft.com/office/drawing/2014/main" id="{F5AEC182-3719-9950-D84D-004823883345}"/>
              </a:ext>
            </a:extLst>
          </p:cNvPr>
          <p:cNvSpPr txBox="1"/>
          <p:nvPr/>
        </p:nvSpPr>
        <p:spPr>
          <a:xfrm>
            <a:off x="1798638" y="3473276"/>
            <a:ext cx="968375" cy="6924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48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4500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26644" name="CuadroTexto 41">
            <a:extLst>
              <a:ext uri="{FF2B5EF4-FFF2-40B4-BE49-F238E27FC236}">
                <a16:creationId xmlns:a16="http://schemas.microsoft.com/office/drawing/2014/main" id="{6D26738A-5AED-A27B-4027-7D0B1F8F8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350" y="4056063"/>
            <a:ext cx="1016000" cy="22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just" eaLnBrk="1">
              <a:lnSpc>
                <a:spcPct val="102000"/>
              </a:lnSpc>
              <a:spcBef>
                <a:spcPts val="500"/>
              </a:spcBef>
            </a:pPr>
            <a:r>
              <a:rPr lang="es-CO" sz="9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Departamentos</a:t>
            </a:r>
          </a:p>
        </p:txBody>
      </p:sp>
      <p:sp>
        <p:nvSpPr>
          <p:cNvPr id="638" name="Text 2">
            <a:extLst>
              <a:ext uri="{FF2B5EF4-FFF2-40B4-BE49-F238E27FC236}">
                <a16:creationId xmlns:a16="http://schemas.microsoft.com/office/drawing/2014/main" id="{7A4F7C45-F75C-BD63-D791-0944B6BE267B}"/>
              </a:ext>
            </a:extLst>
          </p:cNvPr>
          <p:cNvSpPr txBox="1"/>
          <p:nvPr/>
        </p:nvSpPr>
        <p:spPr>
          <a:xfrm>
            <a:off x="5054600" y="3581063"/>
            <a:ext cx="868363" cy="43088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28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159</a:t>
            </a:r>
          </a:p>
        </p:txBody>
      </p:sp>
      <p:sp>
        <p:nvSpPr>
          <p:cNvPr id="26646" name="CuadroTexto 45">
            <a:extLst>
              <a:ext uri="{FF2B5EF4-FFF2-40B4-BE49-F238E27FC236}">
                <a16:creationId xmlns:a16="http://schemas.microsoft.com/office/drawing/2014/main" id="{3856B811-1A38-2EB9-9985-9BC486FF2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5" y="3894138"/>
            <a:ext cx="812800" cy="38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20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PDET</a:t>
            </a:r>
          </a:p>
        </p:txBody>
      </p:sp>
      <p:sp>
        <p:nvSpPr>
          <p:cNvPr id="640" name="Text 2">
            <a:extLst>
              <a:ext uri="{FF2B5EF4-FFF2-40B4-BE49-F238E27FC236}">
                <a16:creationId xmlns:a16="http://schemas.microsoft.com/office/drawing/2014/main" id="{A87D2CD3-2DD1-13E2-3805-4FA7D150E302}"/>
              </a:ext>
            </a:extLst>
          </p:cNvPr>
          <p:cNvSpPr txBox="1"/>
          <p:nvPr/>
        </p:nvSpPr>
        <p:spPr>
          <a:xfrm>
            <a:off x="6089650" y="3575507"/>
            <a:ext cx="868363" cy="43088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28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760</a:t>
            </a:r>
          </a:p>
        </p:txBody>
      </p:sp>
      <p:sp>
        <p:nvSpPr>
          <p:cNvPr id="26648" name="CuadroTexto 55">
            <a:extLst>
              <a:ext uri="{FF2B5EF4-FFF2-40B4-BE49-F238E27FC236}">
                <a16:creationId xmlns:a16="http://schemas.microsoft.com/office/drawing/2014/main" id="{A09979A6-32A5-CBAA-8BC4-8D05F743A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3903663"/>
            <a:ext cx="1270000" cy="38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20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NO PDET</a:t>
            </a:r>
          </a:p>
        </p:txBody>
      </p:sp>
      <p:sp>
        <p:nvSpPr>
          <p:cNvPr id="26649" name="Flecha: a la derecha con bandas 57">
            <a:extLst>
              <a:ext uri="{FF2B5EF4-FFF2-40B4-BE49-F238E27FC236}">
                <a16:creationId xmlns:a16="http://schemas.microsoft.com/office/drawing/2014/main" id="{D7918D10-AB5E-F607-E114-DDD41BE4C9C7}"/>
              </a:ext>
            </a:extLst>
          </p:cNvPr>
          <p:cNvSpPr>
            <a:spLocks/>
          </p:cNvSpPr>
          <p:nvPr/>
        </p:nvSpPr>
        <p:spPr bwMode="auto">
          <a:xfrm>
            <a:off x="2928938" y="3670300"/>
            <a:ext cx="430212" cy="519112"/>
          </a:xfrm>
          <a:custGeom>
            <a:avLst/>
            <a:gdLst>
              <a:gd name="T0" fmla="*/ 1699474311 w 21600"/>
              <a:gd name="T1" fmla="*/ 2147483646 h 21600"/>
              <a:gd name="T2" fmla="*/ 1699474311 w 21600"/>
              <a:gd name="T3" fmla="*/ 2147483646 h 21600"/>
              <a:gd name="T4" fmla="*/ 1699474311 w 21600"/>
              <a:gd name="T5" fmla="*/ 2147483646 h 21600"/>
              <a:gd name="T6" fmla="*/ 1699474311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lnTo>
                  <a:pt x="0" y="5400"/>
                </a:lnTo>
                <a:close/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lnTo>
                  <a:pt x="1350" y="5400"/>
                </a:lnTo>
                <a:close/>
                <a:moveTo>
                  <a:pt x="3375" y="5400"/>
                </a:moveTo>
                <a:lnTo>
                  <a:pt x="10800" y="5400"/>
                </a:ln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lnTo>
                  <a:pt x="10800" y="16200"/>
                </a:lnTo>
                <a:lnTo>
                  <a:pt x="3375" y="16200"/>
                </a:lnTo>
                <a:lnTo>
                  <a:pt x="3375" y="5400"/>
                </a:lnTo>
                <a:close/>
              </a:path>
            </a:pathLst>
          </a:custGeom>
          <a:solidFill>
            <a:srgbClr val="2D306A"/>
          </a:solidFill>
          <a:ln>
            <a:noFill/>
          </a:ln>
        </p:spPr>
        <p:txBody>
          <a:bodyPr lIns="45719" rIns="45719" anchor="ctr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50" name="Flecha: a la derecha con bandas 127">
            <a:extLst>
              <a:ext uri="{FF2B5EF4-FFF2-40B4-BE49-F238E27FC236}">
                <a16:creationId xmlns:a16="http://schemas.microsoft.com/office/drawing/2014/main" id="{09F77650-3AA8-BC66-41FE-DB46AEC9C6B1}"/>
              </a:ext>
            </a:extLst>
          </p:cNvPr>
          <p:cNvSpPr>
            <a:spLocks/>
          </p:cNvSpPr>
          <p:nvPr/>
        </p:nvSpPr>
        <p:spPr bwMode="auto">
          <a:xfrm>
            <a:off x="4641850" y="3671094"/>
            <a:ext cx="430213" cy="517525"/>
          </a:xfrm>
          <a:custGeom>
            <a:avLst/>
            <a:gdLst>
              <a:gd name="T0" fmla="*/ 1699486168 w 21600"/>
              <a:gd name="T1" fmla="*/ 2147483646 h 21600"/>
              <a:gd name="T2" fmla="*/ 1699486168 w 21600"/>
              <a:gd name="T3" fmla="*/ 2147483646 h 21600"/>
              <a:gd name="T4" fmla="*/ 1699486168 w 21600"/>
              <a:gd name="T5" fmla="*/ 2147483646 h 21600"/>
              <a:gd name="T6" fmla="*/ 1699486168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5400"/>
                </a:moveTo>
                <a:lnTo>
                  <a:pt x="675" y="5400"/>
                </a:lnTo>
                <a:lnTo>
                  <a:pt x="675" y="16200"/>
                </a:lnTo>
                <a:lnTo>
                  <a:pt x="0" y="16200"/>
                </a:lnTo>
                <a:lnTo>
                  <a:pt x="0" y="5400"/>
                </a:lnTo>
                <a:close/>
                <a:moveTo>
                  <a:pt x="1350" y="5400"/>
                </a:moveTo>
                <a:lnTo>
                  <a:pt x="2700" y="5400"/>
                </a:lnTo>
                <a:lnTo>
                  <a:pt x="2700" y="16200"/>
                </a:lnTo>
                <a:lnTo>
                  <a:pt x="1350" y="16200"/>
                </a:lnTo>
                <a:lnTo>
                  <a:pt x="1350" y="5400"/>
                </a:lnTo>
                <a:close/>
                <a:moveTo>
                  <a:pt x="3375" y="5400"/>
                </a:moveTo>
                <a:lnTo>
                  <a:pt x="10800" y="5400"/>
                </a:ln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lnTo>
                  <a:pt x="10800" y="16200"/>
                </a:lnTo>
                <a:lnTo>
                  <a:pt x="3375" y="16200"/>
                </a:lnTo>
                <a:lnTo>
                  <a:pt x="3375" y="5400"/>
                </a:lnTo>
                <a:close/>
              </a:path>
            </a:pathLst>
          </a:custGeom>
          <a:solidFill>
            <a:srgbClr val="2D306A"/>
          </a:solidFill>
          <a:ln>
            <a:noFill/>
          </a:ln>
        </p:spPr>
        <p:txBody>
          <a:bodyPr lIns="45719" rIns="45719" anchor="ctr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51" name="Conector recto 132">
            <a:extLst>
              <a:ext uri="{FF2B5EF4-FFF2-40B4-BE49-F238E27FC236}">
                <a16:creationId xmlns:a16="http://schemas.microsoft.com/office/drawing/2014/main" id="{DFB200BD-CC45-5842-6581-AC8BF8FCFB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3" y="2635250"/>
            <a:ext cx="6310312" cy="0"/>
          </a:xfrm>
          <a:prstGeom prst="line">
            <a:avLst/>
          </a:prstGeom>
          <a:noFill/>
          <a:ln w="19050">
            <a:solidFill>
              <a:srgbClr val="2D306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52" name="Conector recto 134">
            <a:extLst>
              <a:ext uri="{FF2B5EF4-FFF2-40B4-BE49-F238E27FC236}">
                <a16:creationId xmlns:a16="http://schemas.microsoft.com/office/drawing/2014/main" id="{EB2BF4F0-E8D3-DD9A-171F-6BE17C474D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188" y="3406775"/>
            <a:ext cx="6310312" cy="0"/>
          </a:xfrm>
          <a:prstGeom prst="line">
            <a:avLst/>
          </a:prstGeom>
          <a:noFill/>
          <a:ln w="19050">
            <a:solidFill>
              <a:srgbClr val="2D306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53" name="CuadroTexto 137">
            <a:extLst>
              <a:ext uri="{FF2B5EF4-FFF2-40B4-BE49-F238E27FC236}">
                <a16:creationId xmlns:a16="http://schemas.microsoft.com/office/drawing/2014/main" id="{55616A76-587D-5044-61B5-52022A276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4422775"/>
            <a:ext cx="14890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14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Cadenas representativas:</a:t>
            </a:r>
          </a:p>
        </p:txBody>
      </p:sp>
      <p:sp>
        <p:nvSpPr>
          <p:cNvPr id="26654" name="CuadroTexto 139">
            <a:extLst>
              <a:ext uri="{FF2B5EF4-FFF2-40B4-BE49-F238E27FC236}">
                <a16:creationId xmlns:a16="http://schemas.microsoft.com/office/drawing/2014/main" id="{B1FD9480-F86D-4FB6-957F-D0ABA5B81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7113" y="4468813"/>
            <a:ext cx="4530725" cy="28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1300" b="1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CACAO, PLÁTANO, CAFÉ, ACFEC y GANADERÍA</a:t>
            </a:r>
          </a:p>
        </p:txBody>
      </p:sp>
      <p:sp>
        <p:nvSpPr>
          <p:cNvPr id="26655" name="Conector recto 140">
            <a:extLst>
              <a:ext uri="{FF2B5EF4-FFF2-40B4-BE49-F238E27FC236}">
                <a16:creationId xmlns:a16="http://schemas.microsoft.com/office/drawing/2014/main" id="{2FF5E87E-FF4F-BBCF-61C6-A5A37CA60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188" y="4403725"/>
            <a:ext cx="6310312" cy="0"/>
          </a:xfrm>
          <a:prstGeom prst="line">
            <a:avLst/>
          </a:prstGeom>
          <a:noFill/>
          <a:ln w="19050">
            <a:solidFill>
              <a:srgbClr val="2D306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56" name="CuadroTexto 142">
            <a:extLst>
              <a:ext uri="{FF2B5EF4-FFF2-40B4-BE49-F238E27FC236}">
                <a16:creationId xmlns:a16="http://schemas.microsoft.com/office/drawing/2014/main" id="{91460B3A-00CB-845B-C032-EB052EBF4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8" y="4897438"/>
            <a:ext cx="64531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/>
            <a:r>
              <a:rPr lang="es-CO" sz="110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Generando capacidades para la innovación, la adopción de tecnologías, el fortalecimiento organizacional y la gestión sostenible de los sistemas productivos.</a:t>
            </a:r>
          </a:p>
        </p:txBody>
      </p:sp>
      <p:sp>
        <p:nvSpPr>
          <p:cNvPr id="26657" name="Conector recto 143">
            <a:extLst>
              <a:ext uri="{FF2B5EF4-FFF2-40B4-BE49-F238E27FC236}">
                <a16:creationId xmlns:a16="http://schemas.microsoft.com/office/drawing/2014/main" id="{931FEC45-66FF-2AB1-24A2-0D840013D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12788" y="5349875"/>
            <a:ext cx="6310312" cy="0"/>
          </a:xfrm>
          <a:prstGeom prst="line">
            <a:avLst/>
          </a:prstGeom>
          <a:noFill/>
          <a:ln w="19050">
            <a:solidFill>
              <a:srgbClr val="2D306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1" name="CuadroTexto 145">
            <a:extLst>
              <a:ext uri="{FF2B5EF4-FFF2-40B4-BE49-F238E27FC236}">
                <a16:creationId xmlns:a16="http://schemas.microsoft.com/office/drawing/2014/main" id="{0DEADFDC-7F3F-297C-659A-47B43EDDD48C}"/>
              </a:ext>
            </a:extLst>
          </p:cNvPr>
          <p:cNvSpPr txBox="1"/>
          <p:nvPr/>
        </p:nvSpPr>
        <p:spPr>
          <a:xfrm>
            <a:off x="1571625" y="5408613"/>
            <a:ext cx="5502275" cy="60016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1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Extensionistas, productores e instituciones del Sistema Nacional de Innovación Agropecuaria – SNIA, cualificados mediante diagnóstico de necesidades, jornadas de actualización y Escuelas de Campo con AGROSAVIA</a:t>
            </a:r>
          </a:p>
        </p:txBody>
      </p:sp>
      <p:sp>
        <p:nvSpPr>
          <p:cNvPr id="26659" name="Conector recto 146">
            <a:extLst>
              <a:ext uri="{FF2B5EF4-FFF2-40B4-BE49-F238E27FC236}">
                <a16:creationId xmlns:a16="http://schemas.microsoft.com/office/drawing/2014/main" id="{4F03A89D-847E-7067-8952-E78FD15342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188" y="6080125"/>
            <a:ext cx="6310312" cy="0"/>
          </a:xfrm>
          <a:prstGeom prst="line">
            <a:avLst/>
          </a:prstGeom>
          <a:noFill/>
          <a:ln w="19050">
            <a:solidFill>
              <a:srgbClr val="2D306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3" name="Text 2">
            <a:extLst>
              <a:ext uri="{FF2B5EF4-FFF2-40B4-BE49-F238E27FC236}">
                <a16:creationId xmlns:a16="http://schemas.microsoft.com/office/drawing/2014/main" id="{4C60C057-E5F0-4FCF-2B32-AB9CF7406E5D}"/>
              </a:ext>
            </a:extLst>
          </p:cNvPr>
          <p:cNvSpPr txBox="1"/>
          <p:nvPr/>
        </p:nvSpPr>
        <p:spPr>
          <a:xfrm>
            <a:off x="771525" y="6136323"/>
            <a:ext cx="1162050" cy="49244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defRPr sz="4000" b="1">
                <a:solidFill>
                  <a:schemeClr val="accent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3200" kern="0" noProof="0" dirty="0">
                <a:solidFill>
                  <a:srgbClr val="2D306A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723</a:t>
            </a:r>
          </a:p>
        </p:txBody>
      </p:sp>
      <p:sp>
        <p:nvSpPr>
          <p:cNvPr id="654" name="CuadroTexto 150">
            <a:extLst>
              <a:ext uri="{FF2B5EF4-FFF2-40B4-BE49-F238E27FC236}">
                <a16:creationId xmlns:a16="http://schemas.microsoft.com/office/drawing/2014/main" id="{0BEDFA9C-3A6E-552E-D571-8F7ADC8FEECB}"/>
              </a:ext>
            </a:extLst>
          </p:cNvPr>
          <p:cNvSpPr txBox="1"/>
          <p:nvPr/>
        </p:nvSpPr>
        <p:spPr>
          <a:xfrm>
            <a:off x="2006600" y="6172200"/>
            <a:ext cx="4741863" cy="46166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200" b="1" kern="0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EPSEA habilitadas entre 2022 y junio de 2026 (129 en 2022, 164 en 2023, 246 en 2024, 118 en 2025 y 66 a junio de 2026).</a:t>
            </a:r>
          </a:p>
        </p:txBody>
      </p:sp>
      <p:sp>
        <p:nvSpPr>
          <p:cNvPr id="26662" name="CuadroTexto 5">
            <a:extLst>
              <a:ext uri="{FF2B5EF4-FFF2-40B4-BE49-F238E27FC236}">
                <a16:creationId xmlns:a16="http://schemas.microsoft.com/office/drawing/2014/main" id="{A676ED70-39BA-6818-83CB-1BC3F1763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1388" y="4709410"/>
            <a:ext cx="3656012" cy="224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ct val="102000"/>
              </a:lnSpc>
              <a:spcBef>
                <a:spcPts val="500"/>
              </a:spcBef>
            </a:pPr>
            <a:r>
              <a:rPr lang="es-CO" sz="900" b="1" noProof="0" dirty="0"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Y adicionales conforme a los PDEA</a:t>
            </a:r>
          </a:p>
        </p:txBody>
      </p:sp>
      <p:sp>
        <p:nvSpPr>
          <p:cNvPr id="26663" name="Text 2">
            <a:extLst>
              <a:ext uri="{FF2B5EF4-FFF2-40B4-BE49-F238E27FC236}">
                <a16:creationId xmlns:a16="http://schemas.microsoft.com/office/drawing/2014/main" id="{316292F7-019C-DBD0-2DFA-936222811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816" y="1541889"/>
            <a:ext cx="3836697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r>
              <a:rPr lang="es-CO" sz="1900" noProof="0" dirty="0">
                <a:solidFill>
                  <a:srgbClr val="2D306A"/>
                </a:solidFill>
                <a:latin typeface="Arial Black" panose="020B0A04020102020204" pitchFamily="34" charset="0"/>
                <a:sym typeface="Cambria" panose="02040503050406030204" pitchFamily="18" charset="0"/>
              </a:rPr>
              <a:t>EXTENSIÓN AGROPECUARIA</a:t>
            </a:r>
          </a:p>
        </p:txBody>
      </p:sp>
      <p:sp>
        <p:nvSpPr>
          <p:cNvPr id="26671" name="Conector recto 155">
            <a:extLst>
              <a:ext uri="{FF2B5EF4-FFF2-40B4-BE49-F238E27FC236}">
                <a16:creationId xmlns:a16="http://schemas.microsoft.com/office/drawing/2014/main" id="{12C1477A-BC7B-7FCB-6677-AC62FBCEA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4713" y="3421063"/>
            <a:ext cx="0" cy="1008062"/>
          </a:xfrm>
          <a:prstGeom prst="line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72" name="Conector recto 156">
            <a:extLst>
              <a:ext uri="{FF2B5EF4-FFF2-40B4-BE49-F238E27FC236}">
                <a16:creationId xmlns:a16="http://schemas.microsoft.com/office/drawing/2014/main" id="{EB32EDE4-346A-719B-18E6-856BD839F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4713" y="3416300"/>
            <a:ext cx="0" cy="1006475"/>
          </a:xfrm>
          <a:prstGeom prst="line">
            <a:avLst/>
          </a:prstGeom>
          <a:noFill/>
          <a:ln w="19050">
            <a:solidFill>
              <a:srgbClr val="2D306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19" rIns="45719"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D7FD11-0B51-3212-E4E9-1EF047F3D4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89C378D-B074-EFA8-F9DA-BFAD6186D1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81E9508-FA6A-7D67-AF9F-863100E1C5F5}"/>
              </a:ext>
            </a:extLst>
          </p:cNvPr>
          <p:cNvSpPr txBox="1"/>
          <p:nvPr/>
        </p:nvSpPr>
        <p:spPr>
          <a:xfrm>
            <a:off x="345820" y="947439"/>
            <a:ext cx="4961873" cy="3849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CO" sz="2400" noProof="0" dirty="0">
                <a:solidFill>
                  <a:srgbClr val="2D306A"/>
                </a:solidFill>
                <a:latin typeface="Arial Black" panose="020B0A04020102020204" pitchFamily="34" charset="0"/>
              </a:rPr>
              <a:t>ASISTENCIA TÉCNICA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5AE479F-DD29-5D60-451B-8E1CD2EB361D}"/>
              </a:ext>
            </a:extLst>
          </p:cNvPr>
          <p:cNvSpPr txBox="1"/>
          <p:nvPr/>
        </p:nvSpPr>
        <p:spPr>
          <a:xfrm>
            <a:off x="5997939" y="801067"/>
            <a:ext cx="1437251" cy="6309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3500" b="0" i="0" u="none" strike="noStrike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Arial Black" panose="020B0A04020102020204" pitchFamily="34" charset="0"/>
                <a:ea typeface="Aptos"/>
                <a:cs typeface="Aptos"/>
                <a:sym typeface="Aptos"/>
              </a:rPr>
              <a:t>+</a:t>
            </a:r>
            <a:r>
              <a:rPr kumimoji="0" lang="es-CO" sz="3500" b="0" i="0" u="none" strike="noStrike" cap="none" spc="0" normalizeH="0" baseline="0" noProof="0" dirty="0">
                <a:ln>
                  <a:noFill/>
                </a:ln>
                <a:solidFill>
                  <a:srgbClr val="2D306A"/>
                </a:solidFill>
                <a:effectLst/>
                <a:uFillTx/>
                <a:latin typeface="Arial Black" panose="020B0A04020102020204" pitchFamily="34" charset="0"/>
                <a:ea typeface="Aptos"/>
                <a:cs typeface="Aptos"/>
                <a:sym typeface="Aptos"/>
              </a:rPr>
              <a:t>70%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TextBox 53">
            <a:extLst>
              <a:ext uri="{FF2B5EF4-FFF2-40B4-BE49-F238E27FC236}">
                <a16:creationId xmlns:a16="http://schemas.microsoft.com/office/drawing/2014/main" id="{36EFB870-77E4-724D-1C08-1B61B5D42F3E}"/>
              </a:ext>
            </a:extLst>
          </p:cNvPr>
          <p:cNvSpPr txBox="1"/>
          <p:nvPr/>
        </p:nvSpPr>
        <p:spPr>
          <a:xfrm>
            <a:off x="526255" y="2355255"/>
            <a:ext cx="5962651" cy="1025922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/>
          <a:p>
            <a:pPr algn="just" eaLnBrk="1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rPr lang="es-CO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Desde la Dirección de Participación y Asociatividad, </a:t>
            </a:r>
            <a:r>
              <a:rPr lang="es-CO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hemos vinculado perspectivas de COOPERATIVISMO Y ECONOMÍA SOLIDARIA </a:t>
            </a:r>
            <a:r>
              <a:rPr lang="es-CO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para la diversificación de ingresos en el campo, generando compromisos en el territorio dirigidos al incremento de capacidad económica de los productores rurales.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48D2791-4511-9BCE-6743-18E9B2A7FF8D}"/>
              </a:ext>
            </a:extLst>
          </p:cNvPr>
          <p:cNvGrpSpPr/>
          <p:nvPr/>
        </p:nvGrpSpPr>
        <p:grpSpPr>
          <a:xfrm>
            <a:off x="277813" y="1512888"/>
            <a:ext cx="11636375" cy="4791075"/>
            <a:chOff x="458788" y="1512888"/>
            <a:chExt cx="11636375" cy="4791075"/>
          </a:xfrm>
        </p:grpSpPr>
        <p:sp>
          <p:nvSpPr>
            <p:cNvPr id="865" name="Freeform 32">
              <a:extLst>
                <a:ext uri="{FF2B5EF4-FFF2-40B4-BE49-F238E27FC236}">
                  <a16:creationId xmlns:a16="http://schemas.microsoft.com/office/drawing/2014/main" id="{F6833203-1000-2CF0-2496-EFE4E8F3B311}"/>
                </a:ext>
              </a:extLst>
            </p:cNvPr>
            <p:cNvSpPr/>
            <p:nvPr/>
          </p:nvSpPr>
          <p:spPr>
            <a:xfrm>
              <a:off x="5538788" y="3932238"/>
              <a:ext cx="1379537" cy="293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94" y="0"/>
                  </a:moveTo>
                  <a:lnTo>
                    <a:pt x="19306" y="0"/>
                  </a:lnTo>
                  <a:cubicBezTo>
                    <a:pt x="19914" y="0"/>
                    <a:pt x="20498" y="1138"/>
                    <a:pt x="20928" y="3163"/>
                  </a:cubicBezTo>
                  <a:cubicBezTo>
                    <a:pt x="21358" y="5189"/>
                    <a:pt x="21600" y="7936"/>
                    <a:pt x="21600" y="10800"/>
                  </a:cubicBezTo>
                  <a:cubicBezTo>
                    <a:pt x="21600" y="16765"/>
                    <a:pt x="20573" y="21600"/>
                    <a:pt x="19306" y="21600"/>
                  </a:cubicBezTo>
                  <a:lnTo>
                    <a:pt x="2294" y="21600"/>
                  </a:lnTo>
                  <a:cubicBezTo>
                    <a:pt x="1027" y="21600"/>
                    <a:pt x="0" y="16765"/>
                    <a:pt x="0" y="10800"/>
                  </a:cubicBezTo>
                  <a:cubicBezTo>
                    <a:pt x="0" y="4835"/>
                    <a:pt x="1027" y="0"/>
                    <a:pt x="2294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30733" name="TextBox 34">
              <a:extLst>
                <a:ext uri="{FF2B5EF4-FFF2-40B4-BE49-F238E27FC236}">
                  <a16:creationId xmlns:a16="http://schemas.microsoft.com/office/drawing/2014/main" id="{3697802B-0832-49E3-6A97-3D815E3C2E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8338" y="3941094"/>
              <a:ext cx="1031875" cy="223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algn="ctr" eaLnBrk="1">
                <a:lnSpc>
                  <a:spcPts val="1900"/>
                </a:lnSpc>
              </a:pPr>
              <a:r>
                <a:rPr lang="es-CO" sz="1400" b="1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Equipo PAZ </a:t>
              </a:r>
            </a:p>
          </p:txBody>
        </p:sp>
        <p:sp>
          <p:nvSpPr>
            <p:cNvPr id="867" name="Freeform 36">
              <a:extLst>
                <a:ext uri="{FF2B5EF4-FFF2-40B4-BE49-F238E27FC236}">
                  <a16:creationId xmlns:a16="http://schemas.microsoft.com/office/drawing/2014/main" id="{7C0C081D-4D74-7D57-1FA3-19BCD26CB993}"/>
                </a:ext>
              </a:extLst>
            </p:cNvPr>
            <p:cNvSpPr/>
            <p:nvPr/>
          </p:nvSpPr>
          <p:spPr>
            <a:xfrm>
              <a:off x="10099675" y="2062163"/>
              <a:ext cx="1501775" cy="404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3" y="0"/>
                  </a:moveTo>
                  <a:lnTo>
                    <a:pt x="18687" y="0"/>
                  </a:lnTo>
                  <a:cubicBezTo>
                    <a:pt x="19459" y="0"/>
                    <a:pt x="20200" y="1138"/>
                    <a:pt x="20747" y="3163"/>
                  </a:cubicBezTo>
                  <a:cubicBezTo>
                    <a:pt x="21293" y="5189"/>
                    <a:pt x="21600" y="7936"/>
                    <a:pt x="21600" y="10800"/>
                  </a:cubicBezTo>
                  <a:cubicBezTo>
                    <a:pt x="21600" y="13664"/>
                    <a:pt x="21293" y="16411"/>
                    <a:pt x="20747" y="18437"/>
                  </a:cubicBezTo>
                  <a:cubicBezTo>
                    <a:pt x="20200" y="20462"/>
                    <a:pt x="19459" y="21600"/>
                    <a:pt x="18687" y="21600"/>
                  </a:cubicBezTo>
                  <a:lnTo>
                    <a:pt x="2913" y="21600"/>
                  </a:lnTo>
                  <a:cubicBezTo>
                    <a:pt x="2141" y="21600"/>
                    <a:pt x="1400" y="20462"/>
                    <a:pt x="853" y="18437"/>
                  </a:cubicBezTo>
                  <a:cubicBezTo>
                    <a:pt x="307" y="16411"/>
                    <a:pt x="0" y="13664"/>
                    <a:pt x="0" y="10800"/>
                  </a:cubicBezTo>
                  <a:cubicBezTo>
                    <a:pt x="0" y="7936"/>
                    <a:pt x="307" y="5189"/>
                    <a:pt x="853" y="3163"/>
                  </a:cubicBezTo>
                  <a:cubicBezTo>
                    <a:pt x="1400" y="1138"/>
                    <a:pt x="2141" y="0"/>
                    <a:pt x="291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68" name="Freeform 39">
              <a:extLst>
                <a:ext uri="{FF2B5EF4-FFF2-40B4-BE49-F238E27FC236}">
                  <a16:creationId xmlns:a16="http://schemas.microsoft.com/office/drawing/2014/main" id="{108069E4-4239-D3CA-33EB-A0C4BB4B9331}"/>
                </a:ext>
              </a:extLst>
            </p:cNvPr>
            <p:cNvSpPr/>
            <p:nvPr/>
          </p:nvSpPr>
          <p:spPr>
            <a:xfrm>
              <a:off x="10466388" y="5075238"/>
              <a:ext cx="1628775" cy="382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40" y="0"/>
                  </a:moveTo>
                  <a:lnTo>
                    <a:pt x="19060" y="0"/>
                  </a:lnTo>
                  <a:cubicBezTo>
                    <a:pt x="20463" y="0"/>
                    <a:pt x="21600" y="4835"/>
                    <a:pt x="21600" y="10800"/>
                  </a:cubicBezTo>
                  <a:cubicBezTo>
                    <a:pt x="21600" y="16765"/>
                    <a:pt x="20463" y="21600"/>
                    <a:pt x="19060" y="21600"/>
                  </a:cubicBezTo>
                  <a:lnTo>
                    <a:pt x="2540" y="21600"/>
                  </a:lnTo>
                  <a:cubicBezTo>
                    <a:pt x="1137" y="21600"/>
                    <a:pt x="0" y="16765"/>
                    <a:pt x="0" y="10800"/>
                  </a:cubicBezTo>
                  <a:cubicBezTo>
                    <a:pt x="0" y="4835"/>
                    <a:pt x="1137" y="0"/>
                    <a:pt x="254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69" name="TextBox 41">
              <a:extLst>
                <a:ext uri="{FF2B5EF4-FFF2-40B4-BE49-F238E27FC236}">
                  <a16:creationId xmlns:a16="http://schemas.microsoft.com/office/drawing/2014/main" id="{FAFD1344-B3FA-F4C0-6F34-E6A2D4B855FF}"/>
                </a:ext>
              </a:extLst>
            </p:cNvPr>
            <p:cNvSpPr txBox="1"/>
            <p:nvPr/>
          </p:nvSpPr>
          <p:spPr>
            <a:xfrm>
              <a:off x="10267950" y="2081213"/>
              <a:ext cx="1244600" cy="334962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 sz="12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Cumplimiento </a:t>
              </a:r>
            </a:p>
            <a:p>
              <a:pPr algn="ctr" eaLnBrk="1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 sz="12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de Sentencias  </a:t>
              </a:r>
            </a:p>
          </p:txBody>
        </p:sp>
        <p:sp>
          <p:nvSpPr>
            <p:cNvPr id="870" name="TextBox 42">
              <a:extLst>
                <a:ext uri="{FF2B5EF4-FFF2-40B4-BE49-F238E27FC236}">
                  <a16:creationId xmlns:a16="http://schemas.microsoft.com/office/drawing/2014/main" id="{CC7224CC-8CA1-B90F-232B-C1A6C62B2008}"/>
                </a:ext>
              </a:extLst>
            </p:cNvPr>
            <p:cNvSpPr txBox="1"/>
            <p:nvPr/>
          </p:nvSpPr>
          <p:spPr>
            <a:xfrm>
              <a:off x="10841038" y="5111750"/>
              <a:ext cx="879475" cy="33813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 sz="13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3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Enlaces </a:t>
              </a:r>
            </a:p>
            <a:p>
              <a:pPr algn="ctr" eaLnBrk="1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 sz="13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3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Indígenas</a:t>
              </a:r>
            </a:p>
          </p:txBody>
        </p:sp>
        <p:sp>
          <p:nvSpPr>
            <p:cNvPr id="871" name="Freeform 43">
              <a:extLst>
                <a:ext uri="{FF2B5EF4-FFF2-40B4-BE49-F238E27FC236}">
                  <a16:creationId xmlns:a16="http://schemas.microsoft.com/office/drawing/2014/main" id="{C53E32EF-C861-D85B-C0D8-81CFEEEC564E}"/>
                </a:ext>
              </a:extLst>
            </p:cNvPr>
            <p:cNvSpPr/>
            <p:nvPr/>
          </p:nvSpPr>
          <p:spPr>
            <a:xfrm>
              <a:off x="7453313" y="2011363"/>
              <a:ext cx="842962" cy="1670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353"/>
                  </a:lnTo>
                  <a:cubicBezTo>
                    <a:pt x="0" y="18442"/>
                    <a:pt x="1748" y="19325"/>
                    <a:pt x="3905" y="19325"/>
                  </a:cubicBezTo>
                  <a:lnTo>
                    <a:pt x="19347" y="19325"/>
                  </a:lnTo>
                  <a:cubicBezTo>
                    <a:pt x="19945" y="19325"/>
                    <a:pt x="20518" y="19445"/>
                    <a:pt x="20940" y="19658"/>
                  </a:cubicBezTo>
                  <a:cubicBezTo>
                    <a:pt x="21363" y="19872"/>
                    <a:pt x="21600" y="20161"/>
                    <a:pt x="21600" y="20463"/>
                  </a:cubicBezTo>
                  <a:lnTo>
                    <a:pt x="21600" y="2160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+mn-lt"/>
                <a:cs typeface="+mn-cs"/>
                <a:sym typeface="Calibri"/>
              </a:endParaRPr>
            </a:p>
          </p:txBody>
        </p:sp>
        <p:sp>
          <p:nvSpPr>
            <p:cNvPr id="872" name="Freeform 44">
              <a:extLst>
                <a:ext uri="{FF2B5EF4-FFF2-40B4-BE49-F238E27FC236}">
                  <a16:creationId xmlns:a16="http://schemas.microsoft.com/office/drawing/2014/main" id="{292DC27C-4FD7-6EC6-8E40-96E853B5E405}"/>
                </a:ext>
              </a:extLst>
            </p:cNvPr>
            <p:cNvSpPr/>
            <p:nvPr/>
          </p:nvSpPr>
          <p:spPr>
            <a:xfrm>
              <a:off x="8715375" y="2554288"/>
              <a:ext cx="2089150" cy="952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6886"/>
                  </a:lnTo>
                  <a:cubicBezTo>
                    <a:pt x="21600" y="6901"/>
                    <a:pt x="21594" y="6913"/>
                    <a:pt x="21587" y="6913"/>
                  </a:cubicBezTo>
                  <a:cubicBezTo>
                    <a:pt x="21580" y="6913"/>
                    <a:pt x="21575" y="6926"/>
                    <a:pt x="21575" y="6941"/>
                  </a:cubicBezTo>
                  <a:lnTo>
                    <a:pt x="21575" y="18143"/>
                  </a:lnTo>
                  <a:cubicBezTo>
                    <a:pt x="21575" y="19060"/>
                    <a:pt x="21409" y="19939"/>
                    <a:pt x="21113" y="20588"/>
                  </a:cubicBezTo>
                  <a:cubicBezTo>
                    <a:pt x="20818" y="21236"/>
                    <a:pt x="20417" y="21600"/>
                    <a:pt x="19999" y="21600"/>
                  </a:cubicBezTo>
                  <a:lnTo>
                    <a:pt x="0" y="2160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+mn-lt"/>
                <a:cs typeface="+mn-cs"/>
                <a:sym typeface="Calibri"/>
              </a:endParaRPr>
            </a:p>
          </p:txBody>
        </p:sp>
        <p:sp>
          <p:nvSpPr>
            <p:cNvPr id="873" name="Freeform 46">
              <a:extLst>
                <a:ext uri="{FF2B5EF4-FFF2-40B4-BE49-F238E27FC236}">
                  <a16:creationId xmlns:a16="http://schemas.microsoft.com/office/drawing/2014/main" id="{CA57511B-D104-A9EF-9BBE-624EDCE0FD2D}"/>
                </a:ext>
              </a:extLst>
            </p:cNvPr>
            <p:cNvSpPr/>
            <p:nvPr/>
          </p:nvSpPr>
          <p:spPr>
            <a:xfrm>
              <a:off x="7900988" y="5827713"/>
              <a:ext cx="2009775" cy="476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58" y="0"/>
                  </a:moveTo>
                  <a:lnTo>
                    <a:pt x="18443" y="0"/>
                  </a:lnTo>
                  <a:cubicBezTo>
                    <a:pt x="20186" y="0"/>
                    <a:pt x="21600" y="4835"/>
                    <a:pt x="21600" y="10800"/>
                  </a:cubicBezTo>
                  <a:cubicBezTo>
                    <a:pt x="21600" y="16765"/>
                    <a:pt x="20186" y="21600"/>
                    <a:pt x="18443" y="21600"/>
                  </a:cubicBezTo>
                  <a:lnTo>
                    <a:pt x="3158" y="21600"/>
                  </a:lnTo>
                  <a:cubicBezTo>
                    <a:pt x="1414" y="21600"/>
                    <a:pt x="0" y="16765"/>
                    <a:pt x="0" y="10800"/>
                  </a:cubicBezTo>
                  <a:cubicBezTo>
                    <a:pt x="0" y="4835"/>
                    <a:pt x="1414" y="0"/>
                    <a:pt x="315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30741" name="Freeform 48">
              <a:extLst>
                <a:ext uri="{FF2B5EF4-FFF2-40B4-BE49-F238E27FC236}">
                  <a16:creationId xmlns:a16="http://schemas.microsoft.com/office/drawing/2014/main" id="{EE70FA8D-5CB5-959B-E056-D6E397EFF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48713" y="5335588"/>
              <a:ext cx="0" cy="15716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45719" rIns="45719" anchor="ctr"/>
            <a:lstStyle/>
            <a:p>
              <a:endParaRPr lang="es-CO" noProof="0" dirty="0"/>
            </a:p>
          </p:txBody>
        </p:sp>
        <p:sp>
          <p:nvSpPr>
            <p:cNvPr id="875" name="Freeform 49">
              <a:extLst>
                <a:ext uri="{FF2B5EF4-FFF2-40B4-BE49-F238E27FC236}">
                  <a16:creationId xmlns:a16="http://schemas.microsoft.com/office/drawing/2014/main" id="{DDBC24B5-0A23-D164-E4AD-099C885F6383}"/>
                </a:ext>
              </a:extLst>
            </p:cNvPr>
            <p:cNvSpPr/>
            <p:nvPr/>
          </p:nvSpPr>
          <p:spPr>
            <a:xfrm>
              <a:off x="9342438" y="4260850"/>
              <a:ext cx="1123950" cy="1004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3727" y="21600"/>
                  </a:lnTo>
                  <a:cubicBezTo>
                    <a:pt x="12951" y="21600"/>
                    <a:pt x="12206" y="21255"/>
                    <a:pt x="11657" y="20641"/>
                  </a:cubicBezTo>
                  <a:cubicBezTo>
                    <a:pt x="11108" y="20027"/>
                    <a:pt x="10800" y="19195"/>
                    <a:pt x="10800" y="18326"/>
                  </a:cubicBezTo>
                  <a:lnTo>
                    <a:pt x="10800" y="3274"/>
                  </a:lnTo>
                  <a:cubicBezTo>
                    <a:pt x="10800" y="2405"/>
                    <a:pt x="10492" y="1573"/>
                    <a:pt x="9943" y="959"/>
                  </a:cubicBezTo>
                  <a:cubicBezTo>
                    <a:pt x="9394" y="345"/>
                    <a:pt x="8649" y="0"/>
                    <a:pt x="7873" y="0"/>
                  </a:cubicBezTo>
                  <a:lnTo>
                    <a:pt x="0" y="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  <a:tail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+mn-lt"/>
                <a:cs typeface="+mn-cs"/>
                <a:sym typeface="Calibri"/>
              </a:endParaRPr>
            </a:p>
          </p:txBody>
        </p:sp>
        <p:sp>
          <p:nvSpPr>
            <p:cNvPr id="876" name="Freeform 50">
              <a:extLst>
                <a:ext uri="{FF2B5EF4-FFF2-40B4-BE49-F238E27FC236}">
                  <a16:creationId xmlns:a16="http://schemas.microsoft.com/office/drawing/2014/main" id="{FDFC3C65-C3D5-2705-7659-3D51556576CD}"/>
                </a:ext>
              </a:extLst>
            </p:cNvPr>
            <p:cNvSpPr/>
            <p:nvPr/>
          </p:nvSpPr>
          <p:spPr>
            <a:xfrm>
              <a:off x="6215063" y="4233863"/>
              <a:ext cx="1817687" cy="263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1"/>
                  </a:moveTo>
                  <a:lnTo>
                    <a:pt x="0" y="11880"/>
                  </a:lnTo>
                  <a:cubicBezTo>
                    <a:pt x="0" y="17248"/>
                    <a:pt x="629" y="21600"/>
                    <a:pt x="1406" y="21600"/>
                  </a:cubicBezTo>
                  <a:lnTo>
                    <a:pt x="9332" y="21600"/>
                  </a:lnTo>
                  <a:cubicBezTo>
                    <a:pt x="10195" y="21600"/>
                    <a:pt x="10895" y="16765"/>
                    <a:pt x="10895" y="10800"/>
                  </a:cubicBezTo>
                  <a:cubicBezTo>
                    <a:pt x="10895" y="4835"/>
                    <a:pt x="11594" y="0"/>
                    <a:pt x="12457" y="0"/>
                  </a:cubicBezTo>
                  <a:lnTo>
                    <a:pt x="21600" y="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+mn-lt"/>
                <a:cs typeface="+mn-cs"/>
                <a:sym typeface="Calibri"/>
              </a:endParaRPr>
            </a:p>
          </p:txBody>
        </p:sp>
        <p:sp>
          <p:nvSpPr>
            <p:cNvPr id="877" name="Freeform 51">
              <a:extLst>
                <a:ext uri="{FF2B5EF4-FFF2-40B4-BE49-F238E27FC236}">
                  <a16:creationId xmlns:a16="http://schemas.microsoft.com/office/drawing/2014/main" id="{3B11C8EF-3166-D4FB-9301-740185932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1025" y="2316163"/>
              <a:ext cx="3436938" cy="3436937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+mn-lt"/>
                <a:cs typeface="+mn-cs"/>
                <a:sym typeface="Calibri"/>
              </a:endParaRPr>
            </a:p>
          </p:txBody>
        </p:sp>
        <p:sp>
          <p:nvSpPr>
            <p:cNvPr id="878" name="TextBox 52">
              <a:extLst>
                <a:ext uri="{FF2B5EF4-FFF2-40B4-BE49-F238E27FC236}">
                  <a16:creationId xmlns:a16="http://schemas.microsoft.com/office/drawing/2014/main" id="{3B325C19-5C12-79B7-3328-D05B55D3CEDC}"/>
                </a:ext>
              </a:extLst>
            </p:cNvPr>
            <p:cNvSpPr txBox="1"/>
            <p:nvPr/>
          </p:nvSpPr>
          <p:spPr>
            <a:xfrm>
              <a:off x="8154988" y="5826125"/>
              <a:ext cx="1411287" cy="42227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 sz="13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3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Equipo </a:t>
              </a:r>
            </a:p>
            <a:p>
              <a:pPr algn="ctr" eaLnBrk="1" fontAlgn="auto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defRPr sz="13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3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Diálogo Social</a:t>
              </a:r>
            </a:p>
          </p:txBody>
        </p:sp>
        <p:sp>
          <p:nvSpPr>
            <p:cNvPr id="880" name="Freeform 55">
              <a:extLst>
                <a:ext uri="{FF2B5EF4-FFF2-40B4-BE49-F238E27FC236}">
                  <a16:creationId xmlns:a16="http://schemas.microsoft.com/office/drawing/2014/main" id="{11984500-95E1-89E2-A6C9-781427CFECC0}"/>
                </a:ext>
              </a:extLst>
            </p:cNvPr>
            <p:cNvSpPr/>
            <p:nvPr/>
          </p:nvSpPr>
          <p:spPr>
            <a:xfrm>
              <a:off x="7662863" y="4475163"/>
              <a:ext cx="2170112" cy="40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7" y="0"/>
                  </a:moveTo>
                  <a:lnTo>
                    <a:pt x="20223" y="0"/>
                  </a:lnTo>
                  <a:cubicBezTo>
                    <a:pt x="20589" y="0"/>
                    <a:pt x="20939" y="773"/>
                    <a:pt x="21197" y="2148"/>
                  </a:cubicBezTo>
                  <a:cubicBezTo>
                    <a:pt x="21455" y="3523"/>
                    <a:pt x="21600" y="5389"/>
                    <a:pt x="21600" y="7334"/>
                  </a:cubicBezTo>
                  <a:lnTo>
                    <a:pt x="21600" y="14266"/>
                  </a:lnTo>
                  <a:cubicBezTo>
                    <a:pt x="21600" y="18317"/>
                    <a:pt x="20984" y="21600"/>
                    <a:pt x="20223" y="21600"/>
                  </a:cubicBezTo>
                  <a:lnTo>
                    <a:pt x="1377" y="21600"/>
                  </a:lnTo>
                  <a:cubicBezTo>
                    <a:pt x="616" y="21600"/>
                    <a:pt x="0" y="18317"/>
                    <a:pt x="0" y="14266"/>
                  </a:cubicBezTo>
                  <a:lnTo>
                    <a:pt x="0" y="7334"/>
                  </a:lnTo>
                  <a:cubicBezTo>
                    <a:pt x="0" y="3283"/>
                    <a:pt x="616" y="0"/>
                    <a:pt x="1377" y="0"/>
                  </a:cubicBezTo>
                  <a:close/>
                </a:path>
              </a:pathLst>
            </a:custGeom>
            <a:solidFill>
              <a:srgbClr val="E9713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700" kern="0" noProof="0" dirty="0">
                  <a:solidFill>
                    <a:schemeClr val="bg1"/>
                  </a:solidFill>
                  <a:latin typeface="Arial Black" panose="020B0A04020102020204" pitchFamily="34" charset="0"/>
                  <a:cs typeface="+mn-cs"/>
                  <a:sym typeface="Calibri"/>
                </a:rPr>
                <a:t>ASOCIATIVIDAD</a:t>
              </a:r>
            </a:p>
          </p:txBody>
        </p:sp>
        <p:sp>
          <p:nvSpPr>
            <p:cNvPr id="884" name="Freeform 61">
              <a:extLst>
                <a:ext uri="{FF2B5EF4-FFF2-40B4-BE49-F238E27FC236}">
                  <a16:creationId xmlns:a16="http://schemas.microsoft.com/office/drawing/2014/main" id="{ED631ECE-FE67-F562-5506-2E901DAA49E6}"/>
                </a:ext>
              </a:extLst>
            </p:cNvPr>
            <p:cNvSpPr/>
            <p:nvPr/>
          </p:nvSpPr>
          <p:spPr>
            <a:xfrm>
              <a:off x="6724650" y="1512888"/>
              <a:ext cx="1501775" cy="404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3" y="0"/>
                  </a:moveTo>
                  <a:lnTo>
                    <a:pt x="18687" y="0"/>
                  </a:lnTo>
                  <a:cubicBezTo>
                    <a:pt x="19459" y="0"/>
                    <a:pt x="20200" y="1138"/>
                    <a:pt x="20747" y="3163"/>
                  </a:cubicBezTo>
                  <a:cubicBezTo>
                    <a:pt x="21293" y="5189"/>
                    <a:pt x="21600" y="7936"/>
                    <a:pt x="21600" y="10800"/>
                  </a:cubicBezTo>
                  <a:cubicBezTo>
                    <a:pt x="21600" y="13664"/>
                    <a:pt x="21293" y="16411"/>
                    <a:pt x="20747" y="18437"/>
                  </a:cubicBezTo>
                  <a:cubicBezTo>
                    <a:pt x="20200" y="20462"/>
                    <a:pt x="19459" y="21600"/>
                    <a:pt x="18687" y="21600"/>
                  </a:cubicBezTo>
                  <a:lnTo>
                    <a:pt x="2913" y="21600"/>
                  </a:lnTo>
                  <a:cubicBezTo>
                    <a:pt x="2141" y="21600"/>
                    <a:pt x="1400" y="20462"/>
                    <a:pt x="853" y="18437"/>
                  </a:cubicBezTo>
                  <a:cubicBezTo>
                    <a:pt x="307" y="16411"/>
                    <a:pt x="0" y="13664"/>
                    <a:pt x="0" y="10800"/>
                  </a:cubicBezTo>
                  <a:cubicBezTo>
                    <a:pt x="0" y="7936"/>
                    <a:pt x="307" y="5189"/>
                    <a:pt x="853" y="3163"/>
                  </a:cubicBezTo>
                  <a:cubicBezTo>
                    <a:pt x="1400" y="1138"/>
                    <a:pt x="2141" y="0"/>
                    <a:pt x="2913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85" name="TextBox 63">
              <a:extLst>
                <a:ext uri="{FF2B5EF4-FFF2-40B4-BE49-F238E27FC236}">
                  <a16:creationId xmlns:a16="http://schemas.microsoft.com/office/drawing/2014/main" id="{1B0BA217-D427-B538-33AA-A049F55CC510}"/>
                </a:ext>
              </a:extLst>
            </p:cNvPr>
            <p:cNvSpPr txBox="1"/>
            <p:nvPr/>
          </p:nvSpPr>
          <p:spPr>
            <a:xfrm>
              <a:off x="6918325" y="1530350"/>
              <a:ext cx="1114425" cy="33496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 sz="12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Equipo</a:t>
              </a:r>
            </a:p>
            <a:p>
              <a:pPr algn="ctr" eaLnBrk="1"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 sz="1200"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2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 Agroturismo </a:t>
              </a:r>
            </a:p>
          </p:txBody>
        </p:sp>
        <p:sp>
          <p:nvSpPr>
            <p:cNvPr id="886" name="Freeform 65">
              <a:extLst>
                <a:ext uri="{FF2B5EF4-FFF2-40B4-BE49-F238E27FC236}">
                  <a16:creationId xmlns:a16="http://schemas.microsoft.com/office/drawing/2014/main" id="{3210B62B-3EFA-48A8-7347-41FC5BBFB50D}"/>
                </a:ext>
              </a:extLst>
            </p:cNvPr>
            <p:cNvSpPr/>
            <p:nvPr/>
          </p:nvSpPr>
          <p:spPr>
            <a:xfrm>
              <a:off x="474663" y="5678488"/>
              <a:ext cx="2700337" cy="544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" y="0"/>
                  </a:moveTo>
                  <a:lnTo>
                    <a:pt x="19975" y="0"/>
                  </a:lnTo>
                  <a:cubicBezTo>
                    <a:pt x="20872" y="0"/>
                    <a:pt x="21600" y="4467"/>
                    <a:pt x="21600" y="9978"/>
                  </a:cubicBezTo>
                  <a:lnTo>
                    <a:pt x="21600" y="11622"/>
                  </a:lnTo>
                  <a:cubicBezTo>
                    <a:pt x="21600" y="17133"/>
                    <a:pt x="20872" y="21600"/>
                    <a:pt x="19975" y="21600"/>
                  </a:cubicBezTo>
                  <a:lnTo>
                    <a:pt x="1625" y="21600"/>
                  </a:lnTo>
                  <a:cubicBezTo>
                    <a:pt x="728" y="21600"/>
                    <a:pt x="0" y="17133"/>
                    <a:pt x="0" y="11622"/>
                  </a:cubicBezTo>
                  <a:lnTo>
                    <a:pt x="0" y="9978"/>
                  </a:lnTo>
                  <a:cubicBezTo>
                    <a:pt x="0" y="4467"/>
                    <a:pt x="728" y="0"/>
                    <a:pt x="1625" y="0"/>
                  </a:cubicBezTo>
                  <a:close/>
                </a:path>
              </a:pathLst>
            </a:custGeom>
            <a:solidFill>
              <a:srgbClr val="E9713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87" name="TextBox 67">
              <a:extLst>
                <a:ext uri="{FF2B5EF4-FFF2-40B4-BE49-F238E27FC236}">
                  <a16:creationId xmlns:a16="http://schemas.microsoft.com/office/drawing/2014/main" id="{4D5B032B-8986-95C8-DA72-E3C5E637A57C}"/>
                </a:ext>
              </a:extLst>
            </p:cNvPr>
            <p:cNvSpPr txBox="1"/>
            <p:nvPr/>
          </p:nvSpPr>
          <p:spPr>
            <a:xfrm>
              <a:off x="560388" y="5724525"/>
              <a:ext cx="2620962" cy="41116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defRPr sz="1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Atención por Profesionales </a:t>
              </a:r>
            </a:p>
            <a:p>
              <a:pPr algn="ctr" eaLnBrk="1" fontAlgn="auto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defRPr sz="1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de Extensión</a:t>
              </a:r>
            </a:p>
          </p:txBody>
        </p:sp>
        <p:sp>
          <p:nvSpPr>
            <p:cNvPr id="888" name="Freeform 69">
              <a:extLst>
                <a:ext uri="{FF2B5EF4-FFF2-40B4-BE49-F238E27FC236}">
                  <a16:creationId xmlns:a16="http://schemas.microsoft.com/office/drawing/2014/main" id="{B21ACA40-4F37-542F-451E-6AED464B453A}"/>
                </a:ext>
              </a:extLst>
            </p:cNvPr>
            <p:cNvSpPr/>
            <p:nvPr/>
          </p:nvSpPr>
          <p:spPr>
            <a:xfrm>
              <a:off x="458788" y="4738688"/>
              <a:ext cx="2730500" cy="423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0" y="0"/>
                  </a:moveTo>
                  <a:lnTo>
                    <a:pt x="20010" y="0"/>
                  </a:lnTo>
                  <a:cubicBezTo>
                    <a:pt x="20888" y="0"/>
                    <a:pt x="21600" y="4584"/>
                    <a:pt x="21600" y="10239"/>
                  </a:cubicBezTo>
                  <a:lnTo>
                    <a:pt x="21600" y="11361"/>
                  </a:lnTo>
                  <a:cubicBezTo>
                    <a:pt x="21600" y="14076"/>
                    <a:pt x="21433" y="16681"/>
                    <a:pt x="21134" y="18601"/>
                  </a:cubicBezTo>
                  <a:cubicBezTo>
                    <a:pt x="20836" y="20521"/>
                    <a:pt x="20432" y="21600"/>
                    <a:pt x="20010" y="21600"/>
                  </a:cubicBezTo>
                  <a:lnTo>
                    <a:pt x="1590" y="21600"/>
                  </a:lnTo>
                  <a:cubicBezTo>
                    <a:pt x="712" y="21600"/>
                    <a:pt x="0" y="17016"/>
                    <a:pt x="0" y="11361"/>
                  </a:cubicBezTo>
                  <a:lnTo>
                    <a:pt x="0" y="10239"/>
                  </a:lnTo>
                  <a:cubicBezTo>
                    <a:pt x="0" y="4584"/>
                    <a:pt x="712" y="0"/>
                    <a:pt x="1590" y="0"/>
                  </a:cubicBezTo>
                  <a:close/>
                </a:path>
              </a:pathLst>
            </a:custGeom>
            <a:solidFill>
              <a:srgbClr val="E9713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89" name="TextBox 71">
              <a:extLst>
                <a:ext uri="{FF2B5EF4-FFF2-40B4-BE49-F238E27FC236}">
                  <a16:creationId xmlns:a16="http://schemas.microsoft.com/office/drawing/2014/main" id="{D8B67F4C-8AE3-2048-FF00-061FB3F34D79}"/>
                </a:ext>
              </a:extLst>
            </p:cNvPr>
            <p:cNvSpPr txBox="1"/>
            <p:nvPr/>
          </p:nvSpPr>
          <p:spPr>
            <a:xfrm>
              <a:off x="950913" y="4754563"/>
              <a:ext cx="1744662" cy="387350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defRPr sz="1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Dirección de </a:t>
              </a:r>
            </a:p>
            <a:p>
              <a:pPr algn="ctr" eaLnBrk="1" fontAlgn="auto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defRPr sz="1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Comercialización</a:t>
              </a:r>
            </a:p>
          </p:txBody>
        </p:sp>
        <p:sp>
          <p:nvSpPr>
            <p:cNvPr id="890" name="Freeform 73">
              <a:extLst>
                <a:ext uri="{FF2B5EF4-FFF2-40B4-BE49-F238E27FC236}">
                  <a16:creationId xmlns:a16="http://schemas.microsoft.com/office/drawing/2014/main" id="{47D4C798-B185-61B5-7668-C63AF29EFA7E}"/>
                </a:ext>
              </a:extLst>
            </p:cNvPr>
            <p:cNvSpPr/>
            <p:nvPr/>
          </p:nvSpPr>
          <p:spPr>
            <a:xfrm>
              <a:off x="3783014" y="5446713"/>
              <a:ext cx="2971799" cy="439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3" y="0"/>
                  </a:moveTo>
                  <a:lnTo>
                    <a:pt x="20147" y="0"/>
                  </a:lnTo>
                  <a:cubicBezTo>
                    <a:pt x="20949" y="0"/>
                    <a:pt x="21600" y="4225"/>
                    <a:pt x="21600" y="9436"/>
                  </a:cubicBezTo>
                  <a:lnTo>
                    <a:pt x="21600" y="12164"/>
                  </a:lnTo>
                  <a:cubicBezTo>
                    <a:pt x="21600" y="14666"/>
                    <a:pt x="21447" y="17067"/>
                    <a:pt x="21174" y="18836"/>
                  </a:cubicBezTo>
                  <a:cubicBezTo>
                    <a:pt x="20902" y="20606"/>
                    <a:pt x="20532" y="21600"/>
                    <a:pt x="20147" y="21600"/>
                  </a:cubicBezTo>
                  <a:lnTo>
                    <a:pt x="1453" y="21600"/>
                  </a:lnTo>
                  <a:cubicBezTo>
                    <a:pt x="1068" y="21600"/>
                    <a:pt x="698" y="20606"/>
                    <a:pt x="426" y="18836"/>
                  </a:cubicBezTo>
                  <a:cubicBezTo>
                    <a:pt x="153" y="17067"/>
                    <a:pt x="0" y="14666"/>
                    <a:pt x="0" y="12164"/>
                  </a:cubicBezTo>
                  <a:lnTo>
                    <a:pt x="0" y="9436"/>
                  </a:lnTo>
                  <a:cubicBezTo>
                    <a:pt x="0" y="6934"/>
                    <a:pt x="153" y="4533"/>
                    <a:pt x="426" y="2764"/>
                  </a:cubicBezTo>
                  <a:cubicBezTo>
                    <a:pt x="698" y="994"/>
                    <a:pt x="1068" y="0"/>
                    <a:pt x="1453" y="0"/>
                  </a:cubicBezTo>
                  <a:close/>
                </a:path>
              </a:pathLst>
            </a:custGeom>
            <a:solidFill>
              <a:srgbClr val="E97131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91" name="TextBox 75">
              <a:extLst>
                <a:ext uri="{FF2B5EF4-FFF2-40B4-BE49-F238E27FC236}">
                  <a16:creationId xmlns:a16="http://schemas.microsoft.com/office/drawing/2014/main" id="{6F9075F2-F0FC-C770-0A4F-EB03E4E076E9}"/>
                </a:ext>
              </a:extLst>
            </p:cNvPr>
            <p:cNvSpPr txBox="1"/>
            <p:nvPr/>
          </p:nvSpPr>
          <p:spPr>
            <a:xfrm>
              <a:off x="4000500" y="5492750"/>
              <a:ext cx="2473325" cy="365125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 anchor="ctr">
              <a:spAutoFit/>
            </a:bodyPr>
            <a:lstStyle/>
            <a:p>
              <a:pPr algn="ctr" eaLnBrk="1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defRPr sz="1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Dirección de Participación</a:t>
              </a:r>
            </a:p>
            <a:p>
              <a:pPr algn="ctr" eaLnBrk="1" fontAlgn="auto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defRPr sz="1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lang="es-CO" sz="1400" b="1" kern="0" noProof="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y Asociatividad</a:t>
              </a:r>
            </a:p>
          </p:txBody>
        </p:sp>
        <p:sp>
          <p:nvSpPr>
            <p:cNvPr id="30757" name="TextBox 76">
              <a:extLst>
                <a:ext uri="{FF2B5EF4-FFF2-40B4-BE49-F238E27FC236}">
                  <a16:creationId xmlns:a16="http://schemas.microsoft.com/office/drawing/2014/main" id="{AECB9F5A-2FFF-6728-4204-CEA9ACF580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5075" y="3833664"/>
              <a:ext cx="2971800" cy="359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Aptos" panose="020B0004020202020204" pitchFamily="34" charset="0"/>
                  <a:cs typeface="Calibri" panose="020F0502020204030204" pitchFamily="34" charset="0"/>
                  <a:sym typeface="Aptos" panose="020B0004020202020204" pitchFamily="34" charset="0"/>
                </a:defRPr>
              </a:lvl9pPr>
            </a:lstStyle>
            <a:p>
              <a:pPr algn="ctr" eaLnBrk="1">
                <a:lnSpc>
                  <a:spcPts val="1400"/>
                </a:lnSpc>
              </a:pPr>
              <a:r>
                <a:rPr lang="es-CO" sz="1400" b="1" noProof="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ROL TRANSVERSAL A LA ENTIDAD</a:t>
              </a:r>
            </a:p>
          </p:txBody>
        </p:sp>
        <p:sp>
          <p:nvSpPr>
            <p:cNvPr id="893" name="Freeform 50">
              <a:extLst>
                <a:ext uri="{FF2B5EF4-FFF2-40B4-BE49-F238E27FC236}">
                  <a16:creationId xmlns:a16="http://schemas.microsoft.com/office/drawing/2014/main" id="{2659687D-DF20-E695-6AA8-6B9038B83F1D}"/>
                </a:ext>
              </a:extLst>
            </p:cNvPr>
            <p:cNvSpPr/>
            <p:nvPr/>
          </p:nvSpPr>
          <p:spPr>
            <a:xfrm rot="10800000">
              <a:off x="3060700" y="5626100"/>
              <a:ext cx="796925" cy="127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1"/>
                  </a:moveTo>
                  <a:lnTo>
                    <a:pt x="0" y="11880"/>
                  </a:lnTo>
                  <a:cubicBezTo>
                    <a:pt x="0" y="17248"/>
                    <a:pt x="629" y="21600"/>
                    <a:pt x="1406" y="21600"/>
                  </a:cubicBezTo>
                  <a:lnTo>
                    <a:pt x="9332" y="21600"/>
                  </a:lnTo>
                  <a:cubicBezTo>
                    <a:pt x="10195" y="21600"/>
                    <a:pt x="10895" y="16765"/>
                    <a:pt x="10895" y="10800"/>
                  </a:cubicBezTo>
                  <a:cubicBezTo>
                    <a:pt x="10895" y="4835"/>
                    <a:pt x="11594" y="0"/>
                    <a:pt x="12457" y="0"/>
                  </a:cubicBezTo>
                  <a:lnTo>
                    <a:pt x="21600" y="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94" name="Freeform 49">
              <a:extLst>
                <a:ext uri="{FF2B5EF4-FFF2-40B4-BE49-F238E27FC236}">
                  <a16:creationId xmlns:a16="http://schemas.microsoft.com/office/drawing/2014/main" id="{F44976F1-90D3-E9AC-1856-8C4B763C15B2}"/>
                </a:ext>
              </a:extLst>
            </p:cNvPr>
            <p:cNvSpPr/>
            <p:nvPr/>
          </p:nvSpPr>
          <p:spPr>
            <a:xfrm>
              <a:off x="2836863" y="4984750"/>
              <a:ext cx="1030287" cy="67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3727" y="21600"/>
                  </a:lnTo>
                  <a:cubicBezTo>
                    <a:pt x="12951" y="21600"/>
                    <a:pt x="12206" y="21255"/>
                    <a:pt x="11657" y="20641"/>
                  </a:cubicBezTo>
                  <a:cubicBezTo>
                    <a:pt x="11108" y="20027"/>
                    <a:pt x="10800" y="19195"/>
                    <a:pt x="10800" y="18326"/>
                  </a:cubicBezTo>
                  <a:lnTo>
                    <a:pt x="10800" y="3274"/>
                  </a:lnTo>
                  <a:cubicBezTo>
                    <a:pt x="10800" y="2405"/>
                    <a:pt x="10492" y="1573"/>
                    <a:pt x="9943" y="959"/>
                  </a:cubicBezTo>
                  <a:cubicBezTo>
                    <a:pt x="9394" y="345"/>
                    <a:pt x="8649" y="0"/>
                    <a:pt x="7873" y="0"/>
                  </a:cubicBezTo>
                  <a:lnTo>
                    <a:pt x="0" y="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  <a:tail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895" name="Freeform 43">
              <a:extLst>
                <a:ext uri="{FF2B5EF4-FFF2-40B4-BE49-F238E27FC236}">
                  <a16:creationId xmlns:a16="http://schemas.microsoft.com/office/drawing/2014/main" id="{B2394DA6-4D0F-9410-4A5F-9347B9D3C694}"/>
                </a:ext>
              </a:extLst>
            </p:cNvPr>
            <p:cNvSpPr/>
            <p:nvPr/>
          </p:nvSpPr>
          <p:spPr>
            <a:xfrm flipV="1">
              <a:off x="6513513" y="4649788"/>
              <a:ext cx="1158875" cy="720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353"/>
                  </a:lnTo>
                  <a:cubicBezTo>
                    <a:pt x="0" y="18442"/>
                    <a:pt x="1748" y="19325"/>
                    <a:pt x="3905" y="19325"/>
                  </a:cubicBezTo>
                  <a:lnTo>
                    <a:pt x="19347" y="19325"/>
                  </a:lnTo>
                  <a:cubicBezTo>
                    <a:pt x="19945" y="19325"/>
                    <a:pt x="20518" y="19445"/>
                    <a:pt x="20940" y="19658"/>
                  </a:cubicBezTo>
                  <a:cubicBezTo>
                    <a:pt x="21363" y="19872"/>
                    <a:pt x="21600" y="20161"/>
                    <a:pt x="21600" y="20463"/>
                  </a:cubicBezTo>
                  <a:lnTo>
                    <a:pt x="21600" y="21600"/>
                  </a:lnTo>
                </a:path>
              </a:pathLst>
            </a:custGeom>
            <a:ln w="38100">
              <a:solidFill>
                <a:schemeClr val="accent2"/>
              </a:solidFill>
              <a:headEnd type="oval"/>
            </a:ln>
          </p:spPr>
          <p:txBody>
            <a:bodyPr lIns="45719" rIns="45719" anchor="ctr"/>
            <a:lstStyle/>
            <a:p>
              <a:pPr eaLnBrk="1" fontAlgn="auto">
                <a:spcBef>
                  <a:spcPts val="0"/>
                </a:spcBef>
                <a:spcAft>
                  <a:spcPts val="0"/>
                </a:spcAft>
                <a:defRPr sz="1200">
                  <a:latin typeface="+mn-lt"/>
                  <a:ea typeface="+mn-ea"/>
                  <a:cs typeface="+mn-cs"/>
                  <a:sym typeface="Calibri"/>
                </a:defRPr>
              </a:pPr>
              <a:endParaRPr lang="es-CO" sz="1200" kern="0" noProof="0" dirty="0">
                <a:latin typeface="+mn-lt"/>
                <a:cs typeface="+mn-cs"/>
                <a:sym typeface="Calibri"/>
              </a:endParaRP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063F2FC2-41C7-475A-1F7A-346A9A4F5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42F77C7-5478-2659-FDC1-BDC1CB8EB687}"/>
              </a:ext>
            </a:extLst>
          </p:cNvPr>
          <p:cNvSpPr txBox="1"/>
          <p:nvPr/>
        </p:nvSpPr>
        <p:spPr>
          <a:xfrm>
            <a:off x="210571" y="956304"/>
            <a:ext cx="5872729" cy="667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MX" sz="2400" noProof="0" dirty="0">
                <a:solidFill>
                  <a:srgbClr val="2D306A"/>
                </a:solidFill>
                <a:latin typeface="Arial Black" panose="020B0A04020102020204" pitchFamily="34" charset="0"/>
              </a:rPr>
              <a:t>PARTICIPACIÓN Y</a:t>
            </a:r>
            <a:br>
              <a:rPr lang="es-MX" sz="2400" noProof="0" dirty="0">
                <a:solidFill>
                  <a:srgbClr val="2D306A"/>
                </a:solidFill>
                <a:latin typeface="Arial Black" panose="020B0A04020102020204" pitchFamily="34" charset="0"/>
              </a:rPr>
            </a:br>
            <a:r>
              <a:rPr lang="es-MX" sz="2400" noProof="0" dirty="0">
                <a:solidFill>
                  <a:srgbClr val="2D306A"/>
                </a:solidFill>
                <a:latin typeface="Arial Black" panose="020B0A04020102020204" pitchFamily="34" charset="0"/>
              </a:rPr>
              <a:t>APOYO A LA ASOCIATIVIDAD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3F79D1-2110-7143-4F00-8A945E53E1FD}"/>
              </a:ext>
            </a:extLst>
          </p:cNvPr>
          <p:cNvSpPr txBox="1"/>
          <p:nvPr/>
        </p:nvSpPr>
        <p:spPr>
          <a:xfrm>
            <a:off x="5699523" y="1002650"/>
            <a:ext cx="1437251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CO" sz="2800" b="0" i="0" u="none" strike="noStrike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Arial Black" panose="020B0A04020102020204" pitchFamily="34" charset="0"/>
                <a:ea typeface="Aptos"/>
                <a:cs typeface="Aptos"/>
                <a:sym typeface="Aptos"/>
              </a:rPr>
              <a:t>+</a:t>
            </a:r>
            <a:r>
              <a:rPr kumimoji="0" lang="es-CO" sz="2800" b="0" i="0" u="none" strike="noStrike" cap="none" spc="0" normalizeH="0" baseline="0" noProof="0" dirty="0">
                <a:ln>
                  <a:noFill/>
                </a:ln>
                <a:solidFill>
                  <a:srgbClr val="2D306A"/>
                </a:solidFill>
                <a:effectLst/>
                <a:uFillTx/>
                <a:latin typeface="Arial Black" panose="020B0A04020102020204" pitchFamily="34" charset="0"/>
                <a:ea typeface="Aptos"/>
                <a:cs typeface="Aptos"/>
                <a:sym typeface="Aptos"/>
              </a:rPr>
              <a:t>79%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27115B0-8DF4-C0FC-25AA-0ED962985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98AF79D-1595-7ABB-4EE0-0C0C7D5853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AFC6CB8A-7C25-0BC3-B2D7-04FDDE314A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51857"/>
            <a:ext cx="4498547" cy="3926589"/>
          </a:xfrm>
          <a:prstGeom prst="rect">
            <a:avLst/>
          </a:prstGeom>
        </p:spPr>
      </p:pic>
      <p:sp>
        <p:nvSpPr>
          <p:cNvPr id="31745" name="Freeform 18">
            <a:extLst>
              <a:ext uri="{FF2B5EF4-FFF2-40B4-BE49-F238E27FC236}">
                <a16:creationId xmlns:a16="http://schemas.microsoft.com/office/drawing/2014/main" id="{A6D859EE-B253-BDB4-7D1D-4DB6C0520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2025650"/>
            <a:ext cx="3663950" cy="45767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endParaRPr lang="es-CO" noProof="0" dirty="0"/>
          </a:p>
        </p:txBody>
      </p:sp>
      <p:sp>
        <p:nvSpPr>
          <p:cNvPr id="31753" name="TextBox 21">
            <a:extLst>
              <a:ext uri="{FF2B5EF4-FFF2-40B4-BE49-F238E27FC236}">
                <a16:creationId xmlns:a16="http://schemas.microsoft.com/office/drawing/2014/main" id="{C92C0C0E-EDA7-5122-9608-6BDB709C3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664" y="240164"/>
            <a:ext cx="5765798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ts val="4300"/>
              </a:lnSpc>
            </a:pPr>
            <a:r>
              <a:rPr lang="es-CO" sz="2400" b="1" noProof="0" dirty="0">
                <a:solidFill>
                  <a:srgbClr val="2D306A"/>
                </a:solidFill>
                <a:latin typeface="Arial Black" panose="020B0A04020102020204" pitchFamily="34" charset="0"/>
                <a:sym typeface="Calibri" panose="020F0502020204030204" pitchFamily="34" charset="0"/>
              </a:rPr>
              <a:t>ASOCIATIVIDAD RURAL</a:t>
            </a:r>
          </a:p>
        </p:txBody>
      </p:sp>
      <p:sp>
        <p:nvSpPr>
          <p:cNvPr id="31754" name="TextBox 22">
            <a:extLst>
              <a:ext uri="{FF2B5EF4-FFF2-40B4-BE49-F238E27FC236}">
                <a16:creationId xmlns:a16="http://schemas.microsoft.com/office/drawing/2014/main" id="{054334AA-3D93-7D45-F40D-61B44DEC1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651" y="1738825"/>
            <a:ext cx="2541071" cy="282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>
              <a:lnSpc>
                <a:spcPts val="1100"/>
              </a:lnSpc>
            </a:pP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Espacios de promoción, participación y fortalecimiento organizativo</a:t>
            </a:r>
          </a:p>
        </p:txBody>
      </p:sp>
      <p:sp>
        <p:nvSpPr>
          <p:cNvPr id="913" name="TextBox 26">
            <a:extLst>
              <a:ext uri="{FF2B5EF4-FFF2-40B4-BE49-F238E27FC236}">
                <a16:creationId xmlns:a16="http://schemas.microsoft.com/office/drawing/2014/main" id="{82A16BA9-D336-C534-210E-8BE3286B9941}"/>
              </a:ext>
            </a:extLst>
          </p:cNvPr>
          <p:cNvSpPr txBox="1"/>
          <p:nvPr/>
        </p:nvSpPr>
        <p:spPr>
          <a:xfrm>
            <a:off x="5280819" y="2931605"/>
            <a:ext cx="5804903" cy="64036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314334" lvl="1" indent="-157167" algn="just" eaLnBrk="1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defRPr sz="14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Promoción de esquemas asociativos rurales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mediante procesos de capacitación, fiscalización y formalización, logrando la creación de </a:t>
            </a: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10 nuevas figuras asociativas desde las Empresas Comunitarias.</a:t>
            </a:r>
          </a:p>
        </p:txBody>
      </p:sp>
      <p:sp>
        <p:nvSpPr>
          <p:cNvPr id="31759" name="TextBox 27">
            <a:extLst>
              <a:ext uri="{FF2B5EF4-FFF2-40B4-BE49-F238E27FC236}">
                <a16:creationId xmlns:a16="http://schemas.microsoft.com/office/drawing/2014/main" id="{0BA79D98-5C91-30D0-F2EE-694FB72F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582" y="2441575"/>
            <a:ext cx="101441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ts val="6100"/>
              </a:lnSpc>
            </a:pPr>
            <a:r>
              <a:rPr lang="es-CO" sz="5400" b="1" noProof="0" dirty="0">
                <a:solidFill>
                  <a:srgbClr val="2D306A"/>
                </a:solidFill>
                <a:latin typeface="Arial Black" panose="020B0A04020102020204" pitchFamily="34" charset="0"/>
                <a:sym typeface="Calibri" panose="020F0502020204030204" pitchFamily="34" charset="0"/>
              </a:rPr>
              <a:t>32</a:t>
            </a:r>
          </a:p>
        </p:txBody>
      </p:sp>
      <p:sp>
        <p:nvSpPr>
          <p:cNvPr id="31760" name="TextBox 28">
            <a:extLst>
              <a:ext uri="{FF2B5EF4-FFF2-40B4-BE49-F238E27FC236}">
                <a16:creationId xmlns:a16="http://schemas.microsoft.com/office/drawing/2014/main" id="{30ECEADD-D6D2-1370-AB02-7D4C0C65F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3108325"/>
            <a:ext cx="1358900" cy="15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ts val="1200"/>
              </a:lnSpc>
            </a:pPr>
            <a:r>
              <a:rPr lang="es-CO" sz="1200" b="1" noProof="0" dirty="0">
                <a:solidFill>
                  <a:srgbClr val="2D306A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departamentos</a:t>
            </a:r>
          </a:p>
        </p:txBody>
      </p:sp>
      <p:sp>
        <p:nvSpPr>
          <p:cNvPr id="31761" name="TextBox 29">
            <a:extLst>
              <a:ext uri="{FF2B5EF4-FFF2-40B4-BE49-F238E27FC236}">
                <a16:creationId xmlns:a16="http://schemas.microsoft.com/office/drawing/2014/main" id="{D1CB5085-6BFA-39A2-5294-5A364EDB1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48" y="5694965"/>
            <a:ext cx="174466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ts val="4200"/>
              </a:lnSpc>
            </a:pPr>
            <a:r>
              <a:rPr lang="es-CO" sz="3300" b="1" dirty="0">
                <a:solidFill>
                  <a:srgbClr val="2D306A"/>
                </a:solidFill>
                <a:latin typeface="Arial Black" panose="020B0A04020102020204" pitchFamily="34" charset="0"/>
                <a:sym typeface="Calibri" panose="020F0502020204030204" pitchFamily="34" charset="0"/>
              </a:rPr>
              <a:t>51.274</a:t>
            </a:r>
          </a:p>
          <a:p>
            <a:pPr algn="ctr" eaLnBrk="1">
              <a:lnSpc>
                <a:spcPts val="4200"/>
              </a:lnSpc>
            </a:pPr>
            <a:r>
              <a:rPr lang="es-CO" sz="3700" b="1" noProof="0" dirty="0">
                <a:solidFill>
                  <a:schemeClr val="accent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</a:p>
        </p:txBody>
      </p:sp>
      <p:sp>
        <p:nvSpPr>
          <p:cNvPr id="31762" name="TextBox 30">
            <a:extLst>
              <a:ext uri="{FF2B5EF4-FFF2-40B4-BE49-F238E27FC236}">
                <a16:creationId xmlns:a16="http://schemas.microsoft.com/office/drawing/2014/main" id="{1C21224C-5DD9-5934-6D03-8F1926B2E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48" y="6233127"/>
            <a:ext cx="186690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ts val="1300"/>
              </a:lnSpc>
            </a:pPr>
            <a:r>
              <a:rPr lang="es-CO" sz="1200" b="1" noProof="0" dirty="0">
                <a:solidFill>
                  <a:srgbClr val="2D306A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productores atendidos</a:t>
            </a:r>
          </a:p>
        </p:txBody>
      </p:sp>
      <p:sp>
        <p:nvSpPr>
          <p:cNvPr id="918" name="TextBox 31">
            <a:extLst>
              <a:ext uri="{FF2B5EF4-FFF2-40B4-BE49-F238E27FC236}">
                <a16:creationId xmlns:a16="http://schemas.microsoft.com/office/drawing/2014/main" id="{351269F6-A790-2D3D-0B1D-A3656F21D8B2}"/>
              </a:ext>
            </a:extLst>
          </p:cNvPr>
          <p:cNvSpPr txBox="1"/>
          <p:nvPr/>
        </p:nvSpPr>
        <p:spPr>
          <a:xfrm>
            <a:off x="5264149" y="3706476"/>
            <a:ext cx="5821573" cy="63459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314334" lvl="1" indent="-157167" algn="just" eaLnBrk="1" fontAlgn="auto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defRPr sz="1400">
                <a:solidFill>
                  <a:srgbClr val="1A1A1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Participación con enfoque diferencial: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49,97% mujeres rurales; 19,49% víctimas; 11,66% indígenas</a:t>
            </a:r>
            <a:r>
              <a:rPr lang="es-CO" sz="1200" kern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;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11,12% jóvenes rurales</a:t>
            </a:r>
            <a:r>
              <a:rPr lang="es-CO" sz="1200" kern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;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8,49% negras, afrocolombianas, raizales y palenqueras.</a:t>
            </a:r>
          </a:p>
        </p:txBody>
      </p:sp>
      <p:sp>
        <p:nvSpPr>
          <p:cNvPr id="31765" name="Freeform 19">
            <a:extLst>
              <a:ext uri="{FF2B5EF4-FFF2-40B4-BE49-F238E27FC236}">
                <a16:creationId xmlns:a16="http://schemas.microsoft.com/office/drawing/2014/main" id="{22A0DFBB-7451-D2CC-3ECD-1DED53F71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1866900"/>
            <a:ext cx="1165225" cy="47196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rIns="45719"/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endParaRPr lang="es-CO" noProof="0" dirty="0"/>
          </a:p>
        </p:txBody>
      </p:sp>
      <p:sp>
        <p:nvSpPr>
          <p:cNvPr id="922" name="TextBox 22">
            <a:extLst>
              <a:ext uri="{FF2B5EF4-FFF2-40B4-BE49-F238E27FC236}">
                <a16:creationId xmlns:a16="http://schemas.microsoft.com/office/drawing/2014/main" id="{ED8101C5-A776-89E5-38B2-524D1FE24FCF}"/>
              </a:ext>
            </a:extLst>
          </p:cNvPr>
          <p:cNvSpPr txBox="1"/>
          <p:nvPr/>
        </p:nvSpPr>
        <p:spPr>
          <a:xfrm>
            <a:off x="806450" y="1135063"/>
            <a:ext cx="5202238" cy="20637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lnSpc>
                <a:spcPts val="1600"/>
              </a:lnSpc>
              <a:defRPr sz="1400" b="1" spc="1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kern="0" noProof="0" dirty="0"/>
              <a:t>DIRECCIÓN DE PARTICIPACIÓN Y APOYO A LA ASOCIATIVIDAD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7564D21-BD66-C290-70B1-4B323CC2C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722" y="5694965"/>
            <a:ext cx="957818" cy="8364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B2633A5-4774-ACEF-6FD7-030497CB58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0" y="214612"/>
            <a:ext cx="3537285" cy="123097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A7F6A4B-0097-FC3C-ECA4-2E71F7DD401A}"/>
              </a:ext>
            </a:extLst>
          </p:cNvPr>
          <p:cNvSpPr txBox="1"/>
          <p:nvPr/>
        </p:nvSpPr>
        <p:spPr>
          <a:xfrm>
            <a:off x="5156994" y="925939"/>
            <a:ext cx="6124074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835 espacios rurales activados y fortalecidos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(Consejos Municipales de Desarrollo Rural CMDR y Consejos Seccionales de Desarrollo Agropecuario- CONSEA), consolidando la participación en instancias de planificación de la política agropecuaria y de desarrollo rural en el </a:t>
            </a: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55% del territorio nacional.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3E89F33-95BE-46B6-F7C9-CD8CFC85CB7A}"/>
              </a:ext>
            </a:extLst>
          </p:cNvPr>
          <p:cNvSpPr txBox="1"/>
          <p:nvPr/>
        </p:nvSpPr>
        <p:spPr>
          <a:xfrm>
            <a:off x="5216526" y="1763740"/>
            <a:ext cx="61240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2.252 sesiones territoriales desarrolladas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bajo la Metodología Integral de Asociatividad, garantizando </a:t>
            </a: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 de fortalecimiento socioproductivo.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DC45222-F750-5353-157C-01F81424F6A2}"/>
              </a:ext>
            </a:extLst>
          </p:cNvPr>
          <p:cNvSpPr txBox="1"/>
          <p:nvPr/>
        </p:nvSpPr>
        <p:spPr>
          <a:xfrm>
            <a:off x="5280820" y="2328293"/>
            <a:ext cx="61240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561 organizaciones creadas y fortalecidas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O" sz="1200" b="1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y 2 nivel </a:t>
            </a:r>
            <a:r>
              <a:rPr lang="es-CO" sz="1200" kern="0" noProof="0" dirty="0">
                <a:solidFill>
                  <a:srgbClr val="2D30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acompañamiento legal, contable y socioempresarial.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B188B6F-0814-0498-25C6-7C28167DF295}"/>
              </a:ext>
            </a:extLst>
          </p:cNvPr>
          <p:cNvSpPr txBox="1"/>
          <p:nvPr/>
        </p:nvSpPr>
        <p:spPr>
          <a:xfrm>
            <a:off x="-99673" y="496546"/>
            <a:ext cx="5872729" cy="6468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s-MX" noProof="0" dirty="0">
                <a:solidFill>
                  <a:srgbClr val="2D306A"/>
                </a:solidFill>
                <a:latin typeface="Arial Black" panose="020B0A04020102020204" pitchFamily="34" charset="0"/>
              </a:rPr>
              <a:t>PARTICIPACIÓN Y</a:t>
            </a:r>
            <a:br>
              <a:rPr lang="es-MX" noProof="0" dirty="0">
                <a:solidFill>
                  <a:srgbClr val="2D306A"/>
                </a:solidFill>
                <a:latin typeface="Arial Black" panose="020B0A04020102020204" pitchFamily="34" charset="0"/>
              </a:rPr>
            </a:br>
            <a:r>
              <a:rPr lang="es-MX" noProof="0" dirty="0">
                <a:solidFill>
                  <a:srgbClr val="2D306A"/>
                </a:solidFill>
                <a:latin typeface="Arial Black" panose="020B0A04020102020204" pitchFamily="34" charset="0"/>
              </a:rPr>
              <a:t>APOYO A LA ASOCIATIVIDAD</a:t>
            </a:r>
          </a:p>
        </p:txBody>
      </p:sp>
      <p:graphicFrame>
        <p:nvGraphicFramePr>
          <p:cNvPr id="2" name="IncrementoAnual">
            <a:extLst>
              <a:ext uri="{FF2B5EF4-FFF2-40B4-BE49-F238E27FC236}">
                <a16:creationId xmlns:a16="http://schemas.microsoft.com/office/drawing/2014/main" id="{AE68CF27-B89C-9303-0C1B-D7C9EA1A59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120990"/>
              </p:ext>
            </p:extLst>
          </p:nvPr>
        </p:nvGraphicFramePr>
        <p:xfrm>
          <a:off x="5554179" y="4475576"/>
          <a:ext cx="4963053" cy="2382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7365D-1E73-E540-0131-EE1157E44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Imagen 7" descr="Imagen 7">
            <a:extLst>
              <a:ext uri="{FF2B5EF4-FFF2-40B4-BE49-F238E27FC236}">
                <a16:creationId xmlns:a16="http://schemas.microsoft.com/office/drawing/2014/main" id="{E9775E97-05C7-B11D-DE7A-413EFF6FB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8667"/>
            <a:ext cx="12192000" cy="92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5863EE-5F96-9DD9-0AA5-861C224D4E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161F6165-E138-1A25-CFCA-B14712848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589" y="426172"/>
            <a:ext cx="4576812" cy="53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>
              <a:lnSpc>
                <a:spcPts val="2100"/>
              </a:lnSpc>
            </a:pPr>
            <a:r>
              <a:rPr lang="es-CO" sz="2000" b="1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ENFOQUE ÉTNICO, ATENCIÓN A VÍCTIMAS Y FIRMANTES DE PAZ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B7035BF-9898-EB31-7AA7-56EE16E3795F}"/>
              </a:ext>
            </a:extLst>
          </p:cNvPr>
          <p:cNvSpPr/>
          <p:nvPr/>
        </p:nvSpPr>
        <p:spPr>
          <a:xfrm>
            <a:off x="910741" y="1032201"/>
            <a:ext cx="2974975" cy="273050"/>
          </a:xfrm>
          <a:prstGeom prst="rect">
            <a:avLst/>
          </a:prstGeom>
          <a:solidFill>
            <a:srgbClr val="FFAF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400" b="1" kern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ÉTNICO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3DBB916-48E3-BA2C-FF40-59E01B4731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8" y="49185"/>
            <a:ext cx="3537285" cy="12309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BEE158A-0F8D-6035-9063-ED607CD30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sp>
        <p:nvSpPr>
          <p:cNvPr id="4" name="Shape 3">
            <a:extLst>
              <a:ext uri="{FF2B5EF4-FFF2-40B4-BE49-F238E27FC236}">
                <a16:creationId xmlns:a16="http://schemas.microsoft.com/office/drawing/2014/main" id="{60905468-B8A6-3645-5388-1E17D57AA50F}"/>
              </a:ext>
            </a:extLst>
          </p:cNvPr>
          <p:cNvSpPr/>
          <p:nvPr/>
        </p:nvSpPr>
        <p:spPr>
          <a:xfrm>
            <a:off x="370573" y="1371600"/>
            <a:ext cx="3657600" cy="237744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7EB861E3-D82C-0528-8F38-92BAACFA1C8F}"/>
              </a:ext>
            </a:extLst>
          </p:cNvPr>
          <p:cNvSpPr/>
          <p:nvPr/>
        </p:nvSpPr>
        <p:spPr>
          <a:xfrm>
            <a:off x="585216" y="1572768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52B71FB2-E91E-9C3C-2EB8-5377AEE619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76" y="1709928"/>
            <a:ext cx="292608" cy="292608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D78B9B06-9611-A6F8-C8C3-FB0E5A239B7A}"/>
              </a:ext>
            </a:extLst>
          </p:cNvPr>
          <p:cNvSpPr/>
          <p:nvPr/>
        </p:nvSpPr>
        <p:spPr>
          <a:xfrm>
            <a:off x="1280160" y="1554480"/>
            <a:ext cx="2578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s-CO" b="1" noProof="0" dirty="0">
                <a:solidFill>
                  <a:srgbClr val="1E2761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107 PIDAR étnicos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6E25AD09-9859-C5FB-5B3E-F94138A3DBD6}"/>
              </a:ext>
            </a:extLst>
          </p:cNvPr>
          <p:cNvSpPr/>
          <p:nvPr/>
        </p:nvSpPr>
        <p:spPr>
          <a:xfrm>
            <a:off x="566928" y="2267712"/>
            <a:ext cx="3291840" cy="1298448"/>
          </a:xfrm>
          <a:prstGeom prst="roundRect">
            <a:avLst>
              <a:gd name="adj" fmla="val 4225"/>
            </a:avLst>
          </a:prstGeom>
          <a:solidFill>
            <a:srgbClr val="E7E9F5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3BB3FB58-15FF-7B29-852F-9268D5E91827}"/>
              </a:ext>
            </a:extLst>
          </p:cNvPr>
          <p:cNvSpPr/>
          <p:nvPr/>
        </p:nvSpPr>
        <p:spPr>
          <a:xfrm>
            <a:off x="694944" y="2359152"/>
            <a:ext cx="30358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Más de $331.559 millones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cofinanciados: 71 proyectos indígenas y 36 NARP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6D540D33-C512-4044-DF9B-A2C05209CEC1}"/>
              </a:ext>
            </a:extLst>
          </p:cNvPr>
          <p:cNvSpPr/>
          <p:nvPr/>
        </p:nvSpPr>
        <p:spPr>
          <a:xfrm>
            <a:off x="4265676" y="1371600"/>
            <a:ext cx="3657600" cy="237744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FEAAC116-A157-E57A-56A3-DB355AC4CD1B}"/>
              </a:ext>
            </a:extLst>
          </p:cNvPr>
          <p:cNvSpPr/>
          <p:nvPr/>
        </p:nvSpPr>
        <p:spPr>
          <a:xfrm>
            <a:off x="4466844" y="1572768"/>
            <a:ext cx="566928" cy="566928"/>
          </a:xfrm>
          <a:prstGeom prst="ellipse">
            <a:avLst/>
          </a:prstGeom>
          <a:solidFill>
            <a:srgbClr val="0F6E6E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1" descr="preencoded.png">
            <a:extLst>
              <a:ext uri="{FF2B5EF4-FFF2-40B4-BE49-F238E27FC236}">
                <a16:creationId xmlns:a16="http://schemas.microsoft.com/office/drawing/2014/main" id="{2C97C2B0-86FD-6BA4-DB05-CE47BD524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004" y="1709928"/>
            <a:ext cx="292608" cy="292608"/>
          </a:xfrm>
          <a:prstGeom prst="rect">
            <a:avLst/>
          </a:prstGeom>
        </p:spPr>
      </p:pic>
      <p:sp>
        <p:nvSpPr>
          <p:cNvPr id="27" name="Text 10">
            <a:extLst>
              <a:ext uri="{FF2B5EF4-FFF2-40B4-BE49-F238E27FC236}">
                <a16:creationId xmlns:a16="http://schemas.microsoft.com/office/drawing/2014/main" id="{FB36EBD6-5AC6-B9F5-BEE2-38B7503851E0}"/>
              </a:ext>
            </a:extLst>
          </p:cNvPr>
          <p:cNvSpPr/>
          <p:nvPr/>
        </p:nvSpPr>
        <p:spPr>
          <a:xfrm>
            <a:off x="5161788" y="1554480"/>
            <a:ext cx="2578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0F6E6E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Primera Etnoagroferia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1">
            <a:extLst>
              <a:ext uri="{FF2B5EF4-FFF2-40B4-BE49-F238E27FC236}">
                <a16:creationId xmlns:a16="http://schemas.microsoft.com/office/drawing/2014/main" id="{A797A90C-F95D-CD1D-33EE-D0DC1A883C23}"/>
              </a:ext>
            </a:extLst>
          </p:cNvPr>
          <p:cNvSpPr/>
          <p:nvPr/>
        </p:nvSpPr>
        <p:spPr>
          <a:xfrm>
            <a:off x="4448556" y="2267712"/>
            <a:ext cx="3291840" cy="1298448"/>
          </a:xfrm>
          <a:prstGeom prst="roundRect">
            <a:avLst>
              <a:gd name="adj" fmla="val 4225"/>
            </a:avLst>
          </a:prstGeom>
          <a:solidFill>
            <a:srgbClr val="E2F2F1"/>
          </a:solidFill>
          <a:ln/>
        </p:spPr>
        <p:txBody>
          <a:bodyPr/>
          <a:lstStyle/>
          <a:p>
            <a:endParaRPr lang="es-CO" sz="2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678382FB-1247-6B77-9952-5A7DA449F354}"/>
              </a:ext>
            </a:extLst>
          </p:cNvPr>
          <p:cNvSpPr/>
          <p:nvPr/>
        </p:nvSpPr>
        <p:spPr>
          <a:xfrm>
            <a:off x="4576572" y="2359152"/>
            <a:ext cx="30358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Buenaventura: </a:t>
            </a: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134 expositores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 13 acuerdos comerciales por más de </a:t>
            </a: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$500 millones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B663D8D4-BF4E-86CA-9807-4D6C3A1DFF84}"/>
              </a:ext>
            </a:extLst>
          </p:cNvPr>
          <p:cNvSpPr/>
          <p:nvPr/>
        </p:nvSpPr>
        <p:spPr>
          <a:xfrm>
            <a:off x="8147304" y="1371600"/>
            <a:ext cx="3657600" cy="237744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EA3CFFD3-E4E6-E8BD-FD15-95EBE5322C2C}"/>
              </a:ext>
            </a:extLst>
          </p:cNvPr>
          <p:cNvSpPr/>
          <p:nvPr/>
        </p:nvSpPr>
        <p:spPr>
          <a:xfrm>
            <a:off x="8348472" y="1572768"/>
            <a:ext cx="566928" cy="566928"/>
          </a:xfrm>
          <a:prstGeom prst="ellipse">
            <a:avLst/>
          </a:prstGeom>
          <a:solidFill>
            <a:srgbClr val="B4650A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2" descr="preencoded.png">
            <a:extLst>
              <a:ext uri="{FF2B5EF4-FFF2-40B4-BE49-F238E27FC236}">
                <a16:creationId xmlns:a16="http://schemas.microsoft.com/office/drawing/2014/main" id="{5AC147E4-18A1-8239-FDBE-7B1E210C8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5632" y="1709928"/>
            <a:ext cx="292608" cy="292608"/>
          </a:xfrm>
          <a:prstGeom prst="rect">
            <a:avLst/>
          </a:prstGeom>
        </p:spPr>
      </p:pic>
      <p:sp>
        <p:nvSpPr>
          <p:cNvPr id="39" name="Text 15">
            <a:extLst>
              <a:ext uri="{FF2B5EF4-FFF2-40B4-BE49-F238E27FC236}">
                <a16:creationId xmlns:a16="http://schemas.microsoft.com/office/drawing/2014/main" id="{DB23C2AB-9A6C-FF6C-85B3-883E6C36083C}"/>
              </a:ext>
            </a:extLst>
          </p:cNvPr>
          <p:cNvSpPr/>
          <p:nvPr/>
        </p:nvSpPr>
        <p:spPr>
          <a:xfrm>
            <a:off x="9043416" y="1554480"/>
            <a:ext cx="2578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B4650A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Grupo Interno de Trabajo Indígena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6">
            <a:extLst>
              <a:ext uri="{FF2B5EF4-FFF2-40B4-BE49-F238E27FC236}">
                <a16:creationId xmlns:a16="http://schemas.microsoft.com/office/drawing/2014/main" id="{5D5CD360-94AC-37D2-2D3A-DC0DEAB08076}"/>
              </a:ext>
            </a:extLst>
          </p:cNvPr>
          <p:cNvSpPr/>
          <p:nvPr/>
        </p:nvSpPr>
        <p:spPr>
          <a:xfrm>
            <a:off x="8330184" y="2267712"/>
            <a:ext cx="3291840" cy="1298448"/>
          </a:xfrm>
          <a:prstGeom prst="roundRect">
            <a:avLst>
              <a:gd name="adj" fmla="val 4225"/>
            </a:avLst>
          </a:prstGeom>
          <a:solidFill>
            <a:srgbClr val="FCEEDC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D66C443B-4398-0377-7B59-CBA9B1F39B0D}"/>
              </a:ext>
            </a:extLst>
          </p:cNvPr>
          <p:cNvSpPr/>
          <p:nvPr/>
        </p:nvSpPr>
        <p:spPr>
          <a:xfrm>
            <a:off x="8458200" y="2359152"/>
            <a:ext cx="30358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Resolución 750 de 2025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· Plan Operativo concertado con la CNTI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8">
            <a:extLst>
              <a:ext uri="{FF2B5EF4-FFF2-40B4-BE49-F238E27FC236}">
                <a16:creationId xmlns:a16="http://schemas.microsoft.com/office/drawing/2014/main" id="{C5301281-1D80-1CAD-4E17-395758F3A086}"/>
              </a:ext>
            </a:extLst>
          </p:cNvPr>
          <p:cNvSpPr/>
          <p:nvPr/>
        </p:nvSpPr>
        <p:spPr>
          <a:xfrm>
            <a:off x="384048" y="3977640"/>
            <a:ext cx="3657600" cy="237744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9">
            <a:extLst>
              <a:ext uri="{FF2B5EF4-FFF2-40B4-BE49-F238E27FC236}">
                <a16:creationId xmlns:a16="http://schemas.microsoft.com/office/drawing/2014/main" id="{779CD849-8011-2F04-2048-1C9B4BBE1D20}"/>
              </a:ext>
            </a:extLst>
          </p:cNvPr>
          <p:cNvSpPr/>
          <p:nvPr/>
        </p:nvSpPr>
        <p:spPr>
          <a:xfrm>
            <a:off x="585216" y="4178808"/>
            <a:ext cx="566928" cy="566928"/>
          </a:xfrm>
          <a:prstGeom prst="ellipse">
            <a:avLst/>
          </a:prstGeom>
          <a:solidFill>
            <a:srgbClr val="1E7A34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3" descr="preencoded.png">
            <a:extLst>
              <a:ext uri="{FF2B5EF4-FFF2-40B4-BE49-F238E27FC236}">
                <a16:creationId xmlns:a16="http://schemas.microsoft.com/office/drawing/2014/main" id="{F57692C0-49F4-E286-EFBD-2361998300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376" y="4315968"/>
            <a:ext cx="292608" cy="292608"/>
          </a:xfrm>
          <a:prstGeom prst="rect">
            <a:avLst/>
          </a:prstGeom>
        </p:spPr>
      </p:pic>
      <p:sp>
        <p:nvSpPr>
          <p:cNvPr id="51" name="Text 20">
            <a:extLst>
              <a:ext uri="{FF2B5EF4-FFF2-40B4-BE49-F238E27FC236}">
                <a16:creationId xmlns:a16="http://schemas.microsoft.com/office/drawing/2014/main" id="{9404DDA6-8212-FBE4-ED23-ECCB3EE6F977}"/>
              </a:ext>
            </a:extLst>
          </p:cNvPr>
          <p:cNvSpPr/>
          <p:nvPr/>
        </p:nvSpPr>
        <p:spPr>
          <a:xfrm>
            <a:off x="1280160" y="4160520"/>
            <a:ext cx="2578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1E7A34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Programa Agropecuario Indígena Amazónico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1">
            <a:extLst>
              <a:ext uri="{FF2B5EF4-FFF2-40B4-BE49-F238E27FC236}">
                <a16:creationId xmlns:a16="http://schemas.microsoft.com/office/drawing/2014/main" id="{A66CD4C7-87E8-EFD8-1125-0901730DDDCE}"/>
              </a:ext>
            </a:extLst>
          </p:cNvPr>
          <p:cNvSpPr/>
          <p:nvPr/>
        </p:nvSpPr>
        <p:spPr>
          <a:xfrm>
            <a:off x="566928" y="4873752"/>
            <a:ext cx="3291840" cy="1298448"/>
          </a:xfrm>
          <a:prstGeom prst="roundRect">
            <a:avLst>
              <a:gd name="adj" fmla="val 4225"/>
            </a:avLst>
          </a:prstGeom>
          <a:solidFill>
            <a:srgbClr val="E5F3E8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22">
            <a:extLst>
              <a:ext uri="{FF2B5EF4-FFF2-40B4-BE49-F238E27FC236}">
                <a16:creationId xmlns:a16="http://schemas.microsoft.com/office/drawing/2014/main" id="{2A6669BD-BD42-24CF-00EC-F340DDAD6C72}"/>
              </a:ext>
            </a:extLst>
          </p:cNvPr>
          <p:cNvSpPr/>
          <p:nvPr/>
        </p:nvSpPr>
        <p:spPr>
          <a:xfrm>
            <a:off x="694944" y="4965192"/>
            <a:ext cx="30358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Concertado y protocolizado en </a:t>
            </a: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mayo de 2025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 la Mesa Regional Amazónica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23">
            <a:extLst>
              <a:ext uri="{FF2B5EF4-FFF2-40B4-BE49-F238E27FC236}">
                <a16:creationId xmlns:a16="http://schemas.microsoft.com/office/drawing/2014/main" id="{692C6C26-EDF5-3BBE-08B6-CCBB3EBEB1DE}"/>
              </a:ext>
            </a:extLst>
          </p:cNvPr>
          <p:cNvSpPr/>
          <p:nvPr/>
        </p:nvSpPr>
        <p:spPr>
          <a:xfrm>
            <a:off x="4259493" y="3985035"/>
            <a:ext cx="3657600" cy="237744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24">
            <a:extLst>
              <a:ext uri="{FF2B5EF4-FFF2-40B4-BE49-F238E27FC236}">
                <a16:creationId xmlns:a16="http://schemas.microsoft.com/office/drawing/2014/main" id="{AD165ED5-E6E6-3655-489D-2FE6DE0A2592}"/>
              </a:ext>
            </a:extLst>
          </p:cNvPr>
          <p:cNvSpPr/>
          <p:nvPr/>
        </p:nvSpPr>
        <p:spPr>
          <a:xfrm>
            <a:off x="4466844" y="4178808"/>
            <a:ext cx="566928" cy="566928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Image 4" descr="preencoded.png">
            <a:extLst>
              <a:ext uri="{FF2B5EF4-FFF2-40B4-BE49-F238E27FC236}">
                <a16:creationId xmlns:a16="http://schemas.microsoft.com/office/drawing/2014/main" id="{B448B492-570C-BFD5-108F-BE9EDA62E8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4004" y="4315968"/>
            <a:ext cx="292608" cy="292608"/>
          </a:xfrm>
          <a:prstGeom prst="rect">
            <a:avLst/>
          </a:prstGeom>
        </p:spPr>
      </p:pic>
      <p:sp>
        <p:nvSpPr>
          <p:cNvPr id="63" name="Text 25">
            <a:extLst>
              <a:ext uri="{FF2B5EF4-FFF2-40B4-BE49-F238E27FC236}">
                <a16:creationId xmlns:a16="http://schemas.microsoft.com/office/drawing/2014/main" id="{0B39EAF0-ABBE-1D60-AB32-D20CBF9F00B7}"/>
              </a:ext>
            </a:extLst>
          </p:cNvPr>
          <p:cNvSpPr/>
          <p:nvPr/>
        </p:nvSpPr>
        <p:spPr>
          <a:xfrm>
            <a:off x="5161788" y="4160520"/>
            <a:ext cx="2578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B85042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Acuerdo 009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B85042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de 2025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97" name="Shape 26">
            <a:extLst>
              <a:ext uri="{FF2B5EF4-FFF2-40B4-BE49-F238E27FC236}">
                <a16:creationId xmlns:a16="http://schemas.microsoft.com/office/drawing/2014/main" id="{4ADB92E6-3F61-1DE2-21FE-0D45A0D73A51}"/>
              </a:ext>
            </a:extLst>
          </p:cNvPr>
          <p:cNvSpPr/>
          <p:nvPr/>
        </p:nvSpPr>
        <p:spPr>
          <a:xfrm>
            <a:off x="4448556" y="4873752"/>
            <a:ext cx="3291840" cy="1298448"/>
          </a:xfrm>
          <a:prstGeom prst="roundRect">
            <a:avLst>
              <a:gd name="adj" fmla="val 4225"/>
            </a:avLst>
          </a:prstGeom>
          <a:solidFill>
            <a:srgbClr val="FBEAE7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9" name="Text 27">
            <a:extLst>
              <a:ext uri="{FF2B5EF4-FFF2-40B4-BE49-F238E27FC236}">
                <a16:creationId xmlns:a16="http://schemas.microsoft.com/office/drawing/2014/main" id="{EE80865F-B462-789F-C650-D463097972BC}"/>
              </a:ext>
            </a:extLst>
          </p:cNvPr>
          <p:cNvSpPr/>
          <p:nvPr/>
        </p:nvSpPr>
        <p:spPr>
          <a:xfrm>
            <a:off x="4576572" y="4965192"/>
            <a:ext cx="30358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Voz de un delegado indígena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 el Consejo Directivo de la ADR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" name="Shape 28">
            <a:extLst>
              <a:ext uri="{FF2B5EF4-FFF2-40B4-BE49-F238E27FC236}">
                <a16:creationId xmlns:a16="http://schemas.microsoft.com/office/drawing/2014/main" id="{C5596233-CA3F-3D86-B3B6-C9B755DC14AA}"/>
              </a:ext>
            </a:extLst>
          </p:cNvPr>
          <p:cNvSpPr/>
          <p:nvPr/>
        </p:nvSpPr>
        <p:spPr>
          <a:xfrm>
            <a:off x="8147304" y="3977640"/>
            <a:ext cx="3657600" cy="237744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3" name="Shape 29">
            <a:extLst>
              <a:ext uri="{FF2B5EF4-FFF2-40B4-BE49-F238E27FC236}">
                <a16:creationId xmlns:a16="http://schemas.microsoft.com/office/drawing/2014/main" id="{877EF3D0-5A44-C840-3AE1-E1C16EFE594D}"/>
              </a:ext>
            </a:extLst>
          </p:cNvPr>
          <p:cNvSpPr/>
          <p:nvPr/>
        </p:nvSpPr>
        <p:spPr>
          <a:xfrm>
            <a:off x="8348472" y="4178808"/>
            <a:ext cx="566928" cy="566928"/>
          </a:xfrm>
          <a:prstGeom prst="ellipse">
            <a:avLst/>
          </a:prstGeom>
          <a:solidFill>
            <a:srgbClr val="5B3A8B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5" name="Image 5" descr="preencoded.png">
            <a:extLst>
              <a:ext uri="{FF2B5EF4-FFF2-40B4-BE49-F238E27FC236}">
                <a16:creationId xmlns:a16="http://schemas.microsoft.com/office/drawing/2014/main" id="{D9C422D3-3670-1E7E-B067-27DB7D5ACE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5632" y="4315968"/>
            <a:ext cx="292608" cy="292608"/>
          </a:xfrm>
          <a:prstGeom prst="rect">
            <a:avLst/>
          </a:prstGeom>
        </p:spPr>
      </p:pic>
      <p:sp>
        <p:nvSpPr>
          <p:cNvPr id="907" name="Text 30">
            <a:extLst>
              <a:ext uri="{FF2B5EF4-FFF2-40B4-BE49-F238E27FC236}">
                <a16:creationId xmlns:a16="http://schemas.microsoft.com/office/drawing/2014/main" id="{F1525554-91D0-8F86-5DAB-B3AAA5853B19}"/>
              </a:ext>
            </a:extLst>
          </p:cNvPr>
          <p:cNvSpPr/>
          <p:nvPr/>
        </p:nvSpPr>
        <p:spPr>
          <a:xfrm>
            <a:off x="9043416" y="4160520"/>
            <a:ext cx="2578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5B3A8B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Mes de la Herencia Africana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09" name="Shape 31">
            <a:extLst>
              <a:ext uri="{FF2B5EF4-FFF2-40B4-BE49-F238E27FC236}">
                <a16:creationId xmlns:a16="http://schemas.microsoft.com/office/drawing/2014/main" id="{9BF19459-67BD-C34A-EC45-F278EB9835D5}"/>
              </a:ext>
            </a:extLst>
          </p:cNvPr>
          <p:cNvSpPr/>
          <p:nvPr/>
        </p:nvSpPr>
        <p:spPr>
          <a:xfrm>
            <a:off x="8330184" y="4873752"/>
            <a:ext cx="3291840" cy="1298448"/>
          </a:xfrm>
          <a:prstGeom prst="roundRect">
            <a:avLst>
              <a:gd name="adj" fmla="val 4225"/>
            </a:avLst>
          </a:prstGeom>
          <a:solidFill>
            <a:srgbClr val="EDE7F5"/>
          </a:solidFill>
          <a:ln/>
        </p:spPr>
        <p:txBody>
          <a:bodyPr/>
          <a:lstStyle/>
          <a:p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" name="Text 32">
            <a:extLst>
              <a:ext uri="{FF2B5EF4-FFF2-40B4-BE49-F238E27FC236}">
                <a16:creationId xmlns:a16="http://schemas.microsoft.com/office/drawing/2014/main" id="{0BF8905D-BBC1-9537-CD1E-ADD61370C811}"/>
              </a:ext>
            </a:extLst>
          </p:cNvPr>
          <p:cNvSpPr/>
          <p:nvPr/>
        </p:nvSpPr>
        <p:spPr>
          <a:xfrm>
            <a:off x="8458200" y="4965192"/>
            <a:ext cx="303580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Primera conmemoración institucional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 la ADR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9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8" name="Freeform 30">
            <a:extLst>
              <a:ext uri="{FF2B5EF4-FFF2-40B4-BE49-F238E27FC236}">
                <a16:creationId xmlns:a16="http://schemas.microsoft.com/office/drawing/2014/main" id="{F39AD033-E269-0503-FEAA-9266A1855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362507"/>
            <a:ext cx="12192000" cy="7814733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txBody>
          <a:bodyPr lIns="45719" rIns="45719"/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/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5C396F-EE31-96DE-00B5-084A1268FCF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sp>
        <p:nvSpPr>
          <p:cNvPr id="9" name="Shape 3">
            <a:extLst>
              <a:ext uri="{FF2B5EF4-FFF2-40B4-BE49-F238E27FC236}">
                <a16:creationId xmlns:a16="http://schemas.microsoft.com/office/drawing/2014/main" id="{01DAAD12-EF20-1FF1-600A-974DC6164245}"/>
              </a:ext>
            </a:extLst>
          </p:cNvPr>
          <p:cNvSpPr/>
          <p:nvPr/>
        </p:nvSpPr>
        <p:spPr>
          <a:xfrm>
            <a:off x="893935" y="1148578"/>
            <a:ext cx="3907856" cy="273050"/>
          </a:xfrm>
          <a:prstGeom prst="rect">
            <a:avLst/>
          </a:prstGeom>
          <a:solidFill>
            <a:srgbClr val="FFAF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CO" sz="1400" b="1" kern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 INTEGRACIÓN · EQUIPO PAZ Y VÍCTIMAS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B500CED-69FC-69A3-4E81-22E10C54B8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5" y="217097"/>
            <a:ext cx="3537285" cy="123097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359D7DF-39A1-17AB-B8CC-1AF1C3DC90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sp>
        <p:nvSpPr>
          <p:cNvPr id="920" name="Shape 3">
            <a:extLst>
              <a:ext uri="{FF2B5EF4-FFF2-40B4-BE49-F238E27FC236}">
                <a16:creationId xmlns:a16="http://schemas.microsoft.com/office/drawing/2014/main" id="{D20B3A28-BE05-8F9F-FD81-DDC20B41F6DA}"/>
              </a:ext>
            </a:extLst>
          </p:cNvPr>
          <p:cNvSpPr/>
          <p:nvPr/>
        </p:nvSpPr>
        <p:spPr>
          <a:xfrm>
            <a:off x="385572" y="1657423"/>
            <a:ext cx="3657600" cy="1874520"/>
          </a:xfrm>
          <a:prstGeom prst="roundRect">
            <a:avLst>
              <a:gd name="adj" fmla="val 3902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" name="Shape 4">
            <a:extLst>
              <a:ext uri="{FF2B5EF4-FFF2-40B4-BE49-F238E27FC236}">
                <a16:creationId xmlns:a16="http://schemas.microsoft.com/office/drawing/2014/main" id="{4F55F80D-18AE-5C5E-6074-3F51EBB9662B}"/>
              </a:ext>
            </a:extLst>
          </p:cNvPr>
          <p:cNvSpPr/>
          <p:nvPr/>
        </p:nvSpPr>
        <p:spPr>
          <a:xfrm>
            <a:off x="568452" y="1840303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4" name="Image 0" descr="preencoded.png">
            <a:extLst>
              <a:ext uri="{FF2B5EF4-FFF2-40B4-BE49-F238E27FC236}">
                <a16:creationId xmlns:a16="http://schemas.microsoft.com/office/drawing/2014/main" id="{F3A25305-E63D-9180-28CD-E4F4E9DFB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324" y="1959175"/>
            <a:ext cx="265176" cy="265176"/>
          </a:xfrm>
          <a:prstGeom prst="rect">
            <a:avLst/>
          </a:prstGeom>
        </p:spPr>
      </p:pic>
      <p:sp>
        <p:nvSpPr>
          <p:cNvPr id="926" name="Text 5">
            <a:extLst>
              <a:ext uri="{FF2B5EF4-FFF2-40B4-BE49-F238E27FC236}">
                <a16:creationId xmlns:a16="http://schemas.microsoft.com/office/drawing/2014/main" id="{F1E44C20-0CC1-40A4-1C07-D8A5DCF9A6E3}"/>
              </a:ext>
            </a:extLst>
          </p:cNvPr>
          <p:cNvSpPr/>
          <p:nvPr/>
        </p:nvSpPr>
        <p:spPr>
          <a:xfrm>
            <a:off x="1190244" y="1803727"/>
            <a:ext cx="2688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1E2761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10 años del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1E2761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Acuerdo de Paz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28" name="Shape 6">
            <a:extLst>
              <a:ext uri="{FF2B5EF4-FFF2-40B4-BE49-F238E27FC236}">
                <a16:creationId xmlns:a16="http://schemas.microsoft.com/office/drawing/2014/main" id="{9853D6BE-4B1C-DA4A-CBD3-3F0DD9B3C686}"/>
              </a:ext>
            </a:extLst>
          </p:cNvPr>
          <p:cNvSpPr/>
          <p:nvPr/>
        </p:nvSpPr>
        <p:spPr>
          <a:xfrm>
            <a:off x="550164" y="2443807"/>
            <a:ext cx="3328416" cy="941832"/>
          </a:xfrm>
          <a:prstGeom prst="roundRect">
            <a:avLst>
              <a:gd name="adj" fmla="val 5825"/>
            </a:avLst>
          </a:prstGeom>
          <a:solidFill>
            <a:srgbClr val="E7E9F5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0" name="Text 7">
            <a:extLst>
              <a:ext uri="{FF2B5EF4-FFF2-40B4-BE49-F238E27FC236}">
                <a16:creationId xmlns:a16="http://schemas.microsoft.com/office/drawing/2014/main" id="{6AD00E2D-AA05-A0D7-F65D-3155AFE2F9F5}"/>
              </a:ext>
            </a:extLst>
          </p:cNvPr>
          <p:cNvSpPr/>
          <p:nvPr/>
        </p:nvSpPr>
        <p:spPr>
          <a:xfrm>
            <a:off x="659891" y="2498671"/>
            <a:ext cx="3218689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O" sz="16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Estrategia pedagógica </a:t>
            </a:r>
            <a:r>
              <a:rPr lang="es-CO" sz="16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 ruta territorial de construcción de paz para las UTTs</a:t>
            </a:r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" name="Shape 8">
            <a:extLst>
              <a:ext uri="{FF2B5EF4-FFF2-40B4-BE49-F238E27FC236}">
                <a16:creationId xmlns:a16="http://schemas.microsoft.com/office/drawing/2014/main" id="{C8A00B0A-9269-1BDA-3DAF-BBB11F2E8B3B}"/>
              </a:ext>
            </a:extLst>
          </p:cNvPr>
          <p:cNvSpPr/>
          <p:nvPr/>
        </p:nvSpPr>
        <p:spPr>
          <a:xfrm>
            <a:off x="4267200" y="1657423"/>
            <a:ext cx="3657600" cy="1874520"/>
          </a:xfrm>
          <a:prstGeom prst="roundRect">
            <a:avLst>
              <a:gd name="adj" fmla="val 3902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4" name="Shape 9">
            <a:extLst>
              <a:ext uri="{FF2B5EF4-FFF2-40B4-BE49-F238E27FC236}">
                <a16:creationId xmlns:a16="http://schemas.microsoft.com/office/drawing/2014/main" id="{083A8B96-7D70-029A-7675-39AE05D2564D}"/>
              </a:ext>
            </a:extLst>
          </p:cNvPr>
          <p:cNvSpPr/>
          <p:nvPr/>
        </p:nvSpPr>
        <p:spPr>
          <a:xfrm>
            <a:off x="4450080" y="1840303"/>
            <a:ext cx="502920" cy="502920"/>
          </a:xfrm>
          <a:prstGeom prst="ellipse">
            <a:avLst/>
          </a:prstGeom>
          <a:solidFill>
            <a:srgbClr val="0F6E6E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36" name="Image 1" descr="preencoded.png">
            <a:extLst>
              <a:ext uri="{FF2B5EF4-FFF2-40B4-BE49-F238E27FC236}">
                <a16:creationId xmlns:a16="http://schemas.microsoft.com/office/drawing/2014/main" id="{467C2DB4-5BB7-CA95-7255-26FFAF5C7B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952" y="1959175"/>
            <a:ext cx="265176" cy="265176"/>
          </a:xfrm>
          <a:prstGeom prst="rect">
            <a:avLst/>
          </a:prstGeom>
        </p:spPr>
      </p:pic>
      <p:sp>
        <p:nvSpPr>
          <p:cNvPr id="938" name="Text 10">
            <a:extLst>
              <a:ext uri="{FF2B5EF4-FFF2-40B4-BE49-F238E27FC236}">
                <a16:creationId xmlns:a16="http://schemas.microsoft.com/office/drawing/2014/main" id="{C4582398-9829-E684-2A36-1B94B5EA1EE2}"/>
              </a:ext>
            </a:extLst>
          </p:cNvPr>
          <p:cNvSpPr/>
          <p:nvPr/>
        </p:nvSpPr>
        <p:spPr>
          <a:xfrm>
            <a:off x="5071872" y="1803727"/>
            <a:ext cx="2688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s-CO" b="1" noProof="0" dirty="0">
                <a:solidFill>
                  <a:srgbClr val="0F6E6E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9 PIDAR territoriales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40" name="Shape 11">
            <a:extLst>
              <a:ext uri="{FF2B5EF4-FFF2-40B4-BE49-F238E27FC236}">
                <a16:creationId xmlns:a16="http://schemas.microsoft.com/office/drawing/2014/main" id="{B5C386A5-9C62-D8A6-E709-130428E0C04B}"/>
              </a:ext>
            </a:extLst>
          </p:cNvPr>
          <p:cNvSpPr/>
          <p:nvPr/>
        </p:nvSpPr>
        <p:spPr>
          <a:xfrm>
            <a:off x="4431792" y="2443807"/>
            <a:ext cx="3328416" cy="941832"/>
          </a:xfrm>
          <a:prstGeom prst="roundRect">
            <a:avLst>
              <a:gd name="adj" fmla="val 5825"/>
            </a:avLst>
          </a:prstGeom>
          <a:solidFill>
            <a:srgbClr val="E2F2F1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2" name="Text 12">
            <a:extLst>
              <a:ext uri="{FF2B5EF4-FFF2-40B4-BE49-F238E27FC236}">
                <a16:creationId xmlns:a16="http://schemas.microsoft.com/office/drawing/2014/main" id="{C6D5144B-4274-651B-CAE7-58F3CEF809AC}"/>
              </a:ext>
            </a:extLst>
          </p:cNvPr>
          <p:cNvSpPr/>
          <p:nvPr/>
        </p:nvSpPr>
        <p:spPr>
          <a:xfrm>
            <a:off x="4541520" y="2498671"/>
            <a:ext cx="3108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O" sz="16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Ejecutados en el marco de transformaciones territoriales, </a:t>
            </a:r>
            <a:r>
              <a:rPr lang="es-CO" sz="16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Ley 2272 de 2022</a:t>
            </a:r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6" name="Shape 18">
            <a:extLst>
              <a:ext uri="{FF2B5EF4-FFF2-40B4-BE49-F238E27FC236}">
                <a16:creationId xmlns:a16="http://schemas.microsoft.com/office/drawing/2014/main" id="{03D6E795-AE80-0B6B-9F55-4A2C9CF7FF09}"/>
              </a:ext>
            </a:extLst>
          </p:cNvPr>
          <p:cNvSpPr/>
          <p:nvPr/>
        </p:nvSpPr>
        <p:spPr>
          <a:xfrm>
            <a:off x="385572" y="3733111"/>
            <a:ext cx="3657600" cy="1874520"/>
          </a:xfrm>
          <a:prstGeom prst="roundRect">
            <a:avLst>
              <a:gd name="adj" fmla="val 3902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9" name="Shape 19">
            <a:extLst>
              <a:ext uri="{FF2B5EF4-FFF2-40B4-BE49-F238E27FC236}">
                <a16:creationId xmlns:a16="http://schemas.microsoft.com/office/drawing/2014/main" id="{D40F20AF-10E1-7870-EAE3-70913186A3B3}"/>
              </a:ext>
            </a:extLst>
          </p:cNvPr>
          <p:cNvSpPr/>
          <p:nvPr/>
        </p:nvSpPr>
        <p:spPr>
          <a:xfrm>
            <a:off x="568452" y="3915991"/>
            <a:ext cx="502920" cy="502920"/>
          </a:xfrm>
          <a:prstGeom prst="ellipse">
            <a:avLst/>
          </a:prstGeom>
          <a:solidFill>
            <a:srgbClr val="1E7A34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17" name="Image 3" descr="preencoded.png">
            <a:extLst>
              <a:ext uri="{FF2B5EF4-FFF2-40B4-BE49-F238E27FC236}">
                <a16:creationId xmlns:a16="http://schemas.microsoft.com/office/drawing/2014/main" id="{E1113174-0699-0EF1-BE72-A09EC671EA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324" y="4034863"/>
            <a:ext cx="265176" cy="265176"/>
          </a:xfrm>
          <a:prstGeom prst="rect">
            <a:avLst/>
          </a:prstGeom>
        </p:spPr>
      </p:pic>
      <p:sp>
        <p:nvSpPr>
          <p:cNvPr id="34819" name="Text 20">
            <a:extLst>
              <a:ext uri="{FF2B5EF4-FFF2-40B4-BE49-F238E27FC236}">
                <a16:creationId xmlns:a16="http://schemas.microsoft.com/office/drawing/2014/main" id="{B5C746C6-EFCD-A4AD-6B4F-E0D0067DCAE6}"/>
              </a:ext>
            </a:extLst>
          </p:cNvPr>
          <p:cNvSpPr/>
          <p:nvPr/>
        </p:nvSpPr>
        <p:spPr>
          <a:xfrm>
            <a:off x="1190244" y="3879415"/>
            <a:ext cx="2688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1E7A34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8 PIDAR con firmantes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4821" name="Shape 21">
            <a:extLst>
              <a:ext uri="{FF2B5EF4-FFF2-40B4-BE49-F238E27FC236}">
                <a16:creationId xmlns:a16="http://schemas.microsoft.com/office/drawing/2014/main" id="{EDD1EBB2-99EF-BB5E-F9C4-5B0BA140B327}"/>
              </a:ext>
            </a:extLst>
          </p:cNvPr>
          <p:cNvSpPr/>
          <p:nvPr/>
        </p:nvSpPr>
        <p:spPr>
          <a:xfrm>
            <a:off x="550164" y="4519495"/>
            <a:ext cx="3328416" cy="941832"/>
          </a:xfrm>
          <a:prstGeom prst="roundRect">
            <a:avLst>
              <a:gd name="adj" fmla="val 5825"/>
            </a:avLst>
          </a:prstGeom>
          <a:solidFill>
            <a:srgbClr val="E5F3E8"/>
          </a:solidFill>
          <a:ln/>
        </p:spPr>
        <p:txBody>
          <a:bodyPr/>
          <a:lstStyle/>
          <a:p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3" name="Text 22">
            <a:extLst>
              <a:ext uri="{FF2B5EF4-FFF2-40B4-BE49-F238E27FC236}">
                <a16:creationId xmlns:a16="http://schemas.microsoft.com/office/drawing/2014/main" id="{3DA5752A-5A6A-E6F9-B88F-13FF87B0942B}"/>
              </a:ext>
            </a:extLst>
          </p:cNvPr>
          <p:cNvSpPr/>
          <p:nvPr/>
        </p:nvSpPr>
        <p:spPr>
          <a:xfrm>
            <a:off x="659892" y="4574359"/>
            <a:ext cx="3108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O" sz="16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Ejecutados con </a:t>
            </a:r>
            <a:r>
              <a:rPr lang="es-CO" sz="16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firmantes del Acuerdo Final de Paz</a:t>
            </a:r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5" name="Shape 23">
            <a:extLst>
              <a:ext uri="{FF2B5EF4-FFF2-40B4-BE49-F238E27FC236}">
                <a16:creationId xmlns:a16="http://schemas.microsoft.com/office/drawing/2014/main" id="{B7E6CFF4-6DAE-FA6B-43F0-18F9E314090C}"/>
              </a:ext>
            </a:extLst>
          </p:cNvPr>
          <p:cNvSpPr/>
          <p:nvPr/>
        </p:nvSpPr>
        <p:spPr>
          <a:xfrm>
            <a:off x="4267200" y="3733111"/>
            <a:ext cx="3657600" cy="1874520"/>
          </a:xfrm>
          <a:prstGeom prst="roundRect">
            <a:avLst>
              <a:gd name="adj" fmla="val 3902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7" name="Shape 24">
            <a:extLst>
              <a:ext uri="{FF2B5EF4-FFF2-40B4-BE49-F238E27FC236}">
                <a16:creationId xmlns:a16="http://schemas.microsoft.com/office/drawing/2014/main" id="{5BE4B407-E26E-E5BE-BC30-5158CC9E0207}"/>
              </a:ext>
            </a:extLst>
          </p:cNvPr>
          <p:cNvSpPr/>
          <p:nvPr/>
        </p:nvSpPr>
        <p:spPr>
          <a:xfrm>
            <a:off x="4450080" y="3915991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30" name="Image 4" descr="preencoded.png">
            <a:extLst>
              <a:ext uri="{FF2B5EF4-FFF2-40B4-BE49-F238E27FC236}">
                <a16:creationId xmlns:a16="http://schemas.microsoft.com/office/drawing/2014/main" id="{8BCF77B7-C5A2-FD33-EEEA-8A90CFFD0B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8952" y="4034863"/>
            <a:ext cx="265176" cy="265176"/>
          </a:xfrm>
          <a:prstGeom prst="rect">
            <a:avLst/>
          </a:prstGeom>
        </p:spPr>
      </p:pic>
      <p:sp>
        <p:nvSpPr>
          <p:cNvPr id="34832" name="Text 25">
            <a:extLst>
              <a:ext uri="{FF2B5EF4-FFF2-40B4-BE49-F238E27FC236}">
                <a16:creationId xmlns:a16="http://schemas.microsoft.com/office/drawing/2014/main" id="{ACBD3039-38CA-DC96-02D8-3E9F392DDD79}"/>
              </a:ext>
            </a:extLst>
          </p:cNvPr>
          <p:cNvSpPr/>
          <p:nvPr/>
        </p:nvSpPr>
        <p:spPr>
          <a:xfrm>
            <a:off x="5071872" y="3879415"/>
            <a:ext cx="2688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B85042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2 Agroferias Nacionales por la Paz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4834" name="Shape 26">
            <a:extLst>
              <a:ext uri="{FF2B5EF4-FFF2-40B4-BE49-F238E27FC236}">
                <a16:creationId xmlns:a16="http://schemas.microsoft.com/office/drawing/2014/main" id="{89E03504-E61D-9E97-D2E6-98181B2FD3F3}"/>
              </a:ext>
            </a:extLst>
          </p:cNvPr>
          <p:cNvSpPr/>
          <p:nvPr/>
        </p:nvSpPr>
        <p:spPr>
          <a:xfrm>
            <a:off x="4431792" y="4519495"/>
            <a:ext cx="3328416" cy="941832"/>
          </a:xfrm>
          <a:prstGeom prst="roundRect">
            <a:avLst>
              <a:gd name="adj" fmla="val 5825"/>
            </a:avLst>
          </a:prstGeom>
          <a:solidFill>
            <a:srgbClr val="FBEAE7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6" name="Text 27">
            <a:extLst>
              <a:ext uri="{FF2B5EF4-FFF2-40B4-BE49-F238E27FC236}">
                <a16:creationId xmlns:a16="http://schemas.microsoft.com/office/drawing/2014/main" id="{75A19D39-5B36-4D52-F1B1-3391B55B0529}"/>
              </a:ext>
            </a:extLst>
          </p:cNvPr>
          <p:cNvSpPr/>
          <p:nvPr/>
        </p:nvSpPr>
        <p:spPr>
          <a:xfrm>
            <a:off x="4541520" y="4574359"/>
            <a:ext cx="315175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Montería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(24-25 oct. 2025) y </a:t>
            </a:r>
            <a:r>
              <a:rPr lang="es-CO" sz="14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Neiva </a:t>
            </a:r>
            <a:r>
              <a:rPr lang="es-CO" sz="14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(25-26 jun. 2026), con firmantes, víctimas y organizaciones productivas</a:t>
            </a:r>
            <a:endParaRPr lang="es-CO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38" name="Shape 28">
            <a:extLst>
              <a:ext uri="{FF2B5EF4-FFF2-40B4-BE49-F238E27FC236}">
                <a16:creationId xmlns:a16="http://schemas.microsoft.com/office/drawing/2014/main" id="{BFA23965-CF54-2366-0F73-EFB8EB66C7F4}"/>
              </a:ext>
            </a:extLst>
          </p:cNvPr>
          <p:cNvSpPr/>
          <p:nvPr/>
        </p:nvSpPr>
        <p:spPr>
          <a:xfrm>
            <a:off x="8148828" y="3733111"/>
            <a:ext cx="3657600" cy="1874520"/>
          </a:xfrm>
          <a:prstGeom prst="roundRect">
            <a:avLst>
              <a:gd name="adj" fmla="val 3902"/>
            </a:avLst>
          </a:prstGeom>
          <a:solidFill>
            <a:srgbClr val="FAFBFD"/>
          </a:solidFill>
          <a:ln w="9525">
            <a:solidFill>
              <a:srgbClr val="E3E6ED"/>
            </a:solidFill>
            <a:prstDash val="solid"/>
          </a:ln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0" name="Shape 29">
            <a:extLst>
              <a:ext uri="{FF2B5EF4-FFF2-40B4-BE49-F238E27FC236}">
                <a16:creationId xmlns:a16="http://schemas.microsoft.com/office/drawing/2014/main" id="{2B5CE52D-94F6-9FC5-3D3A-35A4C2D1C06F}"/>
              </a:ext>
            </a:extLst>
          </p:cNvPr>
          <p:cNvSpPr/>
          <p:nvPr/>
        </p:nvSpPr>
        <p:spPr>
          <a:xfrm>
            <a:off x="8331708" y="3915991"/>
            <a:ext cx="502920" cy="502920"/>
          </a:xfrm>
          <a:prstGeom prst="ellipse">
            <a:avLst/>
          </a:prstGeom>
          <a:solidFill>
            <a:srgbClr val="5B3A8B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42" name="Image 5" descr="preencoded.png">
            <a:extLst>
              <a:ext uri="{FF2B5EF4-FFF2-40B4-BE49-F238E27FC236}">
                <a16:creationId xmlns:a16="http://schemas.microsoft.com/office/drawing/2014/main" id="{F2E893DB-8214-6A68-1022-0DC04F9DB6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0580" y="4034863"/>
            <a:ext cx="265176" cy="265176"/>
          </a:xfrm>
          <a:prstGeom prst="rect">
            <a:avLst/>
          </a:prstGeom>
        </p:spPr>
      </p:pic>
      <p:sp>
        <p:nvSpPr>
          <p:cNvPr id="34844" name="Text 30">
            <a:extLst>
              <a:ext uri="{FF2B5EF4-FFF2-40B4-BE49-F238E27FC236}">
                <a16:creationId xmlns:a16="http://schemas.microsoft.com/office/drawing/2014/main" id="{36E15AB5-EA2E-1D7F-8560-A6532252FEFA}"/>
              </a:ext>
            </a:extLst>
          </p:cNvPr>
          <p:cNvSpPr/>
          <p:nvPr/>
        </p:nvSpPr>
        <p:spPr>
          <a:xfrm>
            <a:off x="8953500" y="3879415"/>
            <a:ext cx="2688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s-CO" b="1" noProof="0" dirty="0">
                <a:solidFill>
                  <a:srgbClr val="5B3A8B"/>
                </a:solidFill>
                <a:latin typeface="Arial Black" panose="020B0A04020102020204" pitchFamily="34" charset="0"/>
                <a:ea typeface="Calibri" pitchFamily="34" charset="-122"/>
                <a:cs typeface="Arial" panose="020B0604020202020204" pitchFamily="34" charset="0"/>
              </a:rPr>
              <a:t>Modelo de Construcción de Paz</a:t>
            </a:r>
            <a:endParaRPr lang="es-CO" noProof="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4846" name="Shape 31">
            <a:extLst>
              <a:ext uri="{FF2B5EF4-FFF2-40B4-BE49-F238E27FC236}">
                <a16:creationId xmlns:a16="http://schemas.microsoft.com/office/drawing/2014/main" id="{2C6F763D-FEFE-723E-CED5-7EFA19AAA66B}"/>
              </a:ext>
            </a:extLst>
          </p:cNvPr>
          <p:cNvSpPr/>
          <p:nvPr/>
        </p:nvSpPr>
        <p:spPr>
          <a:xfrm>
            <a:off x="8313420" y="4519495"/>
            <a:ext cx="3328416" cy="941832"/>
          </a:xfrm>
          <a:prstGeom prst="roundRect">
            <a:avLst>
              <a:gd name="adj" fmla="val 5825"/>
            </a:avLst>
          </a:prstGeom>
          <a:solidFill>
            <a:srgbClr val="EDE7F5"/>
          </a:solidFill>
          <a:ln/>
        </p:spPr>
        <p:txBody>
          <a:bodyPr/>
          <a:lstStyle/>
          <a:p>
            <a:endParaRPr lang="es-CO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48" name="Text 32">
            <a:extLst>
              <a:ext uri="{FF2B5EF4-FFF2-40B4-BE49-F238E27FC236}">
                <a16:creationId xmlns:a16="http://schemas.microsoft.com/office/drawing/2014/main" id="{D04FF9AB-2BED-8DA6-A0E9-1DA89F0F5B44}"/>
              </a:ext>
            </a:extLst>
          </p:cNvPr>
          <p:cNvSpPr/>
          <p:nvPr/>
        </p:nvSpPr>
        <p:spPr>
          <a:xfrm>
            <a:off x="8423148" y="4574359"/>
            <a:ext cx="310896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s-CO" sz="1600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Publicado en articulación con la </a:t>
            </a:r>
            <a:r>
              <a:rPr lang="es-CO" sz="1600" b="1" noProof="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Cooperación Internacional Japonesa (JICA)</a:t>
            </a:r>
            <a:endParaRPr lang="es-CO" sz="16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50" name="Shape 33">
            <a:extLst>
              <a:ext uri="{FF2B5EF4-FFF2-40B4-BE49-F238E27FC236}">
                <a16:creationId xmlns:a16="http://schemas.microsoft.com/office/drawing/2014/main" id="{B6BAD965-5624-3FBB-60C7-D5365CB19240}"/>
              </a:ext>
            </a:extLst>
          </p:cNvPr>
          <p:cNvSpPr/>
          <p:nvPr/>
        </p:nvSpPr>
        <p:spPr>
          <a:xfrm>
            <a:off x="385572" y="5781847"/>
            <a:ext cx="11420856" cy="777240"/>
          </a:xfrm>
          <a:prstGeom prst="roundRect">
            <a:avLst>
              <a:gd name="adj" fmla="val 9412"/>
            </a:avLst>
          </a:prstGeom>
          <a:solidFill>
            <a:srgbClr val="FBE4E4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  <p:txBody>
          <a:bodyPr anchor="ctr"/>
          <a:lstStyle/>
          <a:p>
            <a:pPr marL="0" indent="0" algn="ctr">
              <a:buNone/>
            </a:pPr>
            <a:r>
              <a:rPr lang="es-CO" sz="1400" b="1" dirty="0">
                <a:solidFill>
                  <a:srgbClr val="B3202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Reto: </a:t>
            </a:r>
            <a:r>
              <a:rPr lang="es-CO" sz="140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Continuar la atención de los compromisos derivados de la</a:t>
            </a:r>
            <a:br>
              <a:rPr lang="es-CO" sz="1400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</a:br>
            <a:r>
              <a:rPr lang="es-CO" sz="1400" b="1" dirty="0">
                <a:solidFill>
                  <a:srgbClr val="26303D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Cumbre de firmantes, Acta del 28 de noviembre de 2024.</a:t>
            </a:r>
            <a:endParaRPr lang="es-C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852" name="Image 6" descr="preencoded.png">
            <a:extLst>
              <a:ext uri="{FF2B5EF4-FFF2-40B4-BE49-F238E27FC236}">
                <a16:creationId xmlns:a16="http://schemas.microsoft.com/office/drawing/2014/main" id="{657C9FB9-ABB0-0E57-19F0-F78F847262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43611" y="5997935"/>
            <a:ext cx="384048" cy="384048"/>
          </a:xfrm>
          <a:prstGeom prst="rect">
            <a:avLst/>
          </a:prstGeom>
        </p:spPr>
      </p:pic>
      <p:sp>
        <p:nvSpPr>
          <p:cNvPr id="34854" name="Text 34">
            <a:extLst>
              <a:ext uri="{FF2B5EF4-FFF2-40B4-BE49-F238E27FC236}">
                <a16:creationId xmlns:a16="http://schemas.microsoft.com/office/drawing/2014/main" id="{C40D5063-DBAB-243B-0B57-60FB11ED8A29}"/>
              </a:ext>
            </a:extLst>
          </p:cNvPr>
          <p:cNvSpPr/>
          <p:nvPr/>
        </p:nvSpPr>
        <p:spPr>
          <a:xfrm>
            <a:off x="1444752" y="5863663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s-CO" sz="13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AD3DCB-EFAC-B6CC-0432-DA025C723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589" y="570553"/>
            <a:ext cx="4576812" cy="53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eaLnBrk="1">
              <a:lnSpc>
                <a:spcPts val="2100"/>
              </a:lnSpc>
            </a:pPr>
            <a:r>
              <a:rPr lang="es-CO" sz="2000" b="1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ENFOQUE ÉTNICO, ATENCIÓN A VÍCTIMAS Y FIRMANTES DE PAZ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6A270-743E-5EF1-FD73-3C6A1B06F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C76A490E-4FDC-F300-54F9-C88A614E6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5" y="217097"/>
            <a:ext cx="3537285" cy="123097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CE8CE24-B781-C7F0-C95C-8D28A919D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  <p:sp>
        <p:nvSpPr>
          <p:cNvPr id="5" name="CuadroTexto 31">
            <a:extLst>
              <a:ext uri="{FF2B5EF4-FFF2-40B4-BE49-F238E27FC236}">
                <a16:creationId xmlns:a16="http://schemas.microsoft.com/office/drawing/2014/main" id="{709E795B-D81C-1A12-4E85-18912CD3A467}"/>
              </a:ext>
            </a:extLst>
          </p:cNvPr>
          <p:cNvSpPr/>
          <p:nvPr/>
        </p:nvSpPr>
        <p:spPr>
          <a:xfrm>
            <a:off x="1873439" y="2988117"/>
            <a:ext cx="2883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CO" sz="1600" b="1" u="none" strike="noStrike" noProof="0" dirty="0">
                <a:solidFill>
                  <a:schemeClr val="lt1"/>
                </a:solidFill>
                <a:effectLst/>
                <a:uFillTx/>
                <a:latin typeface="Vendana"/>
              </a:rPr>
              <a:t>1</a:t>
            </a:r>
            <a:endParaRPr lang="es-CO" sz="1600" b="0" u="none" strike="noStrike" noProof="0" dirty="0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7" name="CuadroTexto 31">
            <a:extLst>
              <a:ext uri="{FF2B5EF4-FFF2-40B4-BE49-F238E27FC236}">
                <a16:creationId xmlns:a16="http://schemas.microsoft.com/office/drawing/2014/main" id="{484155D3-2B1A-8075-412B-8D73C70F2E50}"/>
              </a:ext>
            </a:extLst>
          </p:cNvPr>
          <p:cNvSpPr/>
          <p:nvPr/>
        </p:nvSpPr>
        <p:spPr>
          <a:xfrm>
            <a:off x="6949439" y="3011517"/>
            <a:ext cx="2883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CO" sz="1600" b="1" u="none" strike="noStrike" noProof="0" dirty="0">
                <a:solidFill>
                  <a:schemeClr val="lt1"/>
                </a:solidFill>
                <a:effectLst/>
                <a:uFillTx/>
                <a:latin typeface="Aptos"/>
                <a:ea typeface="Aptos"/>
              </a:rPr>
              <a:t>4</a:t>
            </a:r>
            <a:endParaRPr lang="es-CO" sz="1600" b="0" u="none" strike="noStrike" noProof="0" dirty="0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1E9B88BC-349D-F72C-8421-198E9A51DAE5}"/>
              </a:ext>
            </a:extLst>
          </p:cNvPr>
          <p:cNvSpPr/>
          <p:nvPr/>
        </p:nvSpPr>
        <p:spPr>
          <a:xfrm>
            <a:off x="1132410" y="532672"/>
            <a:ext cx="8281939" cy="4001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anchor="t">
            <a:spAutoFit/>
          </a:bodyPr>
          <a:lstStyle/>
          <a:p>
            <a:r>
              <a:rPr lang="es-CO" sz="2000" b="1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ESTADOS FINANCIEROS 2022 -2026</a:t>
            </a:r>
          </a:p>
        </p:txBody>
      </p: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B776E2F5-302D-EE33-B345-563E90354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018348"/>
              </p:ext>
            </p:extLst>
          </p:nvPr>
        </p:nvGraphicFramePr>
        <p:xfrm>
          <a:off x="1386783" y="1628947"/>
          <a:ext cx="9009546" cy="383567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574156">
                  <a:extLst>
                    <a:ext uri="{9D8B030D-6E8A-4147-A177-3AD203B41FA5}">
                      <a16:colId xmlns:a16="http://schemas.microsoft.com/office/drawing/2014/main" val="1192001011"/>
                    </a:ext>
                  </a:extLst>
                </a:gridCol>
                <a:gridCol w="1287078">
                  <a:extLst>
                    <a:ext uri="{9D8B030D-6E8A-4147-A177-3AD203B41FA5}">
                      <a16:colId xmlns:a16="http://schemas.microsoft.com/office/drawing/2014/main" val="3542732758"/>
                    </a:ext>
                  </a:extLst>
                </a:gridCol>
                <a:gridCol w="1287078">
                  <a:extLst>
                    <a:ext uri="{9D8B030D-6E8A-4147-A177-3AD203B41FA5}">
                      <a16:colId xmlns:a16="http://schemas.microsoft.com/office/drawing/2014/main" val="1512920672"/>
                    </a:ext>
                  </a:extLst>
                </a:gridCol>
                <a:gridCol w="1287078">
                  <a:extLst>
                    <a:ext uri="{9D8B030D-6E8A-4147-A177-3AD203B41FA5}">
                      <a16:colId xmlns:a16="http://schemas.microsoft.com/office/drawing/2014/main" val="1368048943"/>
                    </a:ext>
                  </a:extLst>
                </a:gridCol>
                <a:gridCol w="1287078">
                  <a:extLst>
                    <a:ext uri="{9D8B030D-6E8A-4147-A177-3AD203B41FA5}">
                      <a16:colId xmlns:a16="http://schemas.microsoft.com/office/drawing/2014/main" val="1392763154"/>
                    </a:ext>
                  </a:extLst>
                </a:gridCol>
                <a:gridCol w="1287078">
                  <a:extLst>
                    <a:ext uri="{9D8B030D-6E8A-4147-A177-3AD203B41FA5}">
                      <a16:colId xmlns:a16="http://schemas.microsoft.com/office/drawing/2014/main" val="1030755643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2000" b="1" u="none" strike="noStrike" dirty="0">
                          <a:effectLst/>
                        </a:rPr>
                        <a:t>Estado de Resultados Vigencia Comparativo cierre Vigencias Fiscal Año 2022 a 2025 y 31 de marzo 2026</a:t>
                      </a:r>
                      <a:endParaRPr lang="es-CO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2898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939154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 dirty="0">
                          <a:effectLst/>
                        </a:rPr>
                        <a:t>CONCEPTO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 dirty="0">
                          <a:effectLst/>
                        </a:rPr>
                        <a:t>VALOR (en millones de pesos)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54305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800" b="1" u="none" strike="noStrike" dirty="0">
                          <a:effectLst/>
                        </a:rPr>
                        <a:t>VIGENCIA FISCAL</a:t>
                      </a:r>
                      <a:endParaRPr lang="es-CO" sz="18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 dirty="0">
                          <a:effectLst/>
                        </a:rPr>
                        <a:t>2022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>
                          <a:effectLst/>
                        </a:rPr>
                        <a:t>2023</a:t>
                      </a:r>
                      <a:endParaRPr lang="es-CO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>
                          <a:effectLst/>
                        </a:rPr>
                        <a:t>2024</a:t>
                      </a:r>
                      <a:endParaRPr lang="es-CO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 dirty="0">
                          <a:effectLst/>
                        </a:rPr>
                        <a:t>2025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800" b="1" u="none" strike="noStrike" dirty="0">
                          <a:effectLst/>
                        </a:rPr>
                        <a:t>2026(marzo)</a:t>
                      </a:r>
                      <a:endParaRPr lang="es-CO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446057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Ingresos Operacionales</a:t>
                      </a:r>
                      <a:endParaRPr lang="es-CO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u="none" strike="noStrike" dirty="0">
                          <a:effectLst/>
                        </a:rPr>
                        <a:t>205.935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u="none" strike="noStrike">
                          <a:effectLst/>
                        </a:rPr>
                        <a:t>413.659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u="none" strike="noStrike">
                          <a:effectLst/>
                        </a:rPr>
                        <a:t>537.986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u="none" strike="noStrike">
                          <a:effectLst/>
                        </a:rPr>
                        <a:t>875.664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u="none" strike="noStrike">
                          <a:effectLst/>
                        </a:rPr>
                        <a:t>144.681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677355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Gastos Operacionales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197.653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397.999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348.223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502.818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34.984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08774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Resultado Operacional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8.282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15.660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189.763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372.846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109.697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998543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Ingresos Extraordinarios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9.864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27.198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33.803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33.256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2.122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11854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Resultado No Operacional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2.900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23.377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29.000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18.118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111.819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910657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Gastos No Operacionales</a:t>
                      </a:r>
                      <a:endParaRPr lang="es-C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6.964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3.821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4.803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>
                          <a:effectLst/>
                        </a:rPr>
                        <a:t>15.138</a:t>
                      </a:r>
                      <a:endParaRPr lang="es-CO" sz="1600" b="0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0</a:t>
                      </a:r>
                      <a:endParaRPr lang="es-CO" sz="16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4584195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Resultado Neto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11.182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39.037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218.763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390.964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600" b="0" u="none" strike="noStrike" dirty="0">
                          <a:effectLst/>
                        </a:rPr>
                        <a:t>111.819</a:t>
                      </a: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85493335"/>
                  </a:ext>
                </a:extLst>
              </a:tr>
              <a:tr h="2695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614143"/>
                  </a:ext>
                </a:extLst>
              </a:tr>
              <a:tr h="180975"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4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94391"/>
                  </a:ext>
                </a:extLst>
              </a:tr>
            </a:tbl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:a16="http://schemas.microsoft.com/office/drawing/2014/main" id="{AB82B062-F814-0915-1E0F-3EAEE90D80D6}"/>
              </a:ext>
            </a:extLst>
          </p:cNvPr>
          <p:cNvSpPr txBox="1"/>
          <p:nvPr/>
        </p:nvSpPr>
        <p:spPr>
          <a:xfrm>
            <a:off x="3564834" y="5678691"/>
            <a:ext cx="60960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fontAlgn="b">
              <a:buNone/>
            </a:pPr>
            <a:r>
              <a:rPr lang="es-CO" sz="1400" b="1" u="none" strike="noStrike" dirty="0">
                <a:effectLst/>
              </a:rPr>
              <a:t>Fuente: SIIF, Dirección Administrativa y Financiera – ADR</a:t>
            </a:r>
            <a:endParaRPr lang="es-CO" sz="1400" b="1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79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FD2E2C-A717-2E97-A701-85EC97E42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AA20682-5729-5CD9-F889-BD92B56C0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F3B2D6-D6C9-85DE-788D-274781C17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6867"/>
            <a:ext cx="12192000" cy="1911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65B595-6E66-21E4-E06F-0A15110B0B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1100" y="3961598"/>
            <a:ext cx="5009801" cy="2504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7F017FF-4C03-892B-2829-DF5A1B3DB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84" y="107044"/>
            <a:ext cx="2016209" cy="725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A6851FA-51E3-A062-75BA-66292C75EA6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CE0DFB8-C3A2-F0B9-3A10-27373E7F0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797" y="5169497"/>
            <a:ext cx="1591783" cy="13901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4BCED5-BCDF-6525-C5BB-54591036C6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31" t="1903" r="2519"/>
          <a:stretch>
            <a:fillRect/>
          </a:stretch>
        </p:blipFill>
        <p:spPr>
          <a:xfrm>
            <a:off x="3846727" y="1450835"/>
            <a:ext cx="4498547" cy="4466514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CA1717F0-4C1A-21BD-0F9A-A1BD49D9E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513" y="432338"/>
            <a:ext cx="5208975" cy="61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ptos" panose="020B0004020202020204" pitchFamily="34" charset="0"/>
                <a:cs typeface="Calibri" panose="020F0502020204030204" pitchFamily="34" charset="0"/>
                <a:sym typeface="Aptos" panose="020B0004020202020204" pitchFamily="34" charset="0"/>
              </a:defRPr>
            </a:lvl9pPr>
          </a:lstStyle>
          <a:p>
            <a:pPr algn="ctr" eaLnBrk="1">
              <a:lnSpc>
                <a:spcPts val="2400"/>
              </a:lnSpc>
            </a:pPr>
            <a:r>
              <a:rPr lang="es-CO" sz="2400" b="1" noProof="0" dirty="0">
                <a:solidFill>
                  <a:srgbClr val="2D306A"/>
                </a:solidFill>
                <a:latin typeface="Arial Black" panose="020B0A0402010202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Escanea el Código QR y evalúa la Rendición de Cuentas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A5A1673-9527-555B-9963-6F1E7CC80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654" y="107044"/>
            <a:ext cx="2016209" cy="7255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F28C4-B905-307B-EB6B-9414DB0B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3426DB5-9027-FA01-ADEF-799395FE83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2880" y="2740277"/>
            <a:ext cx="4498547" cy="392658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6E68C4-87E0-F9CF-DF7E-B2048FA59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482" y="5283797"/>
            <a:ext cx="1591783" cy="13901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5DF7B0-6EF6-871C-93E4-1A8DFD438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839" y="2046752"/>
            <a:ext cx="5982323" cy="215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4c43f60-b915-40ab-89a4-bc430d60667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8749673434A2D4C9D13EC988E049AE8" ma:contentTypeVersion="18" ma:contentTypeDescription="Crear nuevo documento." ma:contentTypeScope="" ma:versionID="b90edf854f3d448b0811627118574b29">
  <xsd:schema xmlns:xsd="http://www.w3.org/2001/XMLSchema" xmlns:xs="http://www.w3.org/2001/XMLSchema" xmlns:p="http://schemas.microsoft.com/office/2006/metadata/properties" xmlns:ns3="04c43f60-b915-40ab-89a4-bc430d60667f" xmlns:ns4="60178daa-a43a-4bd0-90b1-8ee761c697ab" targetNamespace="http://schemas.microsoft.com/office/2006/metadata/properties" ma:root="true" ma:fieldsID="80eedeb944a2cb648a5c7c5da9b666c3" ns3:_="" ns4:_="">
    <xsd:import namespace="04c43f60-b915-40ab-89a4-bc430d60667f"/>
    <xsd:import namespace="60178daa-a43a-4bd0-90b1-8ee761c697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c43f60-b915-40ab-89a4-bc430d6066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78daa-a43a-4bd0-90b1-8ee761c697a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62568D-FAB1-4676-8E27-0EEA86FFE47E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04c43f60-b915-40ab-89a4-bc430d60667f"/>
    <ds:schemaRef ds:uri="http://schemas.openxmlformats.org/package/2006/metadata/core-properties"/>
    <ds:schemaRef ds:uri="60178daa-a43a-4bd0-90b1-8ee761c697ab"/>
  </ds:schemaRefs>
</ds:datastoreItem>
</file>

<file path=customXml/itemProps2.xml><?xml version="1.0" encoding="utf-8"?>
<ds:datastoreItem xmlns:ds="http://schemas.openxmlformats.org/officeDocument/2006/customXml" ds:itemID="{DF51454F-9C1E-44FC-8F24-379969330F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c43f60-b915-40ab-89a4-bc430d60667f"/>
    <ds:schemaRef ds:uri="60178daa-a43a-4bd0-90b1-8ee761c697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C7DF54-56F3-4D18-BF52-2B9FA7EC82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1152</Words>
  <Application>Microsoft Office PowerPoint</Application>
  <PresentationFormat>Panorámica</PresentationFormat>
  <Paragraphs>267</Paragraphs>
  <Slides>15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Aptos</vt:lpstr>
      <vt:lpstr>Verdana</vt:lpstr>
      <vt:lpstr>Arial Black</vt:lpstr>
      <vt:lpstr>Calibri</vt:lpstr>
      <vt:lpstr>Aptos Display</vt:lpstr>
      <vt:lpstr>Vendana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Carreño</dc:creator>
  <cp:lastModifiedBy>Kelly Rodriguez Robles</cp:lastModifiedBy>
  <cp:revision>36</cp:revision>
  <dcterms:modified xsi:type="dcterms:W3CDTF">2026-08-05T20:56:51Z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0x010100B8749673434A2D4C9D13EC988E049AE8</vt:lpwstr>
  </property>
</Properties>
</file>