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271000" cy="10795000"/>
  <p:notesSz cx="9271000" cy="10795000"/>
  <p:embeddedFontLst>
    <p:embeddedFont>
      <p:font typeface="Arial Black" panose="020B0604020202020204" pitchFamily="34" charset="0"/>
      <p:bold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44"/>
    <a:srgbClr val="C79F41"/>
    <a:srgbClr val="595959"/>
    <a:srgbClr val="A0C118"/>
    <a:srgbClr val="0A81AB"/>
    <a:srgbClr val="F09022"/>
    <a:srgbClr val="A2185B"/>
    <a:srgbClr val="E8EBD9"/>
    <a:srgbClr val="836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/>
    <p:restoredTop sz="94764"/>
  </p:normalViewPr>
  <p:slideViewPr>
    <p:cSldViewPr>
      <p:cViewPr varScale="1">
        <p:scale>
          <a:sx n="113" d="100"/>
          <a:sy n="113" d="100"/>
        </p:scale>
        <p:origin x="45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FD6B22A-F4FF-87DE-146A-5D22782E7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3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5325" y="3346450"/>
            <a:ext cx="7880350" cy="226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FC2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90650" y="6045200"/>
            <a:ext cx="6489700" cy="269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FC2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FC2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3550" y="2482850"/>
            <a:ext cx="4032885" cy="712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4565" y="2482850"/>
            <a:ext cx="4032885" cy="712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FC2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BA5E4225-BBF1-0800-9542-3D35B5431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0C06DBB2-8B64-0BEE-FAD8-058838D7D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2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FB2C5B83-8099-A784-BEEA-EFE762F28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734831F9-08DB-3BB5-F4FE-F239A94E6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554B73E7-7ADE-8429-7F45-6612CFF4F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en blanco y negro&#10;&#10;El contenido generado por IA puede ser incorrecto.">
            <a:extLst>
              <a:ext uri="{FF2B5EF4-FFF2-40B4-BE49-F238E27FC236}">
                <a16:creationId xmlns:a16="http://schemas.microsoft.com/office/drawing/2014/main" id="{4982BE68-87FA-CC54-D8EB-025AA9C6D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9691AE09-1702-0C65-E867-A47E84868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"/>
            <a:ext cx="9271000" cy="10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5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4657" y="3836565"/>
            <a:ext cx="4621684" cy="157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FC2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550" y="2482850"/>
            <a:ext cx="8343900" cy="712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52140" y="10039350"/>
            <a:ext cx="296672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3550" y="10039350"/>
            <a:ext cx="213233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75120" y="10039350"/>
            <a:ext cx="213233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6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adr.gov.co" TargetMode="External"/><Relationship Id="rId2" Type="http://schemas.openxmlformats.org/officeDocument/2006/relationships/hyperlink" Target="mailto:correspondencia@adr.gov.co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mailto:correspondencia@adr.gov.co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2F97DE7F-D799-7CC9-365C-6F2E0A7B2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444500"/>
            <a:ext cx="2743200" cy="197784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2583CDE-0DBD-585A-3925-7A2C065698CC}"/>
              </a:ext>
            </a:extLst>
          </p:cNvPr>
          <p:cNvGrpSpPr/>
          <p:nvPr/>
        </p:nvGrpSpPr>
        <p:grpSpPr>
          <a:xfrm>
            <a:off x="1487108" y="3966877"/>
            <a:ext cx="6296784" cy="3869023"/>
            <a:chOff x="1487108" y="3738277"/>
            <a:chExt cx="6296784" cy="3869023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3C453056-E53A-D991-4B5B-F7C371D02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108" y="3738277"/>
              <a:ext cx="6296784" cy="3869023"/>
            </a:xfrm>
            <a:prstGeom prst="rect">
              <a:avLst/>
            </a:prstGeom>
          </p:spPr>
        </p:pic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66F5904E-524E-A29F-6ABA-E05F43A03E24}"/>
                </a:ext>
              </a:extLst>
            </p:cNvPr>
            <p:cNvGrpSpPr/>
            <p:nvPr/>
          </p:nvGrpSpPr>
          <p:grpSpPr>
            <a:xfrm>
              <a:off x="3035300" y="4065293"/>
              <a:ext cx="1077139" cy="1015663"/>
              <a:chOff x="3035300" y="3797300"/>
              <a:chExt cx="1077139" cy="1015663"/>
            </a:xfrm>
          </p:grpSpPr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DD1E63A-C755-564B-4620-955D86BFAA0C}"/>
                  </a:ext>
                </a:extLst>
              </p:cNvPr>
              <p:cNvSpPr txBox="1"/>
              <p:nvPr/>
            </p:nvSpPr>
            <p:spPr>
              <a:xfrm>
                <a:off x="3035300" y="3797300"/>
                <a:ext cx="69762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000" dirty="0">
                    <a:solidFill>
                      <a:srgbClr val="A2185B"/>
                    </a:solidFill>
                    <a:latin typeface="Arial Black" panose="020B0A04020102020204" pitchFamily="34" charset="0"/>
                  </a:rPr>
                  <a:t>1</a:t>
                </a:r>
                <a:endParaRPr lang="es-CO" sz="6000" dirty="0">
                  <a:solidFill>
                    <a:srgbClr val="A2185B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ADC730A7-E3CD-FDC5-5C1F-41AEA1E2953A}"/>
                  </a:ext>
                </a:extLst>
              </p:cNvPr>
              <p:cNvSpPr txBox="1"/>
              <p:nvPr/>
            </p:nvSpPr>
            <p:spPr>
              <a:xfrm>
                <a:off x="3568700" y="3873500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400" dirty="0">
                    <a:solidFill>
                      <a:srgbClr val="A2185B"/>
                    </a:solidFill>
                    <a:latin typeface="Arial Black" panose="020B0A04020102020204" pitchFamily="34" charset="0"/>
                  </a:rPr>
                  <a:t>Er</a:t>
                </a:r>
                <a:endParaRPr lang="es-CO" sz="2400" dirty="0">
                  <a:solidFill>
                    <a:srgbClr val="A2185B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8D017811-2FAA-C013-092B-F8C89D7EC931}"/>
                </a:ext>
              </a:extLst>
            </p:cNvPr>
            <p:cNvSpPr txBox="1"/>
            <p:nvPr/>
          </p:nvSpPr>
          <p:spPr>
            <a:xfrm>
              <a:off x="5397500" y="6562126"/>
              <a:ext cx="22365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rgbClr val="A2185B"/>
                  </a:solidFill>
                  <a:latin typeface="Arial Black" panose="020B0A04020102020204" pitchFamily="34" charset="0"/>
                </a:rPr>
                <a:t>2026</a:t>
              </a:r>
              <a:endParaRPr lang="es-CO" sz="6000" dirty="0">
                <a:solidFill>
                  <a:srgbClr val="A2185B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306ED1A-7F74-01C5-A83D-8A9E87C6C24E}"/>
              </a:ext>
            </a:extLst>
          </p:cNvPr>
          <p:cNvSpPr/>
          <p:nvPr/>
        </p:nvSpPr>
        <p:spPr>
          <a:xfrm>
            <a:off x="2540000" y="9753600"/>
            <a:ext cx="4191001" cy="143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6098548-3121-9F74-76A9-8A7C4AAC3963}"/>
              </a:ext>
            </a:extLst>
          </p:cNvPr>
          <p:cNvGrpSpPr/>
          <p:nvPr/>
        </p:nvGrpSpPr>
        <p:grpSpPr>
          <a:xfrm>
            <a:off x="2954212" y="9911801"/>
            <a:ext cx="3662488" cy="667299"/>
            <a:chOff x="3263900" y="9830662"/>
            <a:chExt cx="3662488" cy="66729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A985CBB-8313-90B4-6170-78CC8EFBB5F4}"/>
                </a:ext>
              </a:extLst>
            </p:cNvPr>
            <p:cNvSpPr txBox="1"/>
            <p:nvPr/>
          </p:nvSpPr>
          <p:spPr>
            <a:xfrm>
              <a:off x="3263900" y="9830662"/>
              <a:ext cx="3662488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Gestión de la Transparencia e Integridad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1AD054C6-6E00-76C7-F81B-B989454C0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3900" y="9830662"/>
              <a:ext cx="0" cy="66729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BA85637-D4D8-9A9E-0711-53A7DCFB4AD2}"/>
              </a:ext>
            </a:extLst>
          </p:cNvPr>
          <p:cNvSpPr/>
          <p:nvPr/>
        </p:nvSpPr>
        <p:spPr>
          <a:xfrm>
            <a:off x="1820314" y="4406900"/>
            <a:ext cx="5630373" cy="990600"/>
          </a:xfrm>
          <a:prstGeom prst="roundRect">
            <a:avLst/>
          </a:prstGeom>
          <a:solidFill>
            <a:srgbClr val="C79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object 6"/>
          <p:cNvSpPr txBox="1"/>
          <p:nvPr/>
        </p:nvSpPr>
        <p:spPr>
          <a:xfrm>
            <a:off x="6746341" y="6429058"/>
            <a:ext cx="1051560" cy="1243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7950" b="1" spc="-25" dirty="0">
                <a:solidFill>
                  <a:srgbClr val="4D4D4D"/>
                </a:solidFill>
                <a:latin typeface="Calibri"/>
                <a:cs typeface="Calibri"/>
              </a:rPr>
              <a:t>6</a:t>
            </a:r>
            <a:endParaRPr sz="79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8665" y="6551701"/>
            <a:ext cx="5447665" cy="166519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74290" marR="5715">
              <a:lnSpc>
                <a:spcPts val="2240"/>
              </a:lnSpc>
              <a:spcBef>
                <a:spcPts val="405"/>
              </a:spcBef>
            </a:pPr>
            <a:r>
              <a:rPr lang="es-MX" sz="2100" b="1" spc="130" dirty="0">
                <a:solidFill>
                  <a:srgbClr val="4D4D4D"/>
                </a:solidFill>
                <a:latin typeface="Calibri"/>
                <a:cs typeface="Calibri"/>
              </a:rPr>
              <a:t>Presuntas</a:t>
            </a:r>
            <a:br>
              <a:rPr lang="es-MX" sz="2100" b="1" spc="130" dirty="0">
                <a:solidFill>
                  <a:srgbClr val="4D4D4D"/>
                </a:solidFill>
                <a:latin typeface="Calibri"/>
                <a:cs typeface="Calibri"/>
              </a:rPr>
            </a:br>
            <a:r>
              <a:rPr sz="2100" b="1" spc="130" dirty="0" err="1">
                <a:solidFill>
                  <a:srgbClr val="4D4D4D"/>
                </a:solidFill>
                <a:latin typeface="Calibri"/>
                <a:cs typeface="Calibri"/>
              </a:rPr>
              <a:t>irregularidades</a:t>
            </a:r>
            <a:r>
              <a:rPr sz="2100" b="1" spc="-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100" b="1" spc="150" dirty="0">
                <a:solidFill>
                  <a:srgbClr val="4D4D4D"/>
                </a:solidFill>
                <a:latin typeface="Calibri"/>
                <a:cs typeface="Calibri"/>
              </a:rPr>
              <a:t>en </a:t>
            </a:r>
            <a:r>
              <a:rPr sz="2100" b="1" spc="120" dirty="0">
                <a:solidFill>
                  <a:srgbClr val="4D4D4D"/>
                </a:solidFill>
                <a:latin typeface="Calibri"/>
                <a:cs typeface="Calibri"/>
              </a:rPr>
              <a:t>ejercicio</a:t>
            </a:r>
            <a:r>
              <a:rPr sz="21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100" b="1" spc="24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2100" b="1" spc="-8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100" b="1" spc="110" dirty="0">
                <a:solidFill>
                  <a:srgbClr val="4D4D4D"/>
                </a:solidFill>
                <a:latin typeface="Calibri"/>
                <a:cs typeface="Calibri"/>
              </a:rPr>
              <a:t>funciones/ </a:t>
            </a:r>
            <a:r>
              <a:rPr sz="2100" b="1" spc="175" dirty="0">
                <a:solidFill>
                  <a:srgbClr val="4D4D4D"/>
                </a:solidFill>
                <a:latin typeface="Calibri"/>
                <a:cs typeface="Calibri"/>
              </a:rPr>
              <a:t>Presunta</a:t>
            </a:r>
            <a:r>
              <a:rPr sz="2100" b="1" spc="-9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100" b="1" spc="145" dirty="0">
                <a:solidFill>
                  <a:srgbClr val="4D4D4D"/>
                </a:solidFill>
                <a:latin typeface="Calibri"/>
                <a:cs typeface="Calibri"/>
              </a:rPr>
              <a:t>Corrupción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900" b="1" spc="215" dirty="0">
                <a:solidFill>
                  <a:srgbClr val="4D4D4D"/>
                </a:solidFill>
                <a:latin typeface="Calibri"/>
                <a:cs typeface="Calibri"/>
              </a:rPr>
              <a:t>Denuncias/Quejas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33D9273-FE2C-CDA7-3AEB-52F5718EC48E}"/>
              </a:ext>
            </a:extLst>
          </p:cNvPr>
          <p:cNvSpPr txBox="1"/>
          <p:nvPr/>
        </p:nvSpPr>
        <p:spPr>
          <a:xfrm>
            <a:off x="1925320" y="4177909"/>
            <a:ext cx="5453380" cy="1156792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ts val="8215"/>
              </a:lnSpc>
            </a:pPr>
            <a:r>
              <a:rPr lang="es-ES" sz="11850" b="1" spc="1200" baseline="-1054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1850" b="1" spc="-675" baseline="-1054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419" sz="3900" b="1" spc="3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00" b="1" spc="360" dirty="0" err="1">
                <a:solidFill>
                  <a:srgbClr val="FFFFFF"/>
                </a:solidFill>
                <a:latin typeface="Calibri"/>
                <a:cs typeface="Calibri"/>
              </a:rPr>
              <a:t>omunicaciones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004BAF-4FF1-2C61-4DD7-DAB58C4A12CF}"/>
              </a:ext>
            </a:extLst>
          </p:cNvPr>
          <p:cNvSpPr txBox="1"/>
          <p:nvPr/>
        </p:nvSpPr>
        <p:spPr>
          <a:xfrm>
            <a:off x="4154430" y="2703286"/>
            <a:ext cx="1811897" cy="77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s-MX" sz="2800" b="1" dirty="0">
                <a:solidFill>
                  <a:srgbClr val="595959"/>
                </a:solidFill>
                <a:latin typeface="+mn-lt"/>
              </a:rPr>
              <a:t>TOTAL DE RECIBIDOS</a:t>
            </a:r>
            <a:endParaRPr lang="es-CO" sz="2800" b="1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DBF2BF-B098-E62E-DFB0-A51BFAA4A10D}"/>
              </a:ext>
            </a:extLst>
          </p:cNvPr>
          <p:cNvSpPr txBox="1"/>
          <p:nvPr/>
        </p:nvSpPr>
        <p:spPr>
          <a:xfrm>
            <a:off x="3972498" y="5813037"/>
            <a:ext cx="13260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200" b="1" dirty="0">
                <a:solidFill>
                  <a:srgbClr val="C79F41"/>
                </a:solidFill>
                <a:latin typeface="+mn-lt"/>
              </a:rPr>
              <a:t>Total</a:t>
            </a:r>
            <a:endParaRPr lang="es-CO" sz="4200" b="1" dirty="0">
              <a:solidFill>
                <a:srgbClr val="C79F41"/>
              </a:solidFill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B9BB53-0E71-22B1-E76D-4F7B0B65B462}"/>
              </a:ext>
            </a:extLst>
          </p:cNvPr>
          <p:cNvSpPr txBox="1"/>
          <p:nvPr/>
        </p:nvSpPr>
        <p:spPr>
          <a:xfrm>
            <a:off x="3972498" y="3745603"/>
            <a:ext cx="13260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200" b="1" dirty="0">
                <a:solidFill>
                  <a:srgbClr val="C79F41"/>
                </a:solidFill>
                <a:latin typeface="+mn-lt"/>
              </a:rPr>
              <a:t>Total</a:t>
            </a:r>
            <a:endParaRPr lang="es-CO" sz="4200" b="1" dirty="0">
              <a:solidFill>
                <a:srgbClr val="C79F41"/>
              </a:solidFill>
              <a:latin typeface="+mn-lt"/>
            </a:endParaRPr>
          </a:p>
        </p:txBody>
      </p:sp>
      <p:pic>
        <p:nvPicPr>
          <p:cNvPr id="16" name="Gráfico 20">
            <a:extLst>
              <a:ext uri="{FF2B5EF4-FFF2-40B4-BE49-F238E27FC236}">
                <a16:creationId xmlns:a16="http://schemas.microsoft.com/office/drawing/2014/main" id="{09DDE985-17D5-1F5F-331D-26E4B62074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04673" y="2686444"/>
            <a:ext cx="804280" cy="80428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216D6D8-BC86-BC3B-C8D9-B274F95690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700" y="5834900"/>
            <a:ext cx="1848600" cy="1848600"/>
          </a:xfrm>
          <a:prstGeom prst="rect">
            <a:avLst/>
          </a:prstGeom>
        </p:spPr>
      </p:pic>
      <p:pic>
        <p:nvPicPr>
          <p:cNvPr id="10" name="Imagen 9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4E46D4ED-A8DD-C0A4-435B-1ECA50C04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426DD7C-B371-5391-676E-67939699A9BE}"/>
              </a:ext>
            </a:extLst>
          </p:cNvPr>
          <p:cNvGrpSpPr/>
          <p:nvPr/>
        </p:nvGrpSpPr>
        <p:grpSpPr>
          <a:xfrm>
            <a:off x="5702300" y="415344"/>
            <a:ext cx="4176519" cy="846386"/>
            <a:chOff x="5702300" y="415344"/>
            <a:chExt cx="4176519" cy="846386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E0724C70-B02D-D6C4-3B4B-79B1504F8766}"/>
                </a:ext>
              </a:extLst>
            </p:cNvPr>
            <p:cNvSpPr/>
            <p:nvPr/>
          </p:nvSpPr>
          <p:spPr>
            <a:xfrm>
              <a:off x="5702300" y="415344"/>
              <a:ext cx="4176519" cy="846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FFE04A3-7ED0-5383-23A4-DBF3B8C649C3}"/>
                </a:ext>
              </a:extLst>
            </p:cNvPr>
            <p:cNvGrpSpPr/>
            <p:nvPr/>
          </p:nvGrpSpPr>
          <p:grpSpPr>
            <a:xfrm>
              <a:off x="5930900" y="520700"/>
              <a:ext cx="3038407" cy="667299"/>
              <a:chOff x="6083299" y="569692"/>
              <a:chExt cx="3038407" cy="667299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C98760F-ECB8-85AA-1018-0E7A101F263D}"/>
                  </a:ext>
                </a:extLst>
              </p:cNvPr>
              <p:cNvSpPr txBox="1"/>
              <p:nvPr/>
            </p:nvSpPr>
            <p:spPr>
              <a:xfrm>
                <a:off x="6083299" y="569692"/>
                <a:ext cx="3038407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s-C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Gestión de la Transparencia e Integridad</a:t>
                </a: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157245D3-8C6C-295E-DCB1-8B40591F20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3299" y="591062"/>
                <a:ext cx="0" cy="62455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022555" y="509012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5">
                <a:moveTo>
                  <a:pt x="487768" y="0"/>
                </a:moveTo>
                <a:lnTo>
                  <a:pt x="440794" y="2232"/>
                </a:lnTo>
                <a:lnTo>
                  <a:pt x="395083" y="8795"/>
                </a:lnTo>
                <a:lnTo>
                  <a:pt x="350839" y="19482"/>
                </a:lnTo>
                <a:lnTo>
                  <a:pt x="308268" y="34089"/>
                </a:lnTo>
                <a:lnTo>
                  <a:pt x="267572" y="52413"/>
                </a:lnTo>
                <a:lnTo>
                  <a:pt x="228958" y="74249"/>
                </a:lnTo>
                <a:lnTo>
                  <a:pt x="192628" y="99393"/>
                </a:lnTo>
                <a:lnTo>
                  <a:pt x="158789" y="127639"/>
                </a:lnTo>
                <a:lnTo>
                  <a:pt x="127643" y="158784"/>
                </a:lnTo>
                <a:lnTo>
                  <a:pt x="99396" y="192623"/>
                </a:lnTo>
                <a:lnTo>
                  <a:pt x="74252" y="228952"/>
                </a:lnTo>
                <a:lnTo>
                  <a:pt x="52416" y="267567"/>
                </a:lnTo>
                <a:lnTo>
                  <a:pt x="34091" y="308262"/>
                </a:lnTo>
                <a:lnTo>
                  <a:pt x="19483" y="350835"/>
                </a:lnTo>
                <a:lnTo>
                  <a:pt x="8795" y="395080"/>
                </a:lnTo>
                <a:lnTo>
                  <a:pt x="2232" y="440792"/>
                </a:lnTo>
                <a:lnTo>
                  <a:pt x="0" y="487768"/>
                </a:lnTo>
                <a:lnTo>
                  <a:pt x="2232" y="534745"/>
                </a:lnTo>
                <a:lnTo>
                  <a:pt x="8795" y="580457"/>
                </a:lnTo>
                <a:lnTo>
                  <a:pt x="19483" y="624702"/>
                </a:lnTo>
                <a:lnTo>
                  <a:pt x="34091" y="667274"/>
                </a:lnTo>
                <a:lnTo>
                  <a:pt x="52416" y="707970"/>
                </a:lnTo>
                <a:lnTo>
                  <a:pt x="74252" y="746585"/>
                </a:lnTo>
                <a:lnTo>
                  <a:pt x="99396" y="782914"/>
                </a:lnTo>
                <a:lnTo>
                  <a:pt x="127643" y="816753"/>
                </a:lnTo>
                <a:lnTo>
                  <a:pt x="158789" y="847898"/>
                </a:lnTo>
                <a:lnTo>
                  <a:pt x="192628" y="876144"/>
                </a:lnTo>
                <a:lnTo>
                  <a:pt x="228958" y="901287"/>
                </a:lnTo>
                <a:lnTo>
                  <a:pt x="267572" y="923123"/>
                </a:lnTo>
                <a:lnTo>
                  <a:pt x="308268" y="941447"/>
                </a:lnTo>
                <a:lnTo>
                  <a:pt x="350839" y="956055"/>
                </a:lnTo>
                <a:lnTo>
                  <a:pt x="395083" y="966742"/>
                </a:lnTo>
                <a:lnTo>
                  <a:pt x="440794" y="973304"/>
                </a:lnTo>
                <a:lnTo>
                  <a:pt x="487768" y="975537"/>
                </a:lnTo>
                <a:lnTo>
                  <a:pt x="534745" y="973304"/>
                </a:lnTo>
                <a:lnTo>
                  <a:pt x="580457" y="966742"/>
                </a:lnTo>
                <a:lnTo>
                  <a:pt x="624702" y="956055"/>
                </a:lnTo>
                <a:lnTo>
                  <a:pt x="667274" y="941447"/>
                </a:lnTo>
                <a:lnTo>
                  <a:pt x="707970" y="923123"/>
                </a:lnTo>
                <a:lnTo>
                  <a:pt x="746585" y="901287"/>
                </a:lnTo>
                <a:lnTo>
                  <a:pt x="782914" y="876144"/>
                </a:lnTo>
                <a:lnTo>
                  <a:pt x="816753" y="847898"/>
                </a:lnTo>
                <a:lnTo>
                  <a:pt x="847898" y="816753"/>
                </a:lnTo>
                <a:lnTo>
                  <a:pt x="876144" y="782914"/>
                </a:lnTo>
                <a:lnTo>
                  <a:pt x="901287" y="746585"/>
                </a:lnTo>
                <a:lnTo>
                  <a:pt x="923123" y="707970"/>
                </a:lnTo>
                <a:lnTo>
                  <a:pt x="941447" y="667274"/>
                </a:lnTo>
                <a:lnTo>
                  <a:pt x="956055" y="624702"/>
                </a:lnTo>
                <a:lnTo>
                  <a:pt x="966742" y="580457"/>
                </a:lnTo>
                <a:lnTo>
                  <a:pt x="973304" y="534745"/>
                </a:lnTo>
                <a:lnTo>
                  <a:pt x="975537" y="487768"/>
                </a:lnTo>
                <a:lnTo>
                  <a:pt x="973304" y="440792"/>
                </a:lnTo>
                <a:lnTo>
                  <a:pt x="966742" y="395080"/>
                </a:lnTo>
                <a:lnTo>
                  <a:pt x="956055" y="350835"/>
                </a:lnTo>
                <a:lnTo>
                  <a:pt x="941447" y="308262"/>
                </a:lnTo>
                <a:lnTo>
                  <a:pt x="923123" y="267567"/>
                </a:lnTo>
                <a:lnTo>
                  <a:pt x="901287" y="228952"/>
                </a:lnTo>
                <a:lnTo>
                  <a:pt x="876144" y="192623"/>
                </a:lnTo>
                <a:lnTo>
                  <a:pt x="847898" y="158784"/>
                </a:lnTo>
                <a:lnTo>
                  <a:pt x="816753" y="127639"/>
                </a:lnTo>
                <a:lnTo>
                  <a:pt x="782914" y="99393"/>
                </a:lnTo>
                <a:lnTo>
                  <a:pt x="746585" y="74249"/>
                </a:lnTo>
                <a:lnTo>
                  <a:pt x="707970" y="52413"/>
                </a:lnTo>
                <a:lnTo>
                  <a:pt x="667274" y="34089"/>
                </a:lnTo>
                <a:lnTo>
                  <a:pt x="624702" y="19482"/>
                </a:lnTo>
                <a:lnTo>
                  <a:pt x="580457" y="8795"/>
                </a:lnTo>
                <a:lnTo>
                  <a:pt x="534745" y="2232"/>
                </a:lnTo>
                <a:lnTo>
                  <a:pt x="487768" y="0"/>
                </a:lnTo>
                <a:close/>
              </a:path>
            </a:pathLst>
          </a:custGeom>
          <a:solidFill>
            <a:srgbClr val="0A8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AA14F4A5-A56D-B903-D2E3-3A192F6F8C48}"/>
              </a:ext>
            </a:extLst>
          </p:cNvPr>
          <p:cNvSpPr/>
          <p:nvPr/>
        </p:nvSpPr>
        <p:spPr>
          <a:xfrm>
            <a:off x="7022555" y="6149730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5">
                <a:moveTo>
                  <a:pt x="487768" y="0"/>
                </a:moveTo>
                <a:lnTo>
                  <a:pt x="440794" y="2232"/>
                </a:lnTo>
                <a:lnTo>
                  <a:pt x="395083" y="8795"/>
                </a:lnTo>
                <a:lnTo>
                  <a:pt x="350839" y="19482"/>
                </a:lnTo>
                <a:lnTo>
                  <a:pt x="308268" y="34089"/>
                </a:lnTo>
                <a:lnTo>
                  <a:pt x="267572" y="52413"/>
                </a:lnTo>
                <a:lnTo>
                  <a:pt x="228958" y="74249"/>
                </a:lnTo>
                <a:lnTo>
                  <a:pt x="192628" y="99393"/>
                </a:lnTo>
                <a:lnTo>
                  <a:pt x="158789" y="127639"/>
                </a:lnTo>
                <a:lnTo>
                  <a:pt x="127643" y="158784"/>
                </a:lnTo>
                <a:lnTo>
                  <a:pt x="99396" y="192623"/>
                </a:lnTo>
                <a:lnTo>
                  <a:pt x="74252" y="228952"/>
                </a:lnTo>
                <a:lnTo>
                  <a:pt x="52416" y="267567"/>
                </a:lnTo>
                <a:lnTo>
                  <a:pt x="34091" y="308262"/>
                </a:lnTo>
                <a:lnTo>
                  <a:pt x="19483" y="350835"/>
                </a:lnTo>
                <a:lnTo>
                  <a:pt x="8795" y="395080"/>
                </a:lnTo>
                <a:lnTo>
                  <a:pt x="2232" y="440792"/>
                </a:lnTo>
                <a:lnTo>
                  <a:pt x="0" y="487768"/>
                </a:lnTo>
                <a:lnTo>
                  <a:pt x="2232" y="534745"/>
                </a:lnTo>
                <a:lnTo>
                  <a:pt x="8795" y="580457"/>
                </a:lnTo>
                <a:lnTo>
                  <a:pt x="19483" y="624702"/>
                </a:lnTo>
                <a:lnTo>
                  <a:pt x="34091" y="667274"/>
                </a:lnTo>
                <a:lnTo>
                  <a:pt x="52416" y="707970"/>
                </a:lnTo>
                <a:lnTo>
                  <a:pt x="74252" y="746585"/>
                </a:lnTo>
                <a:lnTo>
                  <a:pt x="99396" y="782914"/>
                </a:lnTo>
                <a:lnTo>
                  <a:pt x="127643" y="816753"/>
                </a:lnTo>
                <a:lnTo>
                  <a:pt x="158789" y="847898"/>
                </a:lnTo>
                <a:lnTo>
                  <a:pt x="192628" y="876144"/>
                </a:lnTo>
                <a:lnTo>
                  <a:pt x="228958" y="901287"/>
                </a:lnTo>
                <a:lnTo>
                  <a:pt x="267572" y="923123"/>
                </a:lnTo>
                <a:lnTo>
                  <a:pt x="308268" y="941447"/>
                </a:lnTo>
                <a:lnTo>
                  <a:pt x="350839" y="956055"/>
                </a:lnTo>
                <a:lnTo>
                  <a:pt x="395083" y="966742"/>
                </a:lnTo>
                <a:lnTo>
                  <a:pt x="440794" y="973304"/>
                </a:lnTo>
                <a:lnTo>
                  <a:pt x="487768" y="975537"/>
                </a:lnTo>
                <a:lnTo>
                  <a:pt x="534745" y="973304"/>
                </a:lnTo>
                <a:lnTo>
                  <a:pt x="580457" y="966742"/>
                </a:lnTo>
                <a:lnTo>
                  <a:pt x="624702" y="956055"/>
                </a:lnTo>
                <a:lnTo>
                  <a:pt x="667274" y="941447"/>
                </a:lnTo>
                <a:lnTo>
                  <a:pt x="707970" y="923123"/>
                </a:lnTo>
                <a:lnTo>
                  <a:pt x="746585" y="901287"/>
                </a:lnTo>
                <a:lnTo>
                  <a:pt x="782914" y="876144"/>
                </a:lnTo>
                <a:lnTo>
                  <a:pt x="816753" y="847898"/>
                </a:lnTo>
                <a:lnTo>
                  <a:pt x="847898" y="816753"/>
                </a:lnTo>
                <a:lnTo>
                  <a:pt x="876144" y="782914"/>
                </a:lnTo>
                <a:lnTo>
                  <a:pt x="901287" y="746585"/>
                </a:lnTo>
                <a:lnTo>
                  <a:pt x="923123" y="707970"/>
                </a:lnTo>
                <a:lnTo>
                  <a:pt x="941447" y="667274"/>
                </a:lnTo>
                <a:lnTo>
                  <a:pt x="956055" y="624702"/>
                </a:lnTo>
                <a:lnTo>
                  <a:pt x="966742" y="580457"/>
                </a:lnTo>
                <a:lnTo>
                  <a:pt x="973304" y="534745"/>
                </a:lnTo>
                <a:lnTo>
                  <a:pt x="975537" y="487768"/>
                </a:lnTo>
                <a:lnTo>
                  <a:pt x="973304" y="440792"/>
                </a:lnTo>
                <a:lnTo>
                  <a:pt x="966742" y="395080"/>
                </a:lnTo>
                <a:lnTo>
                  <a:pt x="956055" y="350835"/>
                </a:lnTo>
                <a:lnTo>
                  <a:pt x="941447" y="308262"/>
                </a:lnTo>
                <a:lnTo>
                  <a:pt x="923123" y="267567"/>
                </a:lnTo>
                <a:lnTo>
                  <a:pt x="901287" y="228952"/>
                </a:lnTo>
                <a:lnTo>
                  <a:pt x="876144" y="192623"/>
                </a:lnTo>
                <a:lnTo>
                  <a:pt x="847898" y="158784"/>
                </a:lnTo>
                <a:lnTo>
                  <a:pt x="816753" y="127639"/>
                </a:lnTo>
                <a:lnTo>
                  <a:pt x="782914" y="99393"/>
                </a:lnTo>
                <a:lnTo>
                  <a:pt x="746585" y="74249"/>
                </a:lnTo>
                <a:lnTo>
                  <a:pt x="707970" y="52413"/>
                </a:lnTo>
                <a:lnTo>
                  <a:pt x="667274" y="34089"/>
                </a:lnTo>
                <a:lnTo>
                  <a:pt x="624702" y="19482"/>
                </a:lnTo>
                <a:lnTo>
                  <a:pt x="580457" y="8795"/>
                </a:lnTo>
                <a:lnTo>
                  <a:pt x="534745" y="2232"/>
                </a:lnTo>
                <a:lnTo>
                  <a:pt x="487768" y="0"/>
                </a:lnTo>
                <a:close/>
              </a:path>
            </a:pathLst>
          </a:custGeom>
          <a:solidFill>
            <a:srgbClr val="0A8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C6E0BD07-E92C-B1FC-BD1B-14CD547F00B2}"/>
              </a:ext>
            </a:extLst>
          </p:cNvPr>
          <p:cNvSpPr/>
          <p:nvPr/>
        </p:nvSpPr>
        <p:spPr>
          <a:xfrm>
            <a:off x="7022555" y="7222031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5">
                <a:moveTo>
                  <a:pt x="487768" y="0"/>
                </a:moveTo>
                <a:lnTo>
                  <a:pt x="440794" y="2232"/>
                </a:lnTo>
                <a:lnTo>
                  <a:pt x="395083" y="8795"/>
                </a:lnTo>
                <a:lnTo>
                  <a:pt x="350839" y="19482"/>
                </a:lnTo>
                <a:lnTo>
                  <a:pt x="308268" y="34089"/>
                </a:lnTo>
                <a:lnTo>
                  <a:pt x="267572" y="52413"/>
                </a:lnTo>
                <a:lnTo>
                  <a:pt x="228958" y="74249"/>
                </a:lnTo>
                <a:lnTo>
                  <a:pt x="192628" y="99393"/>
                </a:lnTo>
                <a:lnTo>
                  <a:pt x="158789" y="127639"/>
                </a:lnTo>
                <a:lnTo>
                  <a:pt x="127643" y="158784"/>
                </a:lnTo>
                <a:lnTo>
                  <a:pt x="99396" y="192623"/>
                </a:lnTo>
                <a:lnTo>
                  <a:pt x="74252" y="228952"/>
                </a:lnTo>
                <a:lnTo>
                  <a:pt x="52416" y="267567"/>
                </a:lnTo>
                <a:lnTo>
                  <a:pt x="34091" y="308262"/>
                </a:lnTo>
                <a:lnTo>
                  <a:pt x="19483" y="350835"/>
                </a:lnTo>
                <a:lnTo>
                  <a:pt x="8795" y="395080"/>
                </a:lnTo>
                <a:lnTo>
                  <a:pt x="2232" y="440792"/>
                </a:lnTo>
                <a:lnTo>
                  <a:pt x="0" y="487768"/>
                </a:lnTo>
                <a:lnTo>
                  <a:pt x="2232" y="534745"/>
                </a:lnTo>
                <a:lnTo>
                  <a:pt x="8795" y="580457"/>
                </a:lnTo>
                <a:lnTo>
                  <a:pt x="19483" y="624702"/>
                </a:lnTo>
                <a:lnTo>
                  <a:pt x="34091" y="667274"/>
                </a:lnTo>
                <a:lnTo>
                  <a:pt x="52416" y="707970"/>
                </a:lnTo>
                <a:lnTo>
                  <a:pt x="74252" y="746585"/>
                </a:lnTo>
                <a:lnTo>
                  <a:pt x="99396" y="782914"/>
                </a:lnTo>
                <a:lnTo>
                  <a:pt x="127643" y="816753"/>
                </a:lnTo>
                <a:lnTo>
                  <a:pt x="158789" y="847898"/>
                </a:lnTo>
                <a:lnTo>
                  <a:pt x="192628" y="876144"/>
                </a:lnTo>
                <a:lnTo>
                  <a:pt x="228958" y="901287"/>
                </a:lnTo>
                <a:lnTo>
                  <a:pt x="267572" y="923123"/>
                </a:lnTo>
                <a:lnTo>
                  <a:pt x="308268" y="941447"/>
                </a:lnTo>
                <a:lnTo>
                  <a:pt x="350839" y="956055"/>
                </a:lnTo>
                <a:lnTo>
                  <a:pt x="395083" y="966742"/>
                </a:lnTo>
                <a:lnTo>
                  <a:pt x="440794" y="973304"/>
                </a:lnTo>
                <a:lnTo>
                  <a:pt x="487768" y="975537"/>
                </a:lnTo>
                <a:lnTo>
                  <a:pt x="534745" y="973304"/>
                </a:lnTo>
                <a:lnTo>
                  <a:pt x="580457" y="966742"/>
                </a:lnTo>
                <a:lnTo>
                  <a:pt x="624702" y="956055"/>
                </a:lnTo>
                <a:lnTo>
                  <a:pt x="667274" y="941447"/>
                </a:lnTo>
                <a:lnTo>
                  <a:pt x="707970" y="923123"/>
                </a:lnTo>
                <a:lnTo>
                  <a:pt x="746585" y="901287"/>
                </a:lnTo>
                <a:lnTo>
                  <a:pt x="782914" y="876144"/>
                </a:lnTo>
                <a:lnTo>
                  <a:pt x="816753" y="847898"/>
                </a:lnTo>
                <a:lnTo>
                  <a:pt x="847898" y="816753"/>
                </a:lnTo>
                <a:lnTo>
                  <a:pt x="876144" y="782914"/>
                </a:lnTo>
                <a:lnTo>
                  <a:pt x="901287" y="746585"/>
                </a:lnTo>
                <a:lnTo>
                  <a:pt x="923123" y="707970"/>
                </a:lnTo>
                <a:lnTo>
                  <a:pt x="941447" y="667274"/>
                </a:lnTo>
                <a:lnTo>
                  <a:pt x="956055" y="624702"/>
                </a:lnTo>
                <a:lnTo>
                  <a:pt x="966742" y="580457"/>
                </a:lnTo>
                <a:lnTo>
                  <a:pt x="973304" y="534745"/>
                </a:lnTo>
                <a:lnTo>
                  <a:pt x="975537" y="487768"/>
                </a:lnTo>
                <a:lnTo>
                  <a:pt x="973304" y="440792"/>
                </a:lnTo>
                <a:lnTo>
                  <a:pt x="966742" y="395080"/>
                </a:lnTo>
                <a:lnTo>
                  <a:pt x="956055" y="350835"/>
                </a:lnTo>
                <a:lnTo>
                  <a:pt x="941447" y="308262"/>
                </a:lnTo>
                <a:lnTo>
                  <a:pt x="923123" y="267567"/>
                </a:lnTo>
                <a:lnTo>
                  <a:pt x="901287" y="228952"/>
                </a:lnTo>
                <a:lnTo>
                  <a:pt x="876144" y="192623"/>
                </a:lnTo>
                <a:lnTo>
                  <a:pt x="847898" y="158784"/>
                </a:lnTo>
                <a:lnTo>
                  <a:pt x="816753" y="127639"/>
                </a:lnTo>
                <a:lnTo>
                  <a:pt x="782914" y="99393"/>
                </a:lnTo>
                <a:lnTo>
                  <a:pt x="746585" y="74249"/>
                </a:lnTo>
                <a:lnTo>
                  <a:pt x="707970" y="52413"/>
                </a:lnTo>
                <a:lnTo>
                  <a:pt x="667274" y="34089"/>
                </a:lnTo>
                <a:lnTo>
                  <a:pt x="624702" y="19482"/>
                </a:lnTo>
                <a:lnTo>
                  <a:pt x="580457" y="8795"/>
                </a:lnTo>
                <a:lnTo>
                  <a:pt x="534745" y="2232"/>
                </a:lnTo>
                <a:lnTo>
                  <a:pt x="487768" y="0"/>
                </a:lnTo>
                <a:close/>
              </a:path>
            </a:pathLst>
          </a:custGeom>
          <a:solidFill>
            <a:srgbClr val="0A8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6586BF4F-F212-2310-D645-039219BE756E}"/>
              </a:ext>
            </a:extLst>
          </p:cNvPr>
          <p:cNvSpPr/>
          <p:nvPr/>
        </p:nvSpPr>
        <p:spPr>
          <a:xfrm>
            <a:off x="7022555" y="8383906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5">
                <a:moveTo>
                  <a:pt x="487768" y="0"/>
                </a:moveTo>
                <a:lnTo>
                  <a:pt x="440794" y="2232"/>
                </a:lnTo>
                <a:lnTo>
                  <a:pt x="395083" y="8795"/>
                </a:lnTo>
                <a:lnTo>
                  <a:pt x="350839" y="19482"/>
                </a:lnTo>
                <a:lnTo>
                  <a:pt x="308268" y="34089"/>
                </a:lnTo>
                <a:lnTo>
                  <a:pt x="267572" y="52413"/>
                </a:lnTo>
                <a:lnTo>
                  <a:pt x="228958" y="74249"/>
                </a:lnTo>
                <a:lnTo>
                  <a:pt x="192628" y="99393"/>
                </a:lnTo>
                <a:lnTo>
                  <a:pt x="158789" y="127639"/>
                </a:lnTo>
                <a:lnTo>
                  <a:pt x="127643" y="158784"/>
                </a:lnTo>
                <a:lnTo>
                  <a:pt x="99396" y="192623"/>
                </a:lnTo>
                <a:lnTo>
                  <a:pt x="74252" y="228952"/>
                </a:lnTo>
                <a:lnTo>
                  <a:pt x="52416" y="267567"/>
                </a:lnTo>
                <a:lnTo>
                  <a:pt x="34091" y="308262"/>
                </a:lnTo>
                <a:lnTo>
                  <a:pt x="19483" y="350835"/>
                </a:lnTo>
                <a:lnTo>
                  <a:pt x="8795" y="395080"/>
                </a:lnTo>
                <a:lnTo>
                  <a:pt x="2232" y="440792"/>
                </a:lnTo>
                <a:lnTo>
                  <a:pt x="0" y="487768"/>
                </a:lnTo>
                <a:lnTo>
                  <a:pt x="2232" y="534745"/>
                </a:lnTo>
                <a:lnTo>
                  <a:pt x="8795" y="580457"/>
                </a:lnTo>
                <a:lnTo>
                  <a:pt x="19483" y="624702"/>
                </a:lnTo>
                <a:lnTo>
                  <a:pt x="34091" y="667274"/>
                </a:lnTo>
                <a:lnTo>
                  <a:pt x="52416" y="707970"/>
                </a:lnTo>
                <a:lnTo>
                  <a:pt x="74252" y="746585"/>
                </a:lnTo>
                <a:lnTo>
                  <a:pt x="99396" y="782914"/>
                </a:lnTo>
                <a:lnTo>
                  <a:pt x="127643" y="816753"/>
                </a:lnTo>
                <a:lnTo>
                  <a:pt x="158789" y="847898"/>
                </a:lnTo>
                <a:lnTo>
                  <a:pt x="192628" y="876144"/>
                </a:lnTo>
                <a:lnTo>
                  <a:pt x="228958" y="901287"/>
                </a:lnTo>
                <a:lnTo>
                  <a:pt x="267572" y="923123"/>
                </a:lnTo>
                <a:lnTo>
                  <a:pt x="308268" y="941447"/>
                </a:lnTo>
                <a:lnTo>
                  <a:pt x="350839" y="956055"/>
                </a:lnTo>
                <a:lnTo>
                  <a:pt x="395083" y="966742"/>
                </a:lnTo>
                <a:lnTo>
                  <a:pt x="440794" y="973304"/>
                </a:lnTo>
                <a:lnTo>
                  <a:pt x="487768" y="975537"/>
                </a:lnTo>
                <a:lnTo>
                  <a:pt x="534745" y="973304"/>
                </a:lnTo>
                <a:lnTo>
                  <a:pt x="580457" y="966742"/>
                </a:lnTo>
                <a:lnTo>
                  <a:pt x="624702" y="956055"/>
                </a:lnTo>
                <a:lnTo>
                  <a:pt x="667274" y="941447"/>
                </a:lnTo>
                <a:lnTo>
                  <a:pt x="707970" y="923123"/>
                </a:lnTo>
                <a:lnTo>
                  <a:pt x="746585" y="901287"/>
                </a:lnTo>
                <a:lnTo>
                  <a:pt x="782914" y="876144"/>
                </a:lnTo>
                <a:lnTo>
                  <a:pt x="816753" y="847898"/>
                </a:lnTo>
                <a:lnTo>
                  <a:pt x="847898" y="816753"/>
                </a:lnTo>
                <a:lnTo>
                  <a:pt x="876144" y="782914"/>
                </a:lnTo>
                <a:lnTo>
                  <a:pt x="901287" y="746585"/>
                </a:lnTo>
                <a:lnTo>
                  <a:pt x="923123" y="707970"/>
                </a:lnTo>
                <a:lnTo>
                  <a:pt x="941447" y="667274"/>
                </a:lnTo>
                <a:lnTo>
                  <a:pt x="956055" y="624702"/>
                </a:lnTo>
                <a:lnTo>
                  <a:pt x="966742" y="580457"/>
                </a:lnTo>
                <a:lnTo>
                  <a:pt x="973304" y="534745"/>
                </a:lnTo>
                <a:lnTo>
                  <a:pt x="975537" y="487768"/>
                </a:lnTo>
                <a:lnTo>
                  <a:pt x="973304" y="440792"/>
                </a:lnTo>
                <a:lnTo>
                  <a:pt x="966742" y="395080"/>
                </a:lnTo>
                <a:lnTo>
                  <a:pt x="956055" y="350835"/>
                </a:lnTo>
                <a:lnTo>
                  <a:pt x="941447" y="308262"/>
                </a:lnTo>
                <a:lnTo>
                  <a:pt x="923123" y="267567"/>
                </a:lnTo>
                <a:lnTo>
                  <a:pt x="901287" y="228952"/>
                </a:lnTo>
                <a:lnTo>
                  <a:pt x="876144" y="192623"/>
                </a:lnTo>
                <a:lnTo>
                  <a:pt x="847898" y="158784"/>
                </a:lnTo>
                <a:lnTo>
                  <a:pt x="816753" y="127639"/>
                </a:lnTo>
                <a:lnTo>
                  <a:pt x="782914" y="99393"/>
                </a:lnTo>
                <a:lnTo>
                  <a:pt x="746585" y="74249"/>
                </a:lnTo>
                <a:lnTo>
                  <a:pt x="707970" y="52413"/>
                </a:lnTo>
                <a:lnTo>
                  <a:pt x="667274" y="34089"/>
                </a:lnTo>
                <a:lnTo>
                  <a:pt x="624702" y="19482"/>
                </a:lnTo>
                <a:lnTo>
                  <a:pt x="580457" y="8795"/>
                </a:lnTo>
                <a:lnTo>
                  <a:pt x="534745" y="2232"/>
                </a:lnTo>
                <a:lnTo>
                  <a:pt x="487768" y="0"/>
                </a:lnTo>
                <a:close/>
              </a:path>
            </a:pathLst>
          </a:custGeom>
          <a:solidFill>
            <a:srgbClr val="0A8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333AB802-B490-DC60-B62F-7183245BDFE5}"/>
              </a:ext>
            </a:extLst>
          </p:cNvPr>
          <p:cNvSpPr/>
          <p:nvPr/>
        </p:nvSpPr>
        <p:spPr>
          <a:xfrm>
            <a:off x="2982718" y="3864502"/>
            <a:ext cx="3305564" cy="919595"/>
          </a:xfrm>
          <a:prstGeom prst="roundRect">
            <a:avLst/>
          </a:prstGeom>
          <a:solidFill>
            <a:srgbClr val="0A81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object 3"/>
          <p:cNvSpPr txBox="1"/>
          <p:nvPr/>
        </p:nvSpPr>
        <p:spPr>
          <a:xfrm>
            <a:off x="3306142" y="2276016"/>
            <a:ext cx="3535045" cy="254444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8890" algn="just">
              <a:lnSpc>
                <a:spcPct val="77300"/>
              </a:lnSpc>
              <a:spcBef>
                <a:spcPts val="780"/>
              </a:spcBef>
            </a:pPr>
            <a:r>
              <a:rPr sz="2500" b="1" spc="270" dirty="0">
                <a:solidFill>
                  <a:srgbClr val="4D4D4D"/>
                </a:solidFill>
                <a:latin typeface="Calibri"/>
                <a:cs typeface="Calibri"/>
              </a:rPr>
              <a:t>TOTAL</a:t>
            </a:r>
            <a:r>
              <a:rPr sz="2500" b="1" spc="-8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39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2500" b="1" spc="-7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250" dirty="0">
                <a:solidFill>
                  <a:srgbClr val="4D4D4D"/>
                </a:solidFill>
                <a:latin typeface="Calibri"/>
                <a:cs typeface="Calibri"/>
              </a:rPr>
              <a:t>DENUNCIAS </a:t>
            </a:r>
            <a:r>
              <a:rPr sz="2500" b="1" spc="434" dirty="0">
                <a:solidFill>
                  <a:srgbClr val="4D4D4D"/>
                </a:solidFill>
                <a:latin typeface="Calibri"/>
                <a:cs typeface="Calibri"/>
              </a:rPr>
              <a:t>A</a:t>
            </a:r>
            <a:r>
              <a:rPr sz="2500" b="1" spc="-9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290" dirty="0">
                <a:solidFill>
                  <a:srgbClr val="4D4D4D"/>
                </a:solidFill>
                <a:latin typeface="Calibri"/>
                <a:cs typeface="Calibri"/>
              </a:rPr>
              <a:t>TRAVÉS</a:t>
            </a:r>
            <a:r>
              <a:rPr sz="25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380" dirty="0">
                <a:solidFill>
                  <a:srgbClr val="4D4D4D"/>
                </a:solidFill>
                <a:latin typeface="Calibri"/>
                <a:cs typeface="Calibri"/>
              </a:rPr>
              <a:t>DEL</a:t>
            </a:r>
            <a:r>
              <a:rPr sz="25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300" dirty="0">
                <a:solidFill>
                  <a:srgbClr val="4D4D4D"/>
                </a:solidFill>
                <a:latin typeface="Calibri"/>
                <a:cs typeface="Calibri"/>
              </a:rPr>
              <a:t>CANAL </a:t>
            </a:r>
            <a:r>
              <a:rPr sz="2500" b="1" spc="39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25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500" b="1" spc="285" dirty="0">
                <a:solidFill>
                  <a:srgbClr val="4D4D4D"/>
                </a:solidFill>
                <a:latin typeface="Calibri"/>
                <a:cs typeface="Calibri"/>
              </a:rPr>
              <a:t>RECEPCIÓN</a:t>
            </a:r>
            <a:endParaRPr sz="2500" dirty="0">
              <a:latin typeface="Calibri"/>
              <a:cs typeface="Calibri"/>
            </a:endParaRPr>
          </a:p>
          <a:p>
            <a:pPr marL="720725">
              <a:lnSpc>
                <a:spcPts val="3890"/>
              </a:lnSpc>
              <a:spcBef>
                <a:spcPts val="565"/>
              </a:spcBef>
            </a:pPr>
            <a:r>
              <a:rPr sz="3650" b="1" spc="190" dirty="0">
                <a:solidFill>
                  <a:srgbClr val="0A81AA"/>
                </a:solidFill>
                <a:latin typeface="Calibri"/>
                <a:cs typeface="Calibri"/>
              </a:rPr>
              <a:t>Total</a:t>
            </a:r>
            <a:endParaRPr sz="3650" dirty="0">
              <a:latin typeface="Calibri"/>
              <a:cs typeface="Calibri"/>
            </a:endParaRPr>
          </a:p>
          <a:p>
            <a:pPr marL="842644">
              <a:lnSpc>
                <a:spcPts val="7730"/>
              </a:lnSpc>
            </a:pPr>
            <a:r>
              <a:rPr lang="es-ES" sz="6850" b="1" spc="-2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68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391" y="5289308"/>
            <a:ext cx="2788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85" dirty="0">
                <a:solidFill>
                  <a:srgbClr val="4D4D4D"/>
                </a:solidFill>
                <a:latin typeface="Calibri"/>
                <a:cs typeface="Calibri"/>
              </a:rPr>
              <a:t>Denuncias</a:t>
            </a:r>
            <a:r>
              <a:rPr sz="2800" b="1" spc="-9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800" b="1" spc="305" dirty="0">
                <a:solidFill>
                  <a:srgbClr val="4D4D4D"/>
                </a:solidFill>
                <a:latin typeface="Calibri"/>
                <a:cs typeface="Calibri"/>
              </a:rPr>
              <a:t>Web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8391" y="8652010"/>
            <a:ext cx="5109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0" dirty="0">
                <a:solidFill>
                  <a:srgbClr val="4D4D4D"/>
                </a:solidFill>
                <a:latin typeface="Calibri"/>
                <a:cs typeface="Calibri"/>
                <a:hlinkClick r:id="rId2"/>
              </a:rPr>
              <a:t>correspondencia@adr.gov.co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8391" y="6430534"/>
            <a:ext cx="39871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5" dirty="0">
                <a:solidFill>
                  <a:srgbClr val="4D4D4D"/>
                </a:solidFill>
                <a:latin typeface="Calibri"/>
                <a:cs typeface="Calibri"/>
                <a:hlinkClick r:id="rId3"/>
              </a:rPr>
              <a:t>denuncias@adr.gov.co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5922" y="7531713"/>
            <a:ext cx="1925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80" dirty="0">
                <a:solidFill>
                  <a:srgbClr val="4D4D4D"/>
                </a:solidFill>
                <a:latin typeface="Calibri"/>
                <a:cs typeface="Calibri"/>
              </a:rPr>
              <a:t>Web</a:t>
            </a:r>
            <a:r>
              <a:rPr sz="2800" b="1" spc="-1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800" b="1" spc="325" dirty="0">
                <a:solidFill>
                  <a:srgbClr val="4D4D4D"/>
                </a:solidFill>
                <a:latin typeface="Calibri"/>
                <a:cs typeface="Calibri"/>
              </a:rPr>
              <a:t>PQSR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3E9BAC9F-48A2-DD40-09B0-9CB6BE6A22AD}"/>
              </a:ext>
            </a:extLst>
          </p:cNvPr>
          <p:cNvSpPr txBox="1"/>
          <p:nvPr/>
        </p:nvSpPr>
        <p:spPr>
          <a:xfrm>
            <a:off x="7022555" y="5117463"/>
            <a:ext cx="9341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lang="es-MX" sz="5400" b="1" spc="-100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sz="5400" spc="-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6D4E288-E483-1D3E-FBB2-59D34646B618}"/>
              </a:ext>
            </a:extLst>
          </p:cNvPr>
          <p:cNvSpPr txBox="1"/>
          <p:nvPr/>
        </p:nvSpPr>
        <p:spPr>
          <a:xfrm>
            <a:off x="7054140" y="6227514"/>
            <a:ext cx="9341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lang="es-MX" sz="5400" b="1" spc="-1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sz="5400" spc="-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1136823-1464-EC3A-A507-FC862797FE57}"/>
              </a:ext>
            </a:extLst>
          </p:cNvPr>
          <p:cNvSpPr txBox="1"/>
          <p:nvPr/>
        </p:nvSpPr>
        <p:spPr>
          <a:xfrm>
            <a:off x="7043472" y="7283655"/>
            <a:ext cx="9341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lang="es-MX" sz="5400" b="1" spc="-100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sz="5400" spc="-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014E4B1-C3B8-286E-7AD8-6A33D0A6C8DF}"/>
              </a:ext>
            </a:extLst>
          </p:cNvPr>
          <p:cNvSpPr txBox="1"/>
          <p:nvPr/>
        </p:nvSpPr>
        <p:spPr>
          <a:xfrm>
            <a:off x="7022555" y="8412563"/>
            <a:ext cx="934160" cy="8463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lang="es-MX" sz="5400" b="1" spc="-100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sz="5400" spc="-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4" name="Gráfico 35">
            <a:extLst>
              <a:ext uri="{FF2B5EF4-FFF2-40B4-BE49-F238E27FC236}">
                <a16:creationId xmlns:a16="http://schemas.microsoft.com/office/drawing/2014/main" id="{6BB28EF7-882D-DDF6-E21F-30D775F4CA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900" y="2332490"/>
            <a:ext cx="961636" cy="976430"/>
          </a:xfrm>
          <a:prstGeom prst="rect">
            <a:avLst/>
          </a:prstGeom>
        </p:spPr>
      </p:pic>
      <p:pic>
        <p:nvPicPr>
          <p:cNvPr id="19" name="Imagen 18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A5A8A6A5-B8A6-201F-A52D-6CA031DB6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870F208-4B62-8B6D-CB61-F0B9CB5D1A13}"/>
              </a:ext>
            </a:extLst>
          </p:cNvPr>
          <p:cNvGrpSpPr/>
          <p:nvPr/>
        </p:nvGrpSpPr>
        <p:grpSpPr>
          <a:xfrm>
            <a:off x="5702300" y="415344"/>
            <a:ext cx="4176519" cy="846386"/>
            <a:chOff x="5702300" y="415344"/>
            <a:chExt cx="4176519" cy="846386"/>
          </a:xfrm>
        </p:grpSpPr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76020606-2522-E6D2-5AE2-D4237598A867}"/>
                </a:ext>
              </a:extLst>
            </p:cNvPr>
            <p:cNvSpPr/>
            <p:nvPr/>
          </p:nvSpPr>
          <p:spPr>
            <a:xfrm>
              <a:off x="5702300" y="415344"/>
              <a:ext cx="4176519" cy="846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B685A53D-33B4-751B-1969-DC7277506C9E}"/>
                </a:ext>
              </a:extLst>
            </p:cNvPr>
            <p:cNvGrpSpPr/>
            <p:nvPr/>
          </p:nvGrpSpPr>
          <p:grpSpPr>
            <a:xfrm>
              <a:off x="5930900" y="520700"/>
              <a:ext cx="3038407" cy="667299"/>
              <a:chOff x="6083299" y="569692"/>
              <a:chExt cx="3038407" cy="667299"/>
            </a:xfrm>
          </p:grpSpPr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EE03F08-EB25-2372-8E46-9B00EFA2F85E}"/>
                  </a:ext>
                </a:extLst>
              </p:cNvPr>
              <p:cNvSpPr txBox="1"/>
              <p:nvPr/>
            </p:nvSpPr>
            <p:spPr>
              <a:xfrm>
                <a:off x="6083299" y="569692"/>
                <a:ext cx="3038407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s-C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Gestión de la Transparencia e Integridad</a:t>
                </a:r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6C20AF52-0E30-3112-3D81-55ACC68AB8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3299" y="591062"/>
                <a:ext cx="0" cy="62455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 flipV="1">
            <a:off x="6159500" y="6906888"/>
            <a:ext cx="1418089" cy="45719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891" y="0"/>
                </a:lnTo>
              </a:path>
            </a:pathLst>
          </a:custGeom>
          <a:ln w="34810">
            <a:solidFill>
              <a:srgbClr val="F09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1">
            <a:extLst>
              <a:ext uri="{FF2B5EF4-FFF2-40B4-BE49-F238E27FC236}">
                <a16:creationId xmlns:a16="http://schemas.microsoft.com/office/drawing/2014/main" id="{7E318537-5FC3-DBB2-6A31-9FDED5C0FB5A}"/>
              </a:ext>
            </a:extLst>
          </p:cNvPr>
          <p:cNvSpPr/>
          <p:nvPr/>
        </p:nvSpPr>
        <p:spPr>
          <a:xfrm>
            <a:off x="7001204" y="6254425"/>
            <a:ext cx="1233805" cy="1233805"/>
          </a:xfrm>
          <a:custGeom>
            <a:avLst/>
            <a:gdLst/>
            <a:ahLst/>
            <a:cxnLst/>
            <a:rect l="l" t="t" r="r" b="b"/>
            <a:pathLst>
              <a:path w="1233804" h="1233804">
                <a:moveTo>
                  <a:pt x="616686" y="0"/>
                </a:moveTo>
                <a:lnTo>
                  <a:pt x="568492" y="1855"/>
                </a:lnTo>
                <a:lnTo>
                  <a:pt x="521313" y="7329"/>
                </a:lnTo>
                <a:lnTo>
                  <a:pt x="475285" y="16286"/>
                </a:lnTo>
                <a:lnTo>
                  <a:pt x="430546" y="28587"/>
                </a:lnTo>
                <a:lnTo>
                  <a:pt x="387232" y="44097"/>
                </a:lnTo>
                <a:lnTo>
                  <a:pt x="345482" y="62677"/>
                </a:lnTo>
                <a:lnTo>
                  <a:pt x="305432" y="84192"/>
                </a:lnTo>
                <a:lnTo>
                  <a:pt x="267218" y="108502"/>
                </a:lnTo>
                <a:lnTo>
                  <a:pt x="230979" y="135473"/>
                </a:lnTo>
                <a:lnTo>
                  <a:pt x="196851" y="164966"/>
                </a:lnTo>
                <a:lnTo>
                  <a:pt x="164972" y="196845"/>
                </a:lnTo>
                <a:lnTo>
                  <a:pt x="135478" y="230972"/>
                </a:lnTo>
                <a:lnTo>
                  <a:pt x="108507" y="267210"/>
                </a:lnTo>
                <a:lnTo>
                  <a:pt x="84195" y="305422"/>
                </a:lnTo>
                <a:lnTo>
                  <a:pt x="62680" y="345472"/>
                </a:lnTo>
                <a:lnTo>
                  <a:pt x="44099" y="387222"/>
                </a:lnTo>
                <a:lnTo>
                  <a:pt x="28589" y="430534"/>
                </a:lnTo>
                <a:lnTo>
                  <a:pt x="16287" y="475273"/>
                </a:lnTo>
                <a:lnTo>
                  <a:pt x="7330" y="521300"/>
                </a:lnTo>
                <a:lnTo>
                  <a:pt x="1855" y="568480"/>
                </a:lnTo>
                <a:lnTo>
                  <a:pt x="0" y="616673"/>
                </a:lnTo>
                <a:lnTo>
                  <a:pt x="1855" y="664867"/>
                </a:lnTo>
                <a:lnTo>
                  <a:pt x="7330" y="712046"/>
                </a:lnTo>
                <a:lnTo>
                  <a:pt x="16287" y="758074"/>
                </a:lnTo>
                <a:lnTo>
                  <a:pt x="28589" y="802813"/>
                </a:lnTo>
                <a:lnTo>
                  <a:pt x="44099" y="846125"/>
                </a:lnTo>
                <a:lnTo>
                  <a:pt x="62680" y="887875"/>
                </a:lnTo>
                <a:lnTo>
                  <a:pt x="84195" y="927925"/>
                </a:lnTo>
                <a:lnTo>
                  <a:pt x="108507" y="966137"/>
                </a:lnTo>
                <a:lnTo>
                  <a:pt x="135478" y="1002375"/>
                </a:lnTo>
                <a:lnTo>
                  <a:pt x="164972" y="1036502"/>
                </a:lnTo>
                <a:lnTo>
                  <a:pt x="196851" y="1068381"/>
                </a:lnTo>
                <a:lnTo>
                  <a:pt x="230979" y="1097874"/>
                </a:lnTo>
                <a:lnTo>
                  <a:pt x="267218" y="1124844"/>
                </a:lnTo>
                <a:lnTo>
                  <a:pt x="305432" y="1149155"/>
                </a:lnTo>
                <a:lnTo>
                  <a:pt x="345482" y="1170669"/>
                </a:lnTo>
                <a:lnTo>
                  <a:pt x="387232" y="1189250"/>
                </a:lnTo>
                <a:lnTo>
                  <a:pt x="430546" y="1204759"/>
                </a:lnTo>
                <a:lnTo>
                  <a:pt x="475285" y="1217061"/>
                </a:lnTo>
                <a:lnTo>
                  <a:pt x="521313" y="1226018"/>
                </a:lnTo>
                <a:lnTo>
                  <a:pt x="568492" y="1231492"/>
                </a:lnTo>
                <a:lnTo>
                  <a:pt x="616686" y="1233347"/>
                </a:lnTo>
                <a:lnTo>
                  <a:pt x="664878" y="1231492"/>
                </a:lnTo>
                <a:lnTo>
                  <a:pt x="712056" y="1226018"/>
                </a:lnTo>
                <a:lnTo>
                  <a:pt x="758083" y="1217061"/>
                </a:lnTo>
                <a:lnTo>
                  <a:pt x="802820" y="1204759"/>
                </a:lnTo>
                <a:lnTo>
                  <a:pt x="846133" y="1189250"/>
                </a:lnTo>
                <a:lnTo>
                  <a:pt x="887882" y="1170669"/>
                </a:lnTo>
                <a:lnTo>
                  <a:pt x="927932" y="1149155"/>
                </a:lnTo>
                <a:lnTo>
                  <a:pt x="966144" y="1124844"/>
                </a:lnTo>
                <a:lnTo>
                  <a:pt x="1002383" y="1097874"/>
                </a:lnTo>
                <a:lnTo>
                  <a:pt x="1036510" y="1068381"/>
                </a:lnTo>
                <a:lnTo>
                  <a:pt x="1068389" y="1036502"/>
                </a:lnTo>
                <a:lnTo>
                  <a:pt x="1097883" y="1002375"/>
                </a:lnTo>
                <a:lnTo>
                  <a:pt x="1124854" y="966137"/>
                </a:lnTo>
                <a:lnTo>
                  <a:pt x="1149165" y="927925"/>
                </a:lnTo>
                <a:lnTo>
                  <a:pt x="1170680" y="887875"/>
                </a:lnTo>
                <a:lnTo>
                  <a:pt x="1189261" y="846125"/>
                </a:lnTo>
                <a:lnTo>
                  <a:pt x="1204771" y="802813"/>
                </a:lnTo>
                <a:lnTo>
                  <a:pt x="1217073" y="758074"/>
                </a:lnTo>
                <a:lnTo>
                  <a:pt x="1226030" y="712046"/>
                </a:lnTo>
                <a:lnTo>
                  <a:pt x="1231505" y="664867"/>
                </a:lnTo>
                <a:lnTo>
                  <a:pt x="1233360" y="616673"/>
                </a:lnTo>
                <a:lnTo>
                  <a:pt x="1231505" y="568480"/>
                </a:lnTo>
                <a:lnTo>
                  <a:pt x="1226030" y="521300"/>
                </a:lnTo>
                <a:lnTo>
                  <a:pt x="1217073" y="475273"/>
                </a:lnTo>
                <a:lnTo>
                  <a:pt x="1204771" y="430534"/>
                </a:lnTo>
                <a:lnTo>
                  <a:pt x="1189261" y="387222"/>
                </a:lnTo>
                <a:lnTo>
                  <a:pt x="1170680" y="345472"/>
                </a:lnTo>
                <a:lnTo>
                  <a:pt x="1149165" y="305422"/>
                </a:lnTo>
                <a:lnTo>
                  <a:pt x="1124854" y="267210"/>
                </a:lnTo>
                <a:lnTo>
                  <a:pt x="1097883" y="230972"/>
                </a:lnTo>
                <a:lnTo>
                  <a:pt x="1068389" y="196845"/>
                </a:lnTo>
                <a:lnTo>
                  <a:pt x="1036510" y="164966"/>
                </a:lnTo>
                <a:lnTo>
                  <a:pt x="1002383" y="135473"/>
                </a:lnTo>
                <a:lnTo>
                  <a:pt x="966144" y="108502"/>
                </a:lnTo>
                <a:lnTo>
                  <a:pt x="927932" y="84192"/>
                </a:lnTo>
                <a:lnTo>
                  <a:pt x="887882" y="62677"/>
                </a:lnTo>
                <a:lnTo>
                  <a:pt x="846133" y="44097"/>
                </a:lnTo>
                <a:lnTo>
                  <a:pt x="802820" y="28587"/>
                </a:lnTo>
                <a:lnTo>
                  <a:pt x="758083" y="16286"/>
                </a:lnTo>
                <a:lnTo>
                  <a:pt x="712056" y="7329"/>
                </a:lnTo>
                <a:lnTo>
                  <a:pt x="664878" y="1855"/>
                </a:lnTo>
                <a:lnTo>
                  <a:pt x="616686" y="0"/>
                </a:lnTo>
                <a:close/>
              </a:path>
            </a:pathLst>
          </a:custGeom>
          <a:solidFill>
            <a:srgbClr val="F09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44588" y="3187700"/>
            <a:ext cx="4569460" cy="153733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468755" marR="594995">
              <a:lnSpc>
                <a:spcPct val="74100"/>
              </a:lnSpc>
              <a:spcBef>
                <a:spcPts val="1125"/>
              </a:spcBef>
            </a:pPr>
            <a:r>
              <a:rPr sz="3300" b="1" spc="345" dirty="0">
                <a:solidFill>
                  <a:srgbClr val="4D4D4D"/>
                </a:solidFill>
                <a:latin typeface="Calibri"/>
                <a:cs typeface="Calibri"/>
              </a:rPr>
              <a:t>TIPOS</a:t>
            </a:r>
            <a:r>
              <a:rPr sz="3300" b="1" spc="-10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300" b="1" spc="430" dirty="0">
                <a:solidFill>
                  <a:srgbClr val="4D4D4D"/>
                </a:solidFill>
                <a:latin typeface="Calibri"/>
                <a:cs typeface="Calibri"/>
              </a:rPr>
              <a:t>DE </a:t>
            </a:r>
            <a:r>
              <a:rPr sz="3300" b="1" spc="345" dirty="0">
                <a:solidFill>
                  <a:srgbClr val="4D4D4D"/>
                </a:solidFill>
                <a:latin typeface="Calibri"/>
                <a:cs typeface="Calibri"/>
              </a:rPr>
              <a:t>DENUNCIAS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850" b="1" spc="330" dirty="0">
                <a:solidFill>
                  <a:srgbClr val="F09022"/>
                </a:solidFill>
                <a:latin typeface="Calibri"/>
                <a:cs typeface="Calibri"/>
              </a:rPr>
              <a:t>SEGÚN</a:t>
            </a:r>
            <a:r>
              <a:rPr sz="2850" b="1" spc="-95" dirty="0">
                <a:solidFill>
                  <a:srgbClr val="F09022"/>
                </a:solidFill>
                <a:latin typeface="Calibri"/>
                <a:cs typeface="Calibri"/>
              </a:rPr>
              <a:t> </a:t>
            </a:r>
            <a:r>
              <a:rPr sz="2850" b="1" spc="470" dirty="0">
                <a:solidFill>
                  <a:srgbClr val="F09022"/>
                </a:solidFill>
                <a:latin typeface="Calibri"/>
                <a:cs typeface="Calibri"/>
              </a:rPr>
              <a:t>EL</a:t>
            </a:r>
            <a:r>
              <a:rPr sz="2850" b="1" spc="-90" dirty="0">
                <a:solidFill>
                  <a:srgbClr val="F09022"/>
                </a:solidFill>
                <a:latin typeface="Calibri"/>
                <a:cs typeface="Calibri"/>
              </a:rPr>
              <a:t> </a:t>
            </a:r>
            <a:r>
              <a:rPr sz="2850" b="1" spc="305" dirty="0">
                <a:solidFill>
                  <a:srgbClr val="F09022"/>
                </a:solidFill>
                <a:latin typeface="Calibri"/>
                <a:cs typeface="Calibri"/>
              </a:rPr>
              <a:t>DENUNCIANTE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3281" y="5141413"/>
            <a:ext cx="225996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375" dirty="0">
                <a:solidFill>
                  <a:srgbClr val="4D4D4D"/>
                </a:solidFill>
                <a:latin typeface="Calibri"/>
                <a:cs typeface="Calibri"/>
              </a:rPr>
              <a:t>Anónima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3281" y="6551036"/>
            <a:ext cx="411722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90"/>
              </a:lnSpc>
              <a:spcBef>
                <a:spcPts val="100"/>
              </a:spcBef>
            </a:pPr>
            <a:r>
              <a:rPr sz="3900" b="1" spc="-100" dirty="0">
                <a:solidFill>
                  <a:srgbClr val="4D4D4D"/>
                </a:solidFill>
                <a:latin typeface="Calibri"/>
                <a:cs typeface="Calibri"/>
              </a:rPr>
              <a:t>Denuncias/</a:t>
            </a:r>
            <a:r>
              <a:rPr sz="3900" b="1" spc="-100" dirty="0" err="1">
                <a:solidFill>
                  <a:srgbClr val="4D4D4D"/>
                </a:solidFill>
                <a:latin typeface="Calibri"/>
                <a:cs typeface="Calibri"/>
              </a:rPr>
              <a:t>Quejas</a:t>
            </a:r>
            <a:r>
              <a:rPr sz="3900" b="1" spc="-1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900" b="1" spc="-100" dirty="0" err="1">
                <a:solidFill>
                  <a:srgbClr val="4D4D4D"/>
                </a:solidFill>
                <a:latin typeface="Calibri"/>
                <a:cs typeface="Calibri"/>
              </a:rPr>
              <a:t>identiﬁcadas</a:t>
            </a:r>
            <a:endParaRPr sz="3900" spc="-1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6212" y="5470222"/>
            <a:ext cx="2792730" cy="0"/>
          </a:xfrm>
          <a:custGeom>
            <a:avLst/>
            <a:gdLst/>
            <a:ahLst/>
            <a:cxnLst/>
            <a:rect l="l" t="t" r="r" b="b"/>
            <a:pathLst>
              <a:path w="2792729">
                <a:moveTo>
                  <a:pt x="0" y="0"/>
                </a:moveTo>
                <a:lnTo>
                  <a:pt x="2792120" y="0"/>
                </a:lnTo>
              </a:path>
            </a:pathLst>
          </a:custGeom>
          <a:ln w="34810">
            <a:solidFill>
              <a:srgbClr val="F09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07302" y="6388100"/>
            <a:ext cx="1133398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6300" b="1" spc="-1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6300" spc="-1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01647" y="4853548"/>
            <a:ext cx="1233805" cy="1233805"/>
          </a:xfrm>
          <a:custGeom>
            <a:avLst/>
            <a:gdLst/>
            <a:ahLst/>
            <a:cxnLst/>
            <a:rect l="l" t="t" r="r" b="b"/>
            <a:pathLst>
              <a:path w="1233804" h="1233804">
                <a:moveTo>
                  <a:pt x="616686" y="0"/>
                </a:moveTo>
                <a:lnTo>
                  <a:pt x="568492" y="1855"/>
                </a:lnTo>
                <a:lnTo>
                  <a:pt x="521313" y="7329"/>
                </a:lnTo>
                <a:lnTo>
                  <a:pt x="475285" y="16286"/>
                </a:lnTo>
                <a:lnTo>
                  <a:pt x="430546" y="28587"/>
                </a:lnTo>
                <a:lnTo>
                  <a:pt x="387232" y="44097"/>
                </a:lnTo>
                <a:lnTo>
                  <a:pt x="345482" y="62677"/>
                </a:lnTo>
                <a:lnTo>
                  <a:pt x="305432" y="84192"/>
                </a:lnTo>
                <a:lnTo>
                  <a:pt x="267218" y="108502"/>
                </a:lnTo>
                <a:lnTo>
                  <a:pt x="230979" y="135473"/>
                </a:lnTo>
                <a:lnTo>
                  <a:pt x="196851" y="164966"/>
                </a:lnTo>
                <a:lnTo>
                  <a:pt x="164972" y="196845"/>
                </a:lnTo>
                <a:lnTo>
                  <a:pt x="135478" y="230972"/>
                </a:lnTo>
                <a:lnTo>
                  <a:pt x="108507" y="267210"/>
                </a:lnTo>
                <a:lnTo>
                  <a:pt x="84195" y="305422"/>
                </a:lnTo>
                <a:lnTo>
                  <a:pt x="62680" y="345472"/>
                </a:lnTo>
                <a:lnTo>
                  <a:pt x="44099" y="387222"/>
                </a:lnTo>
                <a:lnTo>
                  <a:pt x="28589" y="430534"/>
                </a:lnTo>
                <a:lnTo>
                  <a:pt x="16287" y="475273"/>
                </a:lnTo>
                <a:lnTo>
                  <a:pt x="7330" y="521300"/>
                </a:lnTo>
                <a:lnTo>
                  <a:pt x="1855" y="568480"/>
                </a:lnTo>
                <a:lnTo>
                  <a:pt x="0" y="616673"/>
                </a:lnTo>
                <a:lnTo>
                  <a:pt x="1855" y="664867"/>
                </a:lnTo>
                <a:lnTo>
                  <a:pt x="7330" y="712046"/>
                </a:lnTo>
                <a:lnTo>
                  <a:pt x="16287" y="758074"/>
                </a:lnTo>
                <a:lnTo>
                  <a:pt x="28589" y="802813"/>
                </a:lnTo>
                <a:lnTo>
                  <a:pt x="44099" y="846125"/>
                </a:lnTo>
                <a:lnTo>
                  <a:pt x="62680" y="887875"/>
                </a:lnTo>
                <a:lnTo>
                  <a:pt x="84195" y="927925"/>
                </a:lnTo>
                <a:lnTo>
                  <a:pt x="108507" y="966137"/>
                </a:lnTo>
                <a:lnTo>
                  <a:pt x="135478" y="1002375"/>
                </a:lnTo>
                <a:lnTo>
                  <a:pt x="164972" y="1036502"/>
                </a:lnTo>
                <a:lnTo>
                  <a:pt x="196851" y="1068381"/>
                </a:lnTo>
                <a:lnTo>
                  <a:pt x="230979" y="1097874"/>
                </a:lnTo>
                <a:lnTo>
                  <a:pt x="267218" y="1124844"/>
                </a:lnTo>
                <a:lnTo>
                  <a:pt x="305432" y="1149155"/>
                </a:lnTo>
                <a:lnTo>
                  <a:pt x="345482" y="1170669"/>
                </a:lnTo>
                <a:lnTo>
                  <a:pt x="387232" y="1189250"/>
                </a:lnTo>
                <a:lnTo>
                  <a:pt x="430546" y="1204759"/>
                </a:lnTo>
                <a:lnTo>
                  <a:pt x="475285" y="1217061"/>
                </a:lnTo>
                <a:lnTo>
                  <a:pt x="521313" y="1226018"/>
                </a:lnTo>
                <a:lnTo>
                  <a:pt x="568492" y="1231492"/>
                </a:lnTo>
                <a:lnTo>
                  <a:pt x="616686" y="1233347"/>
                </a:lnTo>
                <a:lnTo>
                  <a:pt x="664878" y="1231492"/>
                </a:lnTo>
                <a:lnTo>
                  <a:pt x="712056" y="1226018"/>
                </a:lnTo>
                <a:lnTo>
                  <a:pt x="758083" y="1217061"/>
                </a:lnTo>
                <a:lnTo>
                  <a:pt x="802820" y="1204759"/>
                </a:lnTo>
                <a:lnTo>
                  <a:pt x="846133" y="1189250"/>
                </a:lnTo>
                <a:lnTo>
                  <a:pt x="887882" y="1170669"/>
                </a:lnTo>
                <a:lnTo>
                  <a:pt x="927932" y="1149155"/>
                </a:lnTo>
                <a:lnTo>
                  <a:pt x="966144" y="1124844"/>
                </a:lnTo>
                <a:lnTo>
                  <a:pt x="1002383" y="1097874"/>
                </a:lnTo>
                <a:lnTo>
                  <a:pt x="1036510" y="1068381"/>
                </a:lnTo>
                <a:lnTo>
                  <a:pt x="1068389" y="1036502"/>
                </a:lnTo>
                <a:lnTo>
                  <a:pt x="1097883" y="1002375"/>
                </a:lnTo>
                <a:lnTo>
                  <a:pt x="1124854" y="966137"/>
                </a:lnTo>
                <a:lnTo>
                  <a:pt x="1149165" y="927925"/>
                </a:lnTo>
                <a:lnTo>
                  <a:pt x="1170680" y="887875"/>
                </a:lnTo>
                <a:lnTo>
                  <a:pt x="1189261" y="846125"/>
                </a:lnTo>
                <a:lnTo>
                  <a:pt x="1204771" y="802813"/>
                </a:lnTo>
                <a:lnTo>
                  <a:pt x="1217073" y="758074"/>
                </a:lnTo>
                <a:lnTo>
                  <a:pt x="1226030" y="712046"/>
                </a:lnTo>
                <a:lnTo>
                  <a:pt x="1231505" y="664867"/>
                </a:lnTo>
                <a:lnTo>
                  <a:pt x="1233360" y="616673"/>
                </a:lnTo>
                <a:lnTo>
                  <a:pt x="1231505" y="568480"/>
                </a:lnTo>
                <a:lnTo>
                  <a:pt x="1226030" y="521300"/>
                </a:lnTo>
                <a:lnTo>
                  <a:pt x="1217073" y="475273"/>
                </a:lnTo>
                <a:lnTo>
                  <a:pt x="1204771" y="430534"/>
                </a:lnTo>
                <a:lnTo>
                  <a:pt x="1189261" y="387222"/>
                </a:lnTo>
                <a:lnTo>
                  <a:pt x="1170680" y="345472"/>
                </a:lnTo>
                <a:lnTo>
                  <a:pt x="1149165" y="305422"/>
                </a:lnTo>
                <a:lnTo>
                  <a:pt x="1124854" y="267210"/>
                </a:lnTo>
                <a:lnTo>
                  <a:pt x="1097883" y="230972"/>
                </a:lnTo>
                <a:lnTo>
                  <a:pt x="1068389" y="196845"/>
                </a:lnTo>
                <a:lnTo>
                  <a:pt x="1036510" y="164966"/>
                </a:lnTo>
                <a:lnTo>
                  <a:pt x="1002383" y="135473"/>
                </a:lnTo>
                <a:lnTo>
                  <a:pt x="966144" y="108502"/>
                </a:lnTo>
                <a:lnTo>
                  <a:pt x="927932" y="84192"/>
                </a:lnTo>
                <a:lnTo>
                  <a:pt x="887882" y="62677"/>
                </a:lnTo>
                <a:lnTo>
                  <a:pt x="846133" y="44097"/>
                </a:lnTo>
                <a:lnTo>
                  <a:pt x="802820" y="28587"/>
                </a:lnTo>
                <a:lnTo>
                  <a:pt x="758083" y="16286"/>
                </a:lnTo>
                <a:lnTo>
                  <a:pt x="712056" y="7329"/>
                </a:lnTo>
                <a:lnTo>
                  <a:pt x="664878" y="1855"/>
                </a:lnTo>
                <a:lnTo>
                  <a:pt x="616686" y="0"/>
                </a:lnTo>
                <a:close/>
              </a:path>
            </a:pathLst>
          </a:custGeom>
          <a:solidFill>
            <a:srgbClr val="F09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442835" y="4945756"/>
            <a:ext cx="62166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300" b="1" spc="-1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300" spc="-1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991" y="4828919"/>
            <a:ext cx="1233360" cy="123334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991" y="6254058"/>
            <a:ext cx="1233360" cy="1233347"/>
          </a:xfrm>
          <a:prstGeom prst="rect">
            <a:avLst/>
          </a:prstGeom>
        </p:spPr>
      </p:pic>
      <p:pic>
        <p:nvPicPr>
          <p:cNvPr id="18" name="Gráfico 38">
            <a:extLst>
              <a:ext uri="{FF2B5EF4-FFF2-40B4-BE49-F238E27FC236}">
                <a16:creationId xmlns:a16="http://schemas.microsoft.com/office/drawing/2014/main" id="{DC53CE33-5DC7-AF23-5D91-3CD4367601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477" y="3294356"/>
            <a:ext cx="860623" cy="833729"/>
          </a:xfrm>
          <a:prstGeom prst="rect">
            <a:avLst/>
          </a:prstGeom>
        </p:spPr>
      </p:pic>
      <p:pic>
        <p:nvPicPr>
          <p:cNvPr id="7" name="Imagen 6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EADD3F06-7BB5-7FB5-E76A-E28F6A8E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5BF6F63-6175-1353-0D59-CE6BD79479D3}"/>
              </a:ext>
            </a:extLst>
          </p:cNvPr>
          <p:cNvGrpSpPr/>
          <p:nvPr/>
        </p:nvGrpSpPr>
        <p:grpSpPr>
          <a:xfrm>
            <a:off x="5702300" y="415344"/>
            <a:ext cx="4176519" cy="846386"/>
            <a:chOff x="5702300" y="415344"/>
            <a:chExt cx="4176519" cy="846386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C2AF2007-AAA8-8B60-6D0F-BA22777E4CBC}"/>
                </a:ext>
              </a:extLst>
            </p:cNvPr>
            <p:cNvSpPr/>
            <p:nvPr/>
          </p:nvSpPr>
          <p:spPr>
            <a:xfrm>
              <a:off x="5702300" y="415344"/>
              <a:ext cx="4176519" cy="846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763508B-9141-C238-9D7D-E7AAF675A138}"/>
                </a:ext>
              </a:extLst>
            </p:cNvPr>
            <p:cNvGrpSpPr/>
            <p:nvPr/>
          </p:nvGrpSpPr>
          <p:grpSpPr>
            <a:xfrm>
              <a:off x="5930900" y="520700"/>
              <a:ext cx="3038407" cy="667299"/>
              <a:chOff x="6083299" y="569692"/>
              <a:chExt cx="3038407" cy="667299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6BD7E8D-5CE1-8275-5758-B20FBA354838}"/>
                  </a:ext>
                </a:extLst>
              </p:cNvPr>
              <p:cNvSpPr txBox="1"/>
              <p:nvPr/>
            </p:nvSpPr>
            <p:spPr>
              <a:xfrm>
                <a:off x="6083299" y="569692"/>
                <a:ext cx="3038407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s-C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Gestión de la Transparencia e Integridad</a:t>
                </a:r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87A68120-A127-A3B8-3B34-C648E1714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3299" y="591062"/>
                <a:ext cx="0" cy="62455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7386" y="2578101"/>
            <a:ext cx="6898640" cy="335089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59355" marR="1247140">
              <a:lnSpc>
                <a:spcPct val="74000"/>
              </a:lnSpc>
              <a:spcBef>
                <a:spcPts val="1090"/>
              </a:spcBef>
            </a:pPr>
            <a:r>
              <a:rPr sz="3200" b="1" spc="380" dirty="0">
                <a:solidFill>
                  <a:srgbClr val="4D4D4D"/>
                </a:solidFill>
                <a:latin typeface="Calibri"/>
                <a:cs typeface="Calibri"/>
              </a:rPr>
              <a:t>ESTADO</a:t>
            </a:r>
            <a:r>
              <a:rPr sz="3200" b="1" spc="-1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200" b="1" spc="50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3200" b="1" spc="-9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200" b="1" spc="385" dirty="0">
                <a:solidFill>
                  <a:srgbClr val="4D4D4D"/>
                </a:solidFill>
                <a:latin typeface="Calibri"/>
                <a:cs typeface="Calibri"/>
              </a:rPr>
              <a:t>LAS </a:t>
            </a:r>
            <a:r>
              <a:rPr sz="3200" b="1" spc="320" dirty="0">
                <a:solidFill>
                  <a:srgbClr val="4D4D4D"/>
                </a:solidFill>
                <a:latin typeface="Calibri"/>
                <a:cs typeface="Calibri"/>
              </a:rPr>
              <a:t>DENUNCIAS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3200" dirty="0">
              <a:latin typeface="Calibri"/>
              <a:cs typeface="Calibri"/>
            </a:endParaRPr>
          </a:p>
          <a:p>
            <a:pPr marL="2736850" marR="9525" algn="just">
              <a:lnSpc>
                <a:spcPts val="3050"/>
              </a:lnSpc>
            </a:pPr>
            <a:r>
              <a:rPr sz="2600" b="1" spc="235" dirty="0">
                <a:solidFill>
                  <a:srgbClr val="4D4D4D"/>
                </a:solidFill>
                <a:latin typeface="Calibri"/>
                <a:cs typeface="Calibri"/>
              </a:rPr>
              <a:t>Presuntas</a:t>
            </a:r>
            <a:r>
              <a:rPr sz="2600" b="1" spc="-6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600" b="1" spc="170" dirty="0">
                <a:solidFill>
                  <a:srgbClr val="4D4D4D"/>
                </a:solidFill>
                <a:latin typeface="Calibri"/>
                <a:cs typeface="Calibri"/>
              </a:rPr>
              <a:t>irregularidades </a:t>
            </a:r>
            <a:r>
              <a:rPr sz="2600" b="1" spc="310" dirty="0">
                <a:solidFill>
                  <a:srgbClr val="4D4D4D"/>
                </a:solidFill>
                <a:latin typeface="Calibri"/>
                <a:cs typeface="Calibri"/>
              </a:rPr>
              <a:t>en</a:t>
            </a:r>
            <a:r>
              <a:rPr sz="26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600" b="1" spc="180" dirty="0">
                <a:solidFill>
                  <a:srgbClr val="4D4D4D"/>
                </a:solidFill>
                <a:latin typeface="Calibri"/>
                <a:cs typeface="Calibri"/>
              </a:rPr>
              <a:t>ejercicio</a:t>
            </a:r>
            <a:r>
              <a:rPr sz="26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600" b="1" spc="31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2600" b="1" spc="-8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600" b="1" spc="170" dirty="0">
                <a:solidFill>
                  <a:srgbClr val="4D4D4D"/>
                </a:solidFill>
                <a:latin typeface="Calibri"/>
                <a:cs typeface="Calibri"/>
              </a:rPr>
              <a:t>funciones/ </a:t>
            </a:r>
            <a:r>
              <a:rPr sz="2600" b="1" spc="235" dirty="0">
                <a:solidFill>
                  <a:srgbClr val="4D4D4D"/>
                </a:solidFill>
                <a:latin typeface="Calibri"/>
                <a:cs typeface="Calibri"/>
              </a:rPr>
              <a:t>Presunta</a:t>
            </a:r>
            <a:r>
              <a:rPr sz="2600" b="1" spc="-7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600" b="1" spc="200" dirty="0">
                <a:solidFill>
                  <a:srgbClr val="4D4D4D"/>
                </a:solidFill>
                <a:latin typeface="Calibri"/>
                <a:cs typeface="Calibri"/>
              </a:rPr>
              <a:t>Corrupción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100" b="1" spc="240" dirty="0">
                <a:solidFill>
                  <a:srgbClr val="C79F41"/>
                </a:solidFill>
                <a:latin typeface="Calibri"/>
                <a:cs typeface="Calibri"/>
              </a:rPr>
              <a:t>Denuncias/Quejas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2642" y="6555082"/>
            <a:ext cx="3595370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b="1" spc="390" dirty="0">
                <a:solidFill>
                  <a:srgbClr val="C79F41"/>
                </a:solidFill>
                <a:latin typeface="Calibri"/>
                <a:cs typeface="Calibri"/>
              </a:rPr>
              <a:t>TRAMITADAS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3684" y="6912729"/>
            <a:ext cx="1698625" cy="2006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2950" b="1" spc="-285" dirty="0">
                <a:solidFill>
                  <a:srgbClr val="4D4D4D"/>
                </a:solidFill>
                <a:latin typeface="Calibri"/>
                <a:cs typeface="Calibri"/>
              </a:rPr>
              <a:t> 6</a:t>
            </a:r>
            <a:endParaRPr sz="12950" dirty="0">
              <a:latin typeface="Calibri"/>
              <a:cs typeface="Calibri"/>
            </a:endParaRPr>
          </a:p>
        </p:txBody>
      </p:sp>
      <p:pic>
        <p:nvPicPr>
          <p:cNvPr id="21" name="Imagen 20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00257B85-30D9-D6E7-9166-2BB7F43CE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pic>
        <p:nvPicPr>
          <p:cNvPr id="10" name="Gráfico 23">
            <a:extLst>
              <a:ext uri="{FF2B5EF4-FFF2-40B4-BE49-F238E27FC236}">
                <a16:creationId xmlns:a16="http://schemas.microsoft.com/office/drawing/2014/main" id="{D233EF8D-7C3A-6931-4F9B-A1A0EB15F3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6208" y="2578100"/>
            <a:ext cx="1052942" cy="925313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:a16="http://schemas.microsoft.com/office/drawing/2014/main" id="{26C33D67-E534-E314-D31E-A259CE5B8E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00" y="3815642"/>
            <a:ext cx="1578992" cy="1578992"/>
          </a:xfrm>
          <a:prstGeom prst="rect">
            <a:avLst/>
          </a:prstGeom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21EEE68-5225-1E07-9F0E-608148668F04}"/>
              </a:ext>
            </a:extLst>
          </p:cNvPr>
          <p:cNvSpPr/>
          <p:nvPr/>
        </p:nvSpPr>
        <p:spPr>
          <a:xfrm>
            <a:off x="5702300" y="415344"/>
            <a:ext cx="4176519" cy="8463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3E7338D-9B50-EEDB-3D59-F0D88E2B4FC3}"/>
              </a:ext>
            </a:extLst>
          </p:cNvPr>
          <p:cNvGrpSpPr/>
          <p:nvPr/>
        </p:nvGrpSpPr>
        <p:grpSpPr>
          <a:xfrm>
            <a:off x="5930900" y="520700"/>
            <a:ext cx="3038407" cy="667299"/>
            <a:chOff x="6083299" y="569692"/>
            <a:chExt cx="3038407" cy="66729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CEFBF3B-6C62-FE42-9B8C-2CD14D8F4536}"/>
                </a:ext>
              </a:extLst>
            </p:cNvPr>
            <p:cNvSpPr txBox="1"/>
            <p:nvPr/>
          </p:nvSpPr>
          <p:spPr>
            <a:xfrm>
              <a:off x="6083299" y="569692"/>
              <a:ext cx="3038407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s-CO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Gestión de la Transparencia e Integridad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A4EC353-1D27-1F49-FC8A-2EA7B9E55F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3299" y="591062"/>
              <a:ext cx="0" cy="62455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970088" y="3486150"/>
            <a:ext cx="5330825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4400"/>
              </a:lnSpc>
              <a:spcBef>
                <a:spcPts val="100"/>
              </a:spcBef>
            </a:pPr>
            <a:r>
              <a:rPr spc="550" dirty="0">
                <a:solidFill>
                  <a:srgbClr val="4D4D4D"/>
                </a:solidFill>
              </a:rPr>
              <a:t>La</a:t>
            </a:r>
            <a:r>
              <a:rPr spc="-145" dirty="0">
                <a:solidFill>
                  <a:srgbClr val="4D4D4D"/>
                </a:solidFill>
              </a:rPr>
              <a:t> </a:t>
            </a:r>
            <a:r>
              <a:rPr spc="400" dirty="0">
                <a:solidFill>
                  <a:srgbClr val="4D4D4D"/>
                </a:solidFill>
              </a:rPr>
              <a:t>Agencia</a:t>
            </a:r>
          </a:p>
          <a:p>
            <a:pPr marL="12065" marR="18415" algn="ctr">
              <a:lnSpc>
                <a:spcPts val="4000"/>
              </a:lnSpc>
              <a:spcBef>
                <a:spcPts val="400"/>
              </a:spcBef>
            </a:pPr>
            <a:r>
              <a:rPr spc="509" dirty="0">
                <a:solidFill>
                  <a:srgbClr val="F09022"/>
                </a:solidFill>
              </a:rPr>
              <a:t>NO</a:t>
            </a:r>
            <a:r>
              <a:rPr spc="-145" dirty="0">
                <a:solidFill>
                  <a:srgbClr val="F09022"/>
                </a:solidFill>
              </a:rPr>
              <a:t> </a:t>
            </a:r>
            <a:r>
              <a:rPr spc="285" dirty="0">
                <a:solidFill>
                  <a:srgbClr val="F09022"/>
                </a:solidFill>
              </a:rPr>
              <a:t>recibió</a:t>
            </a:r>
            <a:r>
              <a:rPr spc="-140" dirty="0">
                <a:solidFill>
                  <a:srgbClr val="F09022"/>
                </a:solidFill>
              </a:rPr>
              <a:t> </a:t>
            </a:r>
            <a:r>
              <a:rPr spc="365" dirty="0">
                <a:solidFill>
                  <a:srgbClr val="F09022"/>
                </a:solidFill>
              </a:rPr>
              <a:t>denuncias </a:t>
            </a:r>
            <a:r>
              <a:rPr spc="490" dirty="0">
                <a:solidFill>
                  <a:srgbClr val="4D4D4D"/>
                </a:solidFill>
              </a:rPr>
              <a:t>o</a:t>
            </a:r>
            <a:r>
              <a:rPr spc="-145" dirty="0">
                <a:solidFill>
                  <a:srgbClr val="4D4D4D"/>
                </a:solidFill>
              </a:rPr>
              <a:t> </a:t>
            </a:r>
            <a:r>
              <a:rPr spc="305" dirty="0">
                <a:solidFill>
                  <a:srgbClr val="4D4D4D"/>
                </a:solidFill>
              </a:rPr>
              <a:t>reportes</a:t>
            </a:r>
            <a:r>
              <a:rPr spc="-140" dirty="0">
                <a:solidFill>
                  <a:srgbClr val="4D4D4D"/>
                </a:solidFill>
              </a:rPr>
              <a:t> </a:t>
            </a:r>
            <a:r>
              <a:rPr spc="210" dirty="0">
                <a:solidFill>
                  <a:srgbClr val="4D4D4D"/>
                </a:solidFill>
              </a:rPr>
              <a:t>por: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41097" y="5619973"/>
            <a:ext cx="5368925" cy="359282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1224915">
              <a:lnSpc>
                <a:spcPts val="3410"/>
              </a:lnSpc>
              <a:spcBef>
                <a:spcPts val="869"/>
              </a:spcBef>
            </a:pPr>
            <a:r>
              <a:rPr sz="3500" b="1" spc="229" dirty="0">
                <a:solidFill>
                  <a:srgbClr val="4D4D4D"/>
                </a:solidFill>
                <a:latin typeface="Calibri"/>
                <a:cs typeface="Calibri"/>
              </a:rPr>
              <a:t>Represalias</a:t>
            </a:r>
            <a:r>
              <a:rPr sz="3500" b="1" spc="-1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395" dirty="0">
                <a:solidFill>
                  <a:srgbClr val="4D4D4D"/>
                </a:solidFill>
                <a:latin typeface="Calibri"/>
                <a:cs typeface="Calibri"/>
              </a:rPr>
              <a:t>o</a:t>
            </a:r>
            <a:r>
              <a:rPr sz="3500" b="1" spc="-1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135" dirty="0">
                <a:solidFill>
                  <a:srgbClr val="4D4D4D"/>
                </a:solidFill>
                <a:latin typeface="Calibri"/>
                <a:cs typeface="Calibri"/>
              </a:rPr>
              <a:t>tratos </a:t>
            </a:r>
            <a:r>
              <a:rPr sz="3500" b="1" spc="215" dirty="0">
                <a:solidFill>
                  <a:srgbClr val="4D4D4D"/>
                </a:solidFill>
                <a:latin typeface="Calibri"/>
                <a:cs typeface="Calibri"/>
              </a:rPr>
              <a:t>discriminatorios</a:t>
            </a:r>
            <a:r>
              <a:rPr sz="3500" b="1" spc="-1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380" dirty="0">
                <a:solidFill>
                  <a:srgbClr val="4D4D4D"/>
                </a:solidFill>
                <a:latin typeface="Calibri"/>
                <a:cs typeface="Calibri"/>
              </a:rPr>
              <a:t>a </a:t>
            </a:r>
            <a:r>
              <a:rPr sz="3500" b="1" spc="229" dirty="0">
                <a:solidFill>
                  <a:srgbClr val="4D4D4D"/>
                </a:solidFill>
                <a:latin typeface="Calibri"/>
                <a:cs typeface="Calibri"/>
              </a:rPr>
              <a:t>denunciantes.</a:t>
            </a:r>
            <a:endParaRPr sz="3500" dirty="0">
              <a:latin typeface="Calibri"/>
              <a:cs typeface="Calibri"/>
            </a:endParaRPr>
          </a:p>
          <a:p>
            <a:pPr marL="12700" marR="14604">
              <a:lnSpc>
                <a:spcPts val="3410"/>
              </a:lnSpc>
              <a:spcBef>
                <a:spcPts val="3420"/>
              </a:spcBef>
            </a:pPr>
            <a:r>
              <a:rPr sz="3500" b="1" spc="370" dirty="0">
                <a:solidFill>
                  <a:srgbClr val="4D4D4D"/>
                </a:solidFill>
                <a:latin typeface="Calibri"/>
                <a:cs typeface="Calibri"/>
              </a:rPr>
              <a:t>No</a:t>
            </a:r>
            <a:r>
              <a:rPr sz="3500" b="1" spc="-16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355" dirty="0">
                <a:solidFill>
                  <a:srgbClr val="4D4D4D"/>
                </a:solidFill>
                <a:latin typeface="Calibri"/>
                <a:cs typeface="Calibri"/>
              </a:rPr>
              <a:t>se</a:t>
            </a:r>
            <a:r>
              <a:rPr sz="3500" b="1" spc="-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375" dirty="0">
                <a:solidFill>
                  <a:srgbClr val="4D4D4D"/>
                </a:solidFill>
                <a:latin typeface="Calibri"/>
                <a:cs typeface="Calibri"/>
              </a:rPr>
              <a:t>han</a:t>
            </a:r>
            <a:r>
              <a:rPr sz="3500" b="1" spc="-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245" dirty="0">
                <a:solidFill>
                  <a:srgbClr val="4D4D4D"/>
                </a:solidFill>
                <a:latin typeface="Calibri"/>
                <a:cs typeface="Calibri"/>
              </a:rPr>
              <a:t>presentado </a:t>
            </a:r>
            <a:r>
              <a:rPr sz="3500" b="1" spc="290" dirty="0">
                <a:solidFill>
                  <a:srgbClr val="4D4D4D"/>
                </a:solidFill>
                <a:latin typeface="Calibri"/>
                <a:cs typeface="Calibri"/>
              </a:rPr>
              <a:t>sanciones</a:t>
            </a:r>
            <a:r>
              <a:rPr sz="3500" b="1" spc="-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265" dirty="0">
                <a:solidFill>
                  <a:srgbClr val="4D4D4D"/>
                </a:solidFill>
                <a:latin typeface="Calibri"/>
                <a:cs typeface="Calibri"/>
              </a:rPr>
              <a:t>ni</a:t>
            </a:r>
            <a:r>
              <a:rPr sz="35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240" dirty="0">
                <a:solidFill>
                  <a:srgbClr val="4D4D4D"/>
                </a:solidFill>
                <a:latin typeface="Calibri"/>
                <a:cs typeface="Calibri"/>
              </a:rPr>
              <a:t>penalidades </a:t>
            </a:r>
            <a:r>
              <a:rPr sz="3500" b="1" spc="280" dirty="0">
                <a:solidFill>
                  <a:srgbClr val="4D4D4D"/>
                </a:solidFill>
                <a:latin typeface="Calibri"/>
                <a:cs typeface="Calibri"/>
              </a:rPr>
              <a:t>por</a:t>
            </a:r>
            <a:r>
              <a:rPr sz="3500" b="1" spc="-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330" dirty="0">
                <a:solidFill>
                  <a:srgbClr val="4D4D4D"/>
                </a:solidFill>
                <a:latin typeface="Calibri"/>
                <a:cs typeface="Calibri"/>
              </a:rPr>
              <a:t>temas</a:t>
            </a:r>
            <a:r>
              <a:rPr sz="35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40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35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254" dirty="0">
                <a:solidFill>
                  <a:srgbClr val="4D4D4D"/>
                </a:solidFill>
                <a:latin typeface="Calibri"/>
                <a:cs typeface="Calibri"/>
              </a:rPr>
              <a:t>soborno </a:t>
            </a:r>
            <a:r>
              <a:rPr sz="3500" b="1" dirty="0">
                <a:solidFill>
                  <a:srgbClr val="4D4D4D"/>
                </a:solidFill>
                <a:latin typeface="Calibri"/>
                <a:cs typeface="Calibri"/>
              </a:rPr>
              <a:t>y/o</a:t>
            </a:r>
            <a:r>
              <a:rPr sz="3500" b="1" spc="-18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500" b="1" spc="190" dirty="0">
                <a:solidFill>
                  <a:srgbClr val="4D4D4D"/>
                </a:solidFill>
                <a:latin typeface="Calibri"/>
                <a:cs typeface="Calibri"/>
              </a:rPr>
              <a:t>corrupción.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1300" y="5778500"/>
            <a:ext cx="529590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20"/>
              </a:spcBef>
            </a:pPr>
            <a:r>
              <a:rPr sz="6600" b="1" spc="-720" dirty="0">
                <a:solidFill>
                  <a:srgbClr val="F09022"/>
                </a:solidFill>
                <a:latin typeface="Calibri"/>
                <a:cs typeface="Calibri"/>
              </a:rPr>
              <a:t>1</a:t>
            </a:r>
            <a:endParaRPr sz="6600" dirty="0">
              <a:latin typeface="Calibri"/>
              <a:cs typeface="Calibri"/>
            </a:endParaRPr>
          </a:p>
        </p:txBody>
      </p:sp>
      <p:pic>
        <p:nvPicPr>
          <p:cNvPr id="21" name="Imagen 20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27B427F7-74E8-561A-34D5-B2B454A28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D8D02AC8-89F7-9901-0F93-7261388E5BC9}"/>
              </a:ext>
            </a:extLst>
          </p:cNvPr>
          <p:cNvSpPr txBox="1"/>
          <p:nvPr/>
        </p:nvSpPr>
        <p:spPr>
          <a:xfrm>
            <a:off x="1646396" y="7759700"/>
            <a:ext cx="529590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sz="6600" b="1" spc="550" dirty="0">
                <a:solidFill>
                  <a:srgbClr val="F09022"/>
                </a:solidFill>
                <a:latin typeface="Calibri"/>
                <a:cs typeface="Calibri"/>
              </a:rPr>
              <a:t>2</a:t>
            </a:r>
            <a:endParaRPr sz="6600" dirty="0">
              <a:latin typeface="Calibri"/>
              <a:cs typeface="Calibri"/>
            </a:endParaRPr>
          </a:p>
        </p:txBody>
      </p:sp>
      <p:pic>
        <p:nvPicPr>
          <p:cNvPr id="10" name="Gráfico 23">
            <a:extLst>
              <a:ext uri="{FF2B5EF4-FFF2-40B4-BE49-F238E27FC236}">
                <a16:creationId xmlns:a16="http://schemas.microsoft.com/office/drawing/2014/main" id="{A1F61FF4-A8BE-465B-575A-7BB79018A7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9200" y="1645795"/>
            <a:ext cx="1752600" cy="164474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218DD7C-4F01-E1CE-7658-DD7B4D358B2A}"/>
              </a:ext>
            </a:extLst>
          </p:cNvPr>
          <p:cNvGrpSpPr/>
          <p:nvPr/>
        </p:nvGrpSpPr>
        <p:grpSpPr>
          <a:xfrm>
            <a:off x="5702300" y="415344"/>
            <a:ext cx="4176519" cy="846386"/>
            <a:chOff x="5702300" y="415344"/>
            <a:chExt cx="4176519" cy="846386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A80BC3E0-5DFC-8831-8282-F960B4066100}"/>
                </a:ext>
              </a:extLst>
            </p:cNvPr>
            <p:cNvSpPr/>
            <p:nvPr/>
          </p:nvSpPr>
          <p:spPr>
            <a:xfrm>
              <a:off x="5702300" y="415344"/>
              <a:ext cx="4176519" cy="846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16CE2CD-30B0-276A-012E-39CD91491E3E}"/>
                </a:ext>
              </a:extLst>
            </p:cNvPr>
            <p:cNvGrpSpPr/>
            <p:nvPr/>
          </p:nvGrpSpPr>
          <p:grpSpPr>
            <a:xfrm>
              <a:off x="5930900" y="520700"/>
              <a:ext cx="3038407" cy="667299"/>
              <a:chOff x="6083299" y="569692"/>
              <a:chExt cx="3038407" cy="667299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C7DC396-7170-00EE-82E3-3FAC4E64B915}"/>
                  </a:ext>
                </a:extLst>
              </p:cNvPr>
              <p:cNvSpPr txBox="1"/>
              <p:nvPr/>
            </p:nvSpPr>
            <p:spPr>
              <a:xfrm>
                <a:off x="6083299" y="569692"/>
                <a:ext cx="3038407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s-C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Gestión de la Transparencia e Integridad</a:t>
                </a:r>
              </a:p>
            </p:txBody>
          </p: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F1E61FC0-EF05-0E2D-BAD0-718BCA847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3299" y="591062"/>
                <a:ext cx="0" cy="62455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324100" y="3836988"/>
            <a:ext cx="4622800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ctr">
              <a:lnSpc>
                <a:spcPts val="4250"/>
              </a:lnSpc>
              <a:spcBef>
                <a:spcPts val="100"/>
              </a:spcBef>
            </a:pPr>
            <a:r>
              <a:rPr spc="400" dirty="0"/>
              <a:t>Acciones</a:t>
            </a:r>
            <a:r>
              <a:rPr spc="-140" dirty="0"/>
              <a:t> </a:t>
            </a:r>
            <a:r>
              <a:rPr spc="260" dirty="0"/>
              <a:t>positivas</a:t>
            </a:r>
          </a:p>
          <a:p>
            <a:pPr marL="573405" marR="591820" algn="ctr">
              <a:lnSpc>
                <a:spcPct val="77100"/>
              </a:lnSpc>
              <a:spcBef>
                <a:spcPts val="550"/>
              </a:spcBef>
            </a:pPr>
            <a:r>
              <a:rPr spc="480" dirty="0">
                <a:solidFill>
                  <a:srgbClr val="4D4D4D"/>
                </a:solidFill>
              </a:rPr>
              <a:t>en</a:t>
            </a:r>
            <a:r>
              <a:rPr spc="-130" dirty="0">
                <a:solidFill>
                  <a:srgbClr val="4D4D4D"/>
                </a:solidFill>
              </a:rPr>
              <a:t> </a:t>
            </a:r>
            <a:r>
              <a:rPr spc="320" dirty="0">
                <a:solidFill>
                  <a:srgbClr val="4D4D4D"/>
                </a:solidFill>
              </a:rPr>
              <a:t>materia</a:t>
            </a:r>
            <a:r>
              <a:rPr spc="-125" dirty="0">
                <a:solidFill>
                  <a:srgbClr val="4D4D4D"/>
                </a:solidFill>
              </a:rPr>
              <a:t> </a:t>
            </a:r>
            <a:r>
              <a:rPr spc="355" dirty="0">
                <a:solidFill>
                  <a:srgbClr val="4D4D4D"/>
                </a:solidFill>
              </a:rPr>
              <a:t>de </a:t>
            </a:r>
            <a:r>
              <a:rPr spc="280" dirty="0">
                <a:solidFill>
                  <a:srgbClr val="4D4D4D"/>
                </a:solidFill>
              </a:rPr>
              <a:t>transparencia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4806" y="5610820"/>
            <a:ext cx="4953000" cy="389762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104139">
              <a:lnSpc>
                <a:spcPts val="3300"/>
              </a:lnSpc>
              <a:spcBef>
                <a:spcPts val="860"/>
              </a:spcBef>
            </a:pPr>
            <a:r>
              <a:rPr sz="3400" b="1" spc="229" dirty="0">
                <a:solidFill>
                  <a:srgbClr val="4D4D4D"/>
                </a:solidFill>
                <a:latin typeface="Calibri"/>
                <a:cs typeface="Calibri"/>
              </a:rPr>
              <a:t>Difusión</a:t>
            </a:r>
            <a:r>
              <a:rPr sz="3400" b="1" spc="-1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335" dirty="0">
                <a:solidFill>
                  <a:srgbClr val="4D4D4D"/>
                </a:solidFill>
                <a:latin typeface="Calibri"/>
                <a:cs typeface="Calibri"/>
              </a:rPr>
              <a:t>campaña </a:t>
            </a:r>
            <a:r>
              <a:rPr sz="3400" b="1" spc="260" dirty="0">
                <a:solidFill>
                  <a:srgbClr val="9FC217"/>
                </a:solidFill>
                <a:latin typeface="Calibri"/>
                <a:cs typeface="Calibri"/>
              </a:rPr>
              <a:t>gratuidad</a:t>
            </a:r>
            <a:r>
              <a:rPr sz="3400" b="1" spc="-145" dirty="0">
                <a:solidFill>
                  <a:srgbClr val="9FC217"/>
                </a:solidFill>
                <a:latin typeface="Calibri"/>
                <a:cs typeface="Calibri"/>
              </a:rPr>
              <a:t> </a:t>
            </a:r>
            <a:r>
              <a:rPr sz="3400" b="1" spc="39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34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15" dirty="0">
                <a:solidFill>
                  <a:srgbClr val="4D4D4D"/>
                </a:solidFill>
                <a:latin typeface="Calibri"/>
                <a:cs typeface="Calibri"/>
              </a:rPr>
              <a:t>trámites</a:t>
            </a:r>
            <a:r>
              <a:rPr sz="34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365" dirty="0">
                <a:solidFill>
                  <a:srgbClr val="4D4D4D"/>
                </a:solidFill>
                <a:latin typeface="Calibri"/>
                <a:cs typeface="Calibri"/>
              </a:rPr>
              <a:t>y </a:t>
            </a:r>
            <a:r>
              <a:rPr sz="3400" b="1" spc="375" dirty="0">
                <a:solidFill>
                  <a:srgbClr val="9FC217"/>
                </a:solidFill>
                <a:latin typeface="Calibri"/>
                <a:cs typeface="Calibri"/>
              </a:rPr>
              <a:t>no</a:t>
            </a:r>
            <a:r>
              <a:rPr sz="3400" b="1" spc="-150" dirty="0">
                <a:solidFill>
                  <a:srgbClr val="9FC217"/>
                </a:solidFill>
                <a:latin typeface="Calibri"/>
                <a:cs typeface="Calibri"/>
              </a:rPr>
              <a:t> </a:t>
            </a:r>
            <a:r>
              <a:rPr sz="3400" b="1" spc="165" dirty="0">
                <a:solidFill>
                  <a:srgbClr val="4D4D4D"/>
                </a:solidFill>
                <a:latin typeface="Calibri"/>
                <a:cs typeface="Calibri"/>
              </a:rPr>
              <a:t>intermediarios.</a:t>
            </a:r>
            <a:endParaRPr sz="3400" dirty="0">
              <a:latin typeface="Calibri"/>
              <a:cs typeface="Calibri"/>
            </a:endParaRPr>
          </a:p>
          <a:p>
            <a:pPr marL="12700" marR="11430">
              <a:lnSpc>
                <a:spcPts val="3300"/>
              </a:lnSpc>
              <a:spcBef>
                <a:spcPts val="3300"/>
              </a:spcBef>
            </a:pPr>
            <a:r>
              <a:rPr sz="3400" b="1" spc="295" dirty="0">
                <a:solidFill>
                  <a:srgbClr val="4D4D4D"/>
                </a:solidFill>
                <a:latin typeface="Calibri"/>
                <a:cs typeface="Calibri"/>
              </a:rPr>
              <a:t>Seguimiento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320" dirty="0">
                <a:solidFill>
                  <a:srgbClr val="4D4D4D"/>
                </a:solidFill>
                <a:latin typeface="Calibri"/>
                <a:cs typeface="Calibri"/>
              </a:rPr>
              <a:t>mensual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365" dirty="0">
                <a:solidFill>
                  <a:srgbClr val="4D4D4D"/>
                </a:solidFill>
                <a:latin typeface="Calibri"/>
                <a:cs typeface="Calibri"/>
              </a:rPr>
              <a:t>a </a:t>
            </a:r>
            <a:r>
              <a:rPr sz="3400" b="1" spc="235" dirty="0">
                <a:solidFill>
                  <a:srgbClr val="4D4D4D"/>
                </a:solidFill>
                <a:latin typeface="Calibri"/>
                <a:cs typeface="Calibri"/>
              </a:rPr>
              <a:t>las</a:t>
            </a:r>
            <a:r>
              <a:rPr sz="3400" b="1" spc="-1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65" dirty="0">
                <a:solidFill>
                  <a:srgbClr val="4D4D4D"/>
                </a:solidFill>
                <a:latin typeface="Calibri"/>
                <a:cs typeface="Calibri"/>
              </a:rPr>
              <a:t>llamadas</a:t>
            </a:r>
            <a:r>
              <a:rPr sz="34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180" dirty="0">
                <a:solidFill>
                  <a:srgbClr val="4D4D4D"/>
                </a:solidFill>
                <a:latin typeface="Calibri"/>
                <a:cs typeface="Calibri"/>
              </a:rPr>
              <a:t>telefónicas </a:t>
            </a:r>
            <a:r>
              <a:rPr sz="3400" b="1" spc="225" dirty="0">
                <a:solidFill>
                  <a:srgbClr val="4D4D4D"/>
                </a:solidFill>
                <a:latin typeface="Calibri"/>
                <a:cs typeface="Calibri"/>
              </a:rPr>
              <a:t>para</a:t>
            </a:r>
            <a:r>
              <a:rPr sz="3400" b="1" spc="-1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15" dirty="0">
                <a:solidFill>
                  <a:srgbClr val="4D4D4D"/>
                </a:solidFill>
                <a:latin typeface="Calibri"/>
                <a:cs typeface="Calibri"/>
              </a:rPr>
              <a:t>la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45" dirty="0">
                <a:solidFill>
                  <a:srgbClr val="4D4D4D"/>
                </a:solidFill>
                <a:latin typeface="Calibri"/>
                <a:cs typeface="Calibri"/>
              </a:rPr>
              <a:t>identiﬁcación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80" dirty="0">
                <a:solidFill>
                  <a:srgbClr val="4D4D4D"/>
                </a:solidFill>
                <a:latin typeface="Calibri"/>
                <a:cs typeface="Calibri"/>
              </a:rPr>
              <a:t>de </a:t>
            </a:r>
            <a:r>
              <a:rPr sz="3400" b="1" spc="240" dirty="0">
                <a:solidFill>
                  <a:srgbClr val="4D4D4D"/>
                </a:solidFill>
                <a:latin typeface="Calibri"/>
                <a:cs typeface="Calibri"/>
              </a:rPr>
              <a:t>posibles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85" dirty="0">
                <a:solidFill>
                  <a:srgbClr val="4D4D4D"/>
                </a:solidFill>
                <a:latin typeface="Calibri"/>
                <a:cs typeface="Calibri"/>
              </a:rPr>
              <a:t>actos</a:t>
            </a:r>
            <a:r>
              <a:rPr sz="3400" b="1" spc="-1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3400" b="1" spc="280" dirty="0">
                <a:solidFill>
                  <a:srgbClr val="4D4D4D"/>
                </a:solidFill>
                <a:latin typeface="Calibri"/>
                <a:cs typeface="Calibri"/>
              </a:rPr>
              <a:t>de </a:t>
            </a:r>
            <a:r>
              <a:rPr sz="3400" b="1" spc="190" dirty="0">
                <a:solidFill>
                  <a:srgbClr val="4D4D4D"/>
                </a:solidFill>
                <a:latin typeface="Calibri"/>
                <a:cs typeface="Calibri"/>
              </a:rPr>
              <a:t>corrupción.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22" name="Imagen 21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FFE85290-5DE3-9D16-11CB-15F0D4C5E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" y="252075"/>
            <a:ext cx="1516894" cy="1093681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A0573C6E-3A74-2E49-BD04-C799156728C8}"/>
              </a:ext>
            </a:extLst>
          </p:cNvPr>
          <p:cNvSpPr txBox="1"/>
          <p:nvPr/>
        </p:nvSpPr>
        <p:spPr>
          <a:xfrm>
            <a:off x="1511300" y="5778500"/>
            <a:ext cx="529590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20"/>
              </a:spcBef>
            </a:pPr>
            <a:r>
              <a:rPr sz="6600" b="1" spc="-720" dirty="0">
                <a:solidFill>
                  <a:srgbClr val="A0C118"/>
                </a:solidFill>
                <a:latin typeface="Calibri"/>
                <a:cs typeface="Calibri"/>
              </a:rPr>
              <a:t>1</a:t>
            </a:r>
            <a:endParaRPr sz="6600" dirty="0">
              <a:solidFill>
                <a:srgbClr val="A0C118"/>
              </a:solidFill>
              <a:latin typeface="Calibri"/>
              <a:cs typeface="Calibri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03D8F09-C378-4378-771E-BA9392804868}"/>
              </a:ext>
            </a:extLst>
          </p:cNvPr>
          <p:cNvSpPr txBox="1"/>
          <p:nvPr/>
        </p:nvSpPr>
        <p:spPr>
          <a:xfrm>
            <a:off x="1646396" y="7759700"/>
            <a:ext cx="529590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70"/>
              </a:spcBef>
            </a:pPr>
            <a:r>
              <a:rPr sz="6600" b="1" spc="550" dirty="0">
                <a:solidFill>
                  <a:srgbClr val="A0C118"/>
                </a:solidFill>
                <a:latin typeface="Calibri"/>
                <a:cs typeface="Calibri"/>
              </a:rPr>
              <a:t>2</a:t>
            </a:r>
            <a:endParaRPr sz="6600" dirty="0">
              <a:solidFill>
                <a:srgbClr val="A0C118"/>
              </a:solidFill>
              <a:latin typeface="Calibri"/>
              <a:cs typeface="Calibri"/>
            </a:endParaRPr>
          </a:p>
        </p:txBody>
      </p:sp>
      <p:pic>
        <p:nvPicPr>
          <p:cNvPr id="10" name="Gráfico 24">
            <a:extLst>
              <a:ext uri="{FF2B5EF4-FFF2-40B4-BE49-F238E27FC236}">
                <a16:creationId xmlns:a16="http://schemas.microsoft.com/office/drawing/2014/main" id="{8AA32561-0A74-50C8-C6CB-5A009564B7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0" y="1682657"/>
            <a:ext cx="1905000" cy="193221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770E097-E25E-BCCC-D73D-58A3165EB5D7}"/>
              </a:ext>
            </a:extLst>
          </p:cNvPr>
          <p:cNvGrpSpPr/>
          <p:nvPr/>
        </p:nvGrpSpPr>
        <p:grpSpPr>
          <a:xfrm>
            <a:off x="5702300" y="415344"/>
            <a:ext cx="4176519" cy="846386"/>
            <a:chOff x="5702300" y="415344"/>
            <a:chExt cx="4176519" cy="846386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917F1D2D-1D76-BEF4-EA9C-9FA95348640E}"/>
                </a:ext>
              </a:extLst>
            </p:cNvPr>
            <p:cNvSpPr/>
            <p:nvPr/>
          </p:nvSpPr>
          <p:spPr>
            <a:xfrm>
              <a:off x="5702300" y="415344"/>
              <a:ext cx="4176519" cy="8463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5CC56FB-AD69-8DA3-C7E7-4AF10BD3BBB1}"/>
                </a:ext>
              </a:extLst>
            </p:cNvPr>
            <p:cNvGrpSpPr/>
            <p:nvPr/>
          </p:nvGrpSpPr>
          <p:grpSpPr>
            <a:xfrm>
              <a:off x="5930900" y="520700"/>
              <a:ext cx="3038407" cy="667299"/>
              <a:chOff x="6083299" y="569692"/>
              <a:chExt cx="3038407" cy="667299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8D2307A-3A73-2C95-ECF8-64C00119E51B}"/>
                  </a:ext>
                </a:extLst>
              </p:cNvPr>
              <p:cNvSpPr txBox="1"/>
              <p:nvPr/>
            </p:nvSpPr>
            <p:spPr>
              <a:xfrm>
                <a:off x="6083299" y="569692"/>
                <a:ext cx="3038407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s-C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Gestión de la Transparencia e Integridad</a:t>
                </a:r>
              </a:p>
            </p:txBody>
          </p: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FED5876-DDA4-CD3A-A92A-0B842C5CF4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3299" y="591062"/>
                <a:ext cx="0" cy="62455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651000" y="3993414"/>
            <a:ext cx="59690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100"/>
              </a:spcBef>
            </a:pPr>
            <a:r>
              <a:rPr sz="1800" b="1" spc="240" dirty="0">
                <a:solidFill>
                  <a:srgbClr val="4D4D4D"/>
                </a:solidFill>
                <a:latin typeface="Calibri"/>
                <a:cs typeface="Calibri"/>
              </a:rPr>
              <a:t>AGENCIA</a:t>
            </a:r>
            <a:r>
              <a:rPr sz="1800" b="1" spc="4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800" b="1" spc="305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8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800" b="1" spc="275" dirty="0">
                <a:solidFill>
                  <a:srgbClr val="4D4D4D"/>
                </a:solidFill>
                <a:latin typeface="Calibri"/>
                <a:cs typeface="Calibri"/>
              </a:rPr>
              <a:t>DESARROLLO</a:t>
            </a:r>
            <a:r>
              <a:rPr sz="18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800" b="1" spc="245" dirty="0">
                <a:solidFill>
                  <a:srgbClr val="4D4D4D"/>
                </a:solidFill>
                <a:latin typeface="Calibri"/>
                <a:cs typeface="Calibri"/>
              </a:rPr>
              <a:t>RURAL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b="1" spc="105" dirty="0">
                <a:solidFill>
                  <a:srgbClr val="4D4D4D"/>
                </a:solidFill>
                <a:latin typeface="Calibri"/>
                <a:cs typeface="Calibri"/>
              </a:rPr>
              <a:t>Calle</a:t>
            </a:r>
            <a:r>
              <a:rPr sz="1200" b="1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4D4D4D"/>
                </a:solidFill>
                <a:latin typeface="Calibri"/>
                <a:cs typeface="Calibri"/>
              </a:rPr>
              <a:t>43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4D4D4D"/>
                </a:solidFill>
                <a:latin typeface="Calibri"/>
                <a:cs typeface="Calibri"/>
              </a:rPr>
              <a:t>N°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D4D4D"/>
                </a:solidFill>
                <a:latin typeface="Calibri"/>
                <a:cs typeface="Calibri"/>
              </a:rPr>
              <a:t>57-41.</a:t>
            </a:r>
            <a:r>
              <a:rPr sz="1200" b="1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25" dirty="0">
                <a:solidFill>
                  <a:srgbClr val="4D4D4D"/>
                </a:solidFill>
                <a:latin typeface="Calibri"/>
                <a:cs typeface="Calibri"/>
              </a:rPr>
              <a:t>Piso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-90" dirty="0">
                <a:solidFill>
                  <a:srgbClr val="4D4D4D"/>
                </a:solidFill>
                <a:latin typeface="Calibri"/>
                <a:cs typeface="Calibri"/>
              </a:rPr>
              <a:t>1,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4D4D4D"/>
                </a:solidFill>
                <a:latin typeface="Calibri"/>
                <a:cs typeface="Calibri"/>
              </a:rPr>
              <a:t>CAN</a:t>
            </a:r>
            <a:r>
              <a:rPr sz="1200" b="1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4D4D4D"/>
                </a:solidFill>
                <a:latin typeface="Calibri"/>
                <a:cs typeface="Calibri"/>
              </a:rPr>
              <a:t>Bogotá,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25" dirty="0">
                <a:solidFill>
                  <a:srgbClr val="4D4D4D"/>
                </a:solidFill>
                <a:latin typeface="Calibri"/>
                <a:cs typeface="Calibri"/>
              </a:rPr>
              <a:t>Colombia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4D4D4D"/>
                </a:solidFill>
                <a:latin typeface="Calibri"/>
                <a:cs typeface="Calibri"/>
              </a:rPr>
              <a:t>-</a:t>
            </a:r>
            <a:r>
              <a:rPr sz="1200" b="1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4D4D4D"/>
                </a:solidFill>
                <a:latin typeface="Calibri"/>
                <a:cs typeface="Calibri"/>
              </a:rPr>
              <a:t>Código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4D4D4D"/>
                </a:solidFill>
                <a:latin typeface="Calibri"/>
                <a:cs typeface="Calibri"/>
              </a:rPr>
              <a:t>Postal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Calibri"/>
                <a:cs typeface="Calibri"/>
              </a:rPr>
              <a:t>111321</a:t>
            </a:r>
            <a:endParaRPr sz="12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200" b="1" spc="95" dirty="0">
                <a:solidFill>
                  <a:srgbClr val="4D4D4D"/>
                </a:solidFill>
                <a:latin typeface="Calibri"/>
                <a:cs typeface="Calibri"/>
              </a:rPr>
              <a:t>Horario</a:t>
            </a:r>
            <a:r>
              <a:rPr sz="1200" b="1" spc="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4D4D4D"/>
                </a:solidFill>
                <a:latin typeface="Calibri"/>
                <a:cs typeface="Calibri"/>
              </a:rPr>
              <a:t>Atención: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4D4D4D"/>
                </a:solidFill>
                <a:latin typeface="Calibri"/>
                <a:cs typeface="Calibri"/>
              </a:rPr>
              <a:t>Lunes</a:t>
            </a:r>
            <a:r>
              <a:rPr sz="1200" b="1" spc="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4D4D4D"/>
                </a:solidFill>
                <a:latin typeface="Calibri"/>
                <a:cs typeface="Calibri"/>
              </a:rPr>
              <a:t>a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4D4D4D"/>
                </a:solidFill>
                <a:latin typeface="Calibri"/>
                <a:cs typeface="Calibri"/>
              </a:rPr>
              <a:t>Viernes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4D4D4D"/>
                </a:solidFill>
                <a:latin typeface="Calibri"/>
                <a:cs typeface="Calibri"/>
              </a:rPr>
              <a:t>8:00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4D4D4D"/>
                </a:solidFill>
                <a:latin typeface="Calibri"/>
                <a:cs typeface="Calibri"/>
              </a:rPr>
              <a:t>a.m</a:t>
            </a:r>
            <a:r>
              <a:rPr sz="1200" b="1" spc="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4D4D4D"/>
                </a:solidFill>
                <a:latin typeface="Calibri"/>
                <a:cs typeface="Calibri"/>
              </a:rPr>
              <a:t>a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4D4D4D"/>
                </a:solidFill>
                <a:latin typeface="Calibri"/>
                <a:cs typeface="Calibri"/>
              </a:rPr>
              <a:t>5:00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25" dirty="0">
                <a:solidFill>
                  <a:srgbClr val="4D4D4D"/>
                </a:solidFill>
                <a:latin typeface="Calibri"/>
                <a:cs typeface="Calibri"/>
              </a:rPr>
              <a:t>p.m</a:t>
            </a:r>
            <a:r>
              <a:rPr sz="1200" b="1" spc="2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4D4D4D"/>
                </a:solidFill>
                <a:latin typeface="Calibri"/>
                <a:cs typeface="Calibri"/>
              </a:rPr>
              <a:t>jornada</a:t>
            </a:r>
            <a:r>
              <a:rPr sz="1200" b="1" spc="2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4D4D4D"/>
                </a:solidFill>
                <a:latin typeface="Calibri"/>
                <a:cs typeface="Calibri"/>
              </a:rPr>
              <a:t>continua </a:t>
            </a:r>
            <a:r>
              <a:rPr sz="1200" b="1" spc="120" dirty="0">
                <a:solidFill>
                  <a:srgbClr val="4D4D4D"/>
                </a:solidFill>
                <a:latin typeface="Calibri"/>
                <a:cs typeface="Calibri"/>
              </a:rPr>
              <a:t>Línea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4D4D4D"/>
                </a:solidFill>
                <a:latin typeface="Calibri"/>
                <a:cs typeface="Calibri"/>
              </a:rPr>
              <a:t>de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4D4D4D"/>
                </a:solidFill>
                <a:latin typeface="Calibri"/>
                <a:cs typeface="Calibri"/>
              </a:rPr>
              <a:t>Atención:</a:t>
            </a:r>
            <a:r>
              <a:rPr sz="1200" b="1" spc="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4D4D4D"/>
                </a:solidFill>
                <a:latin typeface="Calibri"/>
                <a:cs typeface="Calibri"/>
              </a:rPr>
              <a:t>+57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D4D4D"/>
                </a:solidFill>
                <a:latin typeface="Calibri"/>
                <a:cs typeface="Calibri"/>
              </a:rPr>
              <a:t>(601)</a:t>
            </a:r>
            <a:r>
              <a:rPr sz="1200" b="1" spc="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4D4D4D"/>
                </a:solidFill>
                <a:latin typeface="Calibri"/>
                <a:cs typeface="Calibri"/>
              </a:rPr>
              <a:t>748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4D4D4D"/>
                </a:solidFill>
                <a:latin typeface="Calibri"/>
                <a:cs typeface="Calibri"/>
              </a:rPr>
              <a:t>22</a:t>
            </a:r>
            <a:r>
              <a:rPr sz="1200" b="1" spc="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D4D4D"/>
                </a:solidFill>
                <a:latin typeface="Calibri"/>
                <a:cs typeface="Calibri"/>
              </a:rPr>
              <a:t>27.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4D4D4D"/>
                </a:solidFill>
                <a:latin typeface="Calibri"/>
                <a:cs typeface="Calibri"/>
              </a:rPr>
              <a:t>Línea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4D4D4D"/>
                </a:solidFill>
                <a:latin typeface="Calibri"/>
                <a:cs typeface="Calibri"/>
              </a:rPr>
              <a:t>gratuita</a:t>
            </a:r>
            <a:r>
              <a:rPr sz="1200" b="1" spc="5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4D4D4D"/>
                </a:solidFill>
                <a:latin typeface="Calibri"/>
                <a:cs typeface="Calibri"/>
              </a:rPr>
              <a:t>Nacional:</a:t>
            </a:r>
            <a:r>
              <a:rPr sz="1200" b="1" spc="5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4D4D4D"/>
                </a:solidFill>
                <a:latin typeface="Calibri"/>
                <a:cs typeface="Calibri"/>
              </a:rPr>
              <a:t>018000-</a:t>
            </a:r>
            <a:r>
              <a:rPr sz="1200" b="1" spc="85" dirty="0">
                <a:solidFill>
                  <a:srgbClr val="4D4D4D"/>
                </a:solidFill>
                <a:latin typeface="Calibri"/>
                <a:cs typeface="Calibri"/>
              </a:rPr>
              <a:t>189889 </a:t>
            </a:r>
            <a:r>
              <a:rPr sz="1200" b="1" spc="114" dirty="0">
                <a:solidFill>
                  <a:srgbClr val="4D4D4D"/>
                </a:solidFill>
                <a:latin typeface="Calibri"/>
                <a:cs typeface="Calibri"/>
              </a:rPr>
              <a:t>Correo</a:t>
            </a:r>
            <a:r>
              <a:rPr sz="1200" b="1" spc="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4D4D4D"/>
                </a:solidFill>
                <a:latin typeface="Calibri"/>
                <a:cs typeface="Calibri"/>
              </a:rPr>
              <a:t>institucional:</a:t>
            </a:r>
            <a:r>
              <a:rPr sz="1200" b="1" spc="4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4D4D4D"/>
                </a:solidFill>
                <a:latin typeface="Calibri"/>
                <a:cs typeface="Calibri"/>
                <a:hlinkClick r:id="rId2"/>
              </a:rPr>
              <a:t>correspondencia@adr.gov.co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ECF1AFE-908C-80D1-A122-0081DC15E239}"/>
              </a:ext>
            </a:extLst>
          </p:cNvPr>
          <p:cNvGrpSpPr/>
          <p:nvPr/>
        </p:nvGrpSpPr>
        <p:grpSpPr>
          <a:xfrm>
            <a:off x="1431489" y="5334956"/>
            <a:ext cx="6408023" cy="1670779"/>
            <a:chOff x="1431489" y="5123857"/>
            <a:chExt cx="6408023" cy="1670779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1A8E4D05-B35C-AA8B-E194-0DFE523B9B46}"/>
                </a:ext>
              </a:extLst>
            </p:cNvPr>
            <p:cNvGrpSpPr/>
            <p:nvPr/>
          </p:nvGrpSpPr>
          <p:grpSpPr>
            <a:xfrm>
              <a:off x="1431489" y="5123857"/>
              <a:ext cx="6408023" cy="670537"/>
              <a:chOff x="1508766" y="5123857"/>
              <a:chExt cx="6408023" cy="670537"/>
            </a:xfrm>
          </p:grpSpPr>
          <p:grpSp>
            <p:nvGrpSpPr>
              <p:cNvPr id="13" name="object 13"/>
              <p:cNvGrpSpPr/>
              <p:nvPr/>
            </p:nvGrpSpPr>
            <p:grpSpPr>
              <a:xfrm>
                <a:off x="1508766" y="5123857"/>
                <a:ext cx="5060315" cy="314960"/>
                <a:chOff x="1508766" y="5123857"/>
                <a:chExt cx="5060315" cy="314960"/>
              </a:xfrm>
            </p:grpSpPr>
            <p:sp>
              <p:nvSpPr>
                <p:cNvPr id="14" name="object 14"/>
                <p:cNvSpPr/>
                <p:nvPr/>
              </p:nvSpPr>
              <p:spPr>
                <a:xfrm>
                  <a:off x="1508766" y="5123858"/>
                  <a:ext cx="31496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60" h="314960">
                      <a:moveTo>
                        <a:pt x="157264" y="0"/>
                      </a:moveTo>
                      <a:lnTo>
                        <a:pt x="107556" y="8016"/>
                      </a:lnTo>
                      <a:lnTo>
                        <a:pt x="64385" y="30338"/>
                      </a:lnTo>
                      <a:lnTo>
                        <a:pt x="30342" y="64377"/>
                      </a:lnTo>
                      <a:lnTo>
                        <a:pt x="8017" y="107544"/>
                      </a:lnTo>
                      <a:lnTo>
                        <a:pt x="0" y="157251"/>
                      </a:lnTo>
                      <a:lnTo>
                        <a:pt x="8017" y="206957"/>
                      </a:lnTo>
                      <a:lnTo>
                        <a:pt x="30342" y="250125"/>
                      </a:lnTo>
                      <a:lnTo>
                        <a:pt x="64385" y="284164"/>
                      </a:lnTo>
                      <a:lnTo>
                        <a:pt x="107556" y="306486"/>
                      </a:lnTo>
                      <a:lnTo>
                        <a:pt x="157264" y="314502"/>
                      </a:lnTo>
                      <a:lnTo>
                        <a:pt x="206965" y="306486"/>
                      </a:lnTo>
                      <a:lnTo>
                        <a:pt x="250132" y="284164"/>
                      </a:lnTo>
                      <a:lnTo>
                        <a:pt x="284173" y="250125"/>
                      </a:lnTo>
                      <a:lnTo>
                        <a:pt x="306498" y="206957"/>
                      </a:lnTo>
                      <a:lnTo>
                        <a:pt x="314515" y="157251"/>
                      </a:lnTo>
                      <a:lnTo>
                        <a:pt x="306498" y="107544"/>
                      </a:lnTo>
                      <a:lnTo>
                        <a:pt x="284173" y="64377"/>
                      </a:lnTo>
                      <a:lnTo>
                        <a:pt x="250132" y="30338"/>
                      </a:lnTo>
                      <a:lnTo>
                        <a:pt x="206965" y="8016"/>
                      </a:lnTo>
                      <a:lnTo>
                        <a:pt x="157264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5" name="object 15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573786" y="5190859"/>
                  <a:ext cx="183515" cy="180060"/>
                </a:xfrm>
                <a:prstGeom prst="rect">
                  <a:avLst/>
                </a:prstGeom>
              </p:spPr>
            </p:pic>
            <p:sp>
              <p:nvSpPr>
                <p:cNvPr id="16" name="object 16"/>
                <p:cNvSpPr/>
                <p:nvPr/>
              </p:nvSpPr>
              <p:spPr>
                <a:xfrm>
                  <a:off x="6254241" y="5123858"/>
                  <a:ext cx="31496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59" h="314960">
                      <a:moveTo>
                        <a:pt x="157264" y="0"/>
                      </a:moveTo>
                      <a:lnTo>
                        <a:pt x="107556" y="8016"/>
                      </a:lnTo>
                      <a:lnTo>
                        <a:pt x="64385" y="30338"/>
                      </a:lnTo>
                      <a:lnTo>
                        <a:pt x="30342" y="64377"/>
                      </a:lnTo>
                      <a:lnTo>
                        <a:pt x="8017" y="107544"/>
                      </a:lnTo>
                      <a:lnTo>
                        <a:pt x="0" y="157251"/>
                      </a:lnTo>
                      <a:lnTo>
                        <a:pt x="8017" y="206957"/>
                      </a:lnTo>
                      <a:lnTo>
                        <a:pt x="30342" y="250125"/>
                      </a:lnTo>
                      <a:lnTo>
                        <a:pt x="64385" y="284164"/>
                      </a:lnTo>
                      <a:lnTo>
                        <a:pt x="107556" y="306486"/>
                      </a:lnTo>
                      <a:lnTo>
                        <a:pt x="157264" y="314502"/>
                      </a:lnTo>
                      <a:lnTo>
                        <a:pt x="206965" y="306486"/>
                      </a:lnTo>
                      <a:lnTo>
                        <a:pt x="250132" y="284164"/>
                      </a:lnTo>
                      <a:lnTo>
                        <a:pt x="284173" y="250125"/>
                      </a:lnTo>
                      <a:lnTo>
                        <a:pt x="306498" y="206957"/>
                      </a:lnTo>
                      <a:lnTo>
                        <a:pt x="314515" y="157251"/>
                      </a:lnTo>
                      <a:lnTo>
                        <a:pt x="306498" y="107544"/>
                      </a:lnTo>
                      <a:lnTo>
                        <a:pt x="284173" y="64377"/>
                      </a:lnTo>
                      <a:lnTo>
                        <a:pt x="250132" y="30338"/>
                      </a:lnTo>
                      <a:lnTo>
                        <a:pt x="206965" y="8016"/>
                      </a:lnTo>
                      <a:lnTo>
                        <a:pt x="157264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7" name="object 17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319307" y="5188695"/>
                  <a:ext cx="184378" cy="184378"/>
                </a:xfrm>
                <a:prstGeom prst="rect">
                  <a:avLst/>
                </a:prstGeom>
              </p:spPr>
            </p:pic>
            <p:sp>
              <p:nvSpPr>
                <p:cNvPr id="18" name="object 18"/>
                <p:cNvSpPr/>
                <p:nvPr/>
              </p:nvSpPr>
              <p:spPr>
                <a:xfrm>
                  <a:off x="3464552" y="5123857"/>
                  <a:ext cx="314960" cy="313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60" h="313054">
                      <a:moveTo>
                        <a:pt x="157264" y="0"/>
                      </a:moveTo>
                      <a:lnTo>
                        <a:pt x="107556" y="8016"/>
                      </a:lnTo>
                      <a:lnTo>
                        <a:pt x="64385" y="30338"/>
                      </a:lnTo>
                      <a:lnTo>
                        <a:pt x="30342" y="64377"/>
                      </a:lnTo>
                      <a:lnTo>
                        <a:pt x="8017" y="107544"/>
                      </a:lnTo>
                      <a:lnTo>
                        <a:pt x="0" y="157251"/>
                      </a:lnTo>
                      <a:lnTo>
                        <a:pt x="6582" y="202413"/>
                      </a:lnTo>
                      <a:lnTo>
                        <a:pt x="25053" y="242441"/>
                      </a:lnTo>
                      <a:lnTo>
                        <a:pt x="53503" y="275422"/>
                      </a:lnTo>
                      <a:lnTo>
                        <a:pt x="90019" y="299445"/>
                      </a:lnTo>
                      <a:lnTo>
                        <a:pt x="132689" y="312597"/>
                      </a:lnTo>
                      <a:lnTo>
                        <a:pt x="132689" y="202704"/>
                      </a:lnTo>
                      <a:lnTo>
                        <a:pt x="92760" y="202704"/>
                      </a:lnTo>
                      <a:lnTo>
                        <a:pt x="92760" y="157251"/>
                      </a:lnTo>
                      <a:lnTo>
                        <a:pt x="132689" y="157251"/>
                      </a:lnTo>
                      <a:lnTo>
                        <a:pt x="132689" y="122605"/>
                      </a:lnTo>
                      <a:lnTo>
                        <a:pt x="136918" y="96419"/>
                      </a:lnTo>
                      <a:lnTo>
                        <a:pt x="148915" y="77233"/>
                      </a:lnTo>
                      <a:lnTo>
                        <a:pt x="167649" y="65436"/>
                      </a:lnTo>
                      <a:lnTo>
                        <a:pt x="192087" y="61417"/>
                      </a:lnTo>
                      <a:lnTo>
                        <a:pt x="204848" y="61897"/>
                      </a:lnTo>
                      <a:lnTo>
                        <a:pt x="216142" y="62953"/>
                      </a:lnTo>
                      <a:lnTo>
                        <a:pt x="227291" y="64490"/>
                      </a:lnTo>
                      <a:lnTo>
                        <a:pt x="227291" y="103200"/>
                      </a:lnTo>
                      <a:lnTo>
                        <a:pt x="207454" y="103200"/>
                      </a:lnTo>
                      <a:lnTo>
                        <a:pt x="195209" y="105287"/>
                      </a:lnTo>
                      <a:lnTo>
                        <a:pt x="187315" y="110812"/>
                      </a:lnTo>
                      <a:lnTo>
                        <a:pt x="183083" y="118668"/>
                      </a:lnTo>
                      <a:lnTo>
                        <a:pt x="181825" y="127749"/>
                      </a:lnTo>
                      <a:lnTo>
                        <a:pt x="181825" y="157251"/>
                      </a:lnTo>
                      <a:lnTo>
                        <a:pt x="225450" y="157251"/>
                      </a:lnTo>
                      <a:lnTo>
                        <a:pt x="218478" y="202704"/>
                      </a:lnTo>
                      <a:lnTo>
                        <a:pt x="181825" y="202704"/>
                      </a:lnTo>
                      <a:lnTo>
                        <a:pt x="181825" y="312597"/>
                      </a:lnTo>
                      <a:lnTo>
                        <a:pt x="224496" y="299445"/>
                      </a:lnTo>
                      <a:lnTo>
                        <a:pt x="261012" y="275422"/>
                      </a:lnTo>
                      <a:lnTo>
                        <a:pt x="289461" y="242441"/>
                      </a:lnTo>
                      <a:lnTo>
                        <a:pt x="307933" y="202413"/>
                      </a:lnTo>
                      <a:lnTo>
                        <a:pt x="314515" y="157251"/>
                      </a:lnTo>
                      <a:lnTo>
                        <a:pt x="306498" y="107544"/>
                      </a:lnTo>
                      <a:lnTo>
                        <a:pt x="284173" y="64377"/>
                      </a:lnTo>
                      <a:lnTo>
                        <a:pt x="250132" y="30338"/>
                      </a:lnTo>
                      <a:lnTo>
                        <a:pt x="206965" y="8016"/>
                      </a:lnTo>
                      <a:lnTo>
                        <a:pt x="157264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9" name="object 19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557308" y="5185278"/>
                  <a:ext cx="134531" cy="253085"/>
                </a:xfrm>
                <a:prstGeom prst="rect">
                  <a:avLst/>
                </a:prstGeom>
              </p:spPr>
            </p:pic>
          </p:grpSp>
          <p:sp>
            <p:nvSpPr>
              <p:cNvPr id="20" name="object 20"/>
              <p:cNvSpPr txBox="1"/>
              <p:nvPr/>
            </p:nvSpPr>
            <p:spPr>
              <a:xfrm>
                <a:off x="1860159" y="5152500"/>
                <a:ext cx="6056630" cy="577850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  <a:tabLst>
                    <a:tab pos="1970405" algn="l"/>
                    <a:tab pos="4763770" algn="l"/>
                  </a:tabLst>
                </a:pPr>
                <a:r>
                  <a:rPr sz="1250" b="1" spc="140" dirty="0">
                    <a:solidFill>
                      <a:srgbClr val="4D4D4D"/>
                    </a:solidFill>
                    <a:latin typeface="Calibri"/>
                    <a:cs typeface="Calibri"/>
                  </a:rPr>
                  <a:t>@ADR_Colombia</a:t>
                </a:r>
                <a:r>
                  <a:rPr sz="1250" b="1" dirty="0">
                    <a:solidFill>
                      <a:srgbClr val="4D4D4D"/>
                    </a:solidFill>
                    <a:latin typeface="Calibri"/>
                    <a:cs typeface="Calibri"/>
                  </a:rPr>
                  <a:t>	</a:t>
                </a:r>
                <a:r>
                  <a:rPr sz="1250" b="1" spc="130" dirty="0">
                    <a:solidFill>
                      <a:srgbClr val="4D4D4D"/>
                    </a:solidFill>
                    <a:latin typeface="Calibri"/>
                    <a:cs typeface="Calibri"/>
                  </a:rPr>
                  <a:t>@AgenciaDesarrolloRuralCo</a:t>
                </a:r>
                <a:r>
                  <a:rPr sz="1250" b="1" dirty="0">
                    <a:solidFill>
                      <a:srgbClr val="4D4D4D"/>
                    </a:solidFill>
                    <a:latin typeface="Calibri"/>
                    <a:cs typeface="Calibri"/>
                  </a:rPr>
                  <a:t>	</a:t>
                </a:r>
                <a:r>
                  <a:rPr sz="1250" b="1" spc="120" dirty="0">
                    <a:solidFill>
                      <a:srgbClr val="4D4D4D"/>
                    </a:solidFill>
                    <a:latin typeface="Calibri"/>
                    <a:cs typeface="Calibri"/>
                  </a:rPr>
                  <a:t>@adr_colombia</a:t>
                </a:r>
                <a:endParaRPr sz="1250">
                  <a:latin typeface="Calibri"/>
                  <a:cs typeface="Calibri"/>
                </a:endParaRPr>
              </a:p>
              <a:p>
                <a:pPr marL="672465">
                  <a:lnSpc>
                    <a:spcPct val="100000"/>
                  </a:lnSpc>
                  <a:spcBef>
                    <a:spcPts val="1300"/>
                  </a:spcBef>
                  <a:tabLst>
                    <a:tab pos="3429000" algn="l"/>
                  </a:tabLst>
                </a:pPr>
                <a:r>
                  <a:rPr sz="1250" b="1" spc="165" dirty="0">
                    <a:solidFill>
                      <a:srgbClr val="4D4D4D"/>
                    </a:solidFill>
                    <a:latin typeface="Calibri"/>
                    <a:cs typeface="Calibri"/>
                  </a:rPr>
                  <a:t>Agencia</a:t>
                </a:r>
                <a:r>
                  <a:rPr sz="1250" b="1" spc="45" dirty="0">
                    <a:solidFill>
                      <a:srgbClr val="4D4D4D"/>
                    </a:solidFill>
                    <a:latin typeface="Calibri"/>
                    <a:cs typeface="Calibri"/>
                  </a:rPr>
                  <a:t> </a:t>
                </a:r>
                <a:r>
                  <a:rPr sz="1250" b="1" spc="180" dirty="0">
                    <a:solidFill>
                      <a:srgbClr val="4D4D4D"/>
                    </a:solidFill>
                    <a:latin typeface="Calibri"/>
                    <a:cs typeface="Calibri"/>
                  </a:rPr>
                  <a:t>de</a:t>
                </a:r>
                <a:r>
                  <a:rPr sz="1250" b="1" spc="50" dirty="0">
                    <a:solidFill>
                      <a:srgbClr val="4D4D4D"/>
                    </a:solidFill>
                    <a:latin typeface="Calibri"/>
                    <a:cs typeface="Calibri"/>
                  </a:rPr>
                  <a:t> </a:t>
                </a:r>
                <a:r>
                  <a:rPr sz="1250" b="1" spc="114" dirty="0">
                    <a:solidFill>
                      <a:srgbClr val="4D4D4D"/>
                    </a:solidFill>
                    <a:latin typeface="Calibri"/>
                    <a:cs typeface="Calibri"/>
                  </a:rPr>
                  <a:t>Desarrollo</a:t>
                </a:r>
                <a:r>
                  <a:rPr sz="1250" b="1" spc="45" dirty="0">
                    <a:solidFill>
                      <a:srgbClr val="4D4D4D"/>
                    </a:solidFill>
                    <a:latin typeface="Calibri"/>
                    <a:cs typeface="Calibri"/>
                  </a:rPr>
                  <a:t> </a:t>
                </a:r>
                <a:r>
                  <a:rPr sz="1250" b="1" spc="120" dirty="0">
                    <a:solidFill>
                      <a:srgbClr val="4D4D4D"/>
                    </a:solidFill>
                    <a:latin typeface="Calibri"/>
                    <a:cs typeface="Calibri"/>
                  </a:rPr>
                  <a:t>Rural</a:t>
                </a:r>
                <a:r>
                  <a:rPr sz="1250" b="1" dirty="0">
                    <a:solidFill>
                      <a:srgbClr val="4D4D4D"/>
                    </a:solidFill>
                    <a:latin typeface="Calibri"/>
                    <a:cs typeface="Calibri"/>
                  </a:rPr>
                  <a:t>	</a:t>
                </a:r>
                <a:r>
                  <a:rPr sz="1250" b="1" spc="114" dirty="0">
                    <a:solidFill>
                      <a:srgbClr val="4D4D4D"/>
                    </a:solidFill>
                    <a:latin typeface="Calibri"/>
                    <a:cs typeface="Calibri"/>
                  </a:rPr>
                  <a:t>agenciadedesarrollorural</a:t>
                </a:r>
                <a:endParaRPr sz="1250">
                  <a:latin typeface="Calibri"/>
                  <a:cs typeface="Calibri"/>
                </a:endParaRPr>
              </a:p>
            </p:txBody>
          </p:sp>
          <p:grpSp>
            <p:nvGrpSpPr>
              <p:cNvPr id="21" name="object 21"/>
              <p:cNvGrpSpPr/>
              <p:nvPr/>
            </p:nvGrpSpPr>
            <p:grpSpPr>
              <a:xfrm>
                <a:off x="2155482" y="5479434"/>
                <a:ext cx="3062605" cy="314960"/>
                <a:chOff x="2155482" y="5479434"/>
                <a:chExt cx="3062605" cy="314960"/>
              </a:xfrm>
            </p:grpSpPr>
            <p:sp>
              <p:nvSpPr>
                <p:cNvPr id="22" name="object 22"/>
                <p:cNvSpPr/>
                <p:nvPr/>
              </p:nvSpPr>
              <p:spPr>
                <a:xfrm>
                  <a:off x="2155482" y="5479434"/>
                  <a:ext cx="31496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60" h="314960">
                      <a:moveTo>
                        <a:pt x="157264" y="0"/>
                      </a:moveTo>
                      <a:lnTo>
                        <a:pt x="107556" y="8016"/>
                      </a:lnTo>
                      <a:lnTo>
                        <a:pt x="64385" y="30338"/>
                      </a:lnTo>
                      <a:lnTo>
                        <a:pt x="30342" y="64377"/>
                      </a:lnTo>
                      <a:lnTo>
                        <a:pt x="8017" y="107544"/>
                      </a:lnTo>
                      <a:lnTo>
                        <a:pt x="0" y="157251"/>
                      </a:lnTo>
                      <a:lnTo>
                        <a:pt x="8017" y="206957"/>
                      </a:lnTo>
                      <a:lnTo>
                        <a:pt x="30342" y="250125"/>
                      </a:lnTo>
                      <a:lnTo>
                        <a:pt x="64385" y="284164"/>
                      </a:lnTo>
                      <a:lnTo>
                        <a:pt x="107556" y="306486"/>
                      </a:lnTo>
                      <a:lnTo>
                        <a:pt x="157264" y="314502"/>
                      </a:lnTo>
                      <a:lnTo>
                        <a:pt x="206965" y="306486"/>
                      </a:lnTo>
                      <a:lnTo>
                        <a:pt x="250132" y="284164"/>
                      </a:lnTo>
                      <a:lnTo>
                        <a:pt x="284173" y="250125"/>
                      </a:lnTo>
                      <a:lnTo>
                        <a:pt x="306498" y="206957"/>
                      </a:lnTo>
                      <a:lnTo>
                        <a:pt x="314515" y="157251"/>
                      </a:lnTo>
                      <a:lnTo>
                        <a:pt x="306498" y="107544"/>
                      </a:lnTo>
                      <a:lnTo>
                        <a:pt x="284173" y="64377"/>
                      </a:lnTo>
                      <a:lnTo>
                        <a:pt x="250132" y="30338"/>
                      </a:lnTo>
                      <a:lnTo>
                        <a:pt x="206965" y="8016"/>
                      </a:lnTo>
                      <a:lnTo>
                        <a:pt x="157264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3" name="object 23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224844" y="5576451"/>
                  <a:ext cx="172085" cy="120459"/>
                </a:xfrm>
                <a:prstGeom prst="rect">
                  <a:avLst/>
                </a:prstGeom>
              </p:spPr>
            </p:pic>
            <p:sp>
              <p:nvSpPr>
                <p:cNvPr id="24" name="object 24"/>
                <p:cNvSpPr/>
                <p:nvPr/>
              </p:nvSpPr>
              <p:spPr>
                <a:xfrm>
                  <a:off x="4903291" y="5479434"/>
                  <a:ext cx="31496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60" h="314960">
                      <a:moveTo>
                        <a:pt x="157264" y="0"/>
                      </a:moveTo>
                      <a:lnTo>
                        <a:pt x="107556" y="8016"/>
                      </a:lnTo>
                      <a:lnTo>
                        <a:pt x="64385" y="30338"/>
                      </a:lnTo>
                      <a:lnTo>
                        <a:pt x="30342" y="64377"/>
                      </a:lnTo>
                      <a:lnTo>
                        <a:pt x="8017" y="107544"/>
                      </a:lnTo>
                      <a:lnTo>
                        <a:pt x="0" y="157251"/>
                      </a:lnTo>
                      <a:lnTo>
                        <a:pt x="8017" y="206957"/>
                      </a:lnTo>
                      <a:lnTo>
                        <a:pt x="30342" y="250125"/>
                      </a:lnTo>
                      <a:lnTo>
                        <a:pt x="64385" y="284164"/>
                      </a:lnTo>
                      <a:lnTo>
                        <a:pt x="107556" y="306486"/>
                      </a:lnTo>
                      <a:lnTo>
                        <a:pt x="157264" y="314502"/>
                      </a:lnTo>
                      <a:lnTo>
                        <a:pt x="206965" y="306486"/>
                      </a:lnTo>
                      <a:lnTo>
                        <a:pt x="250132" y="284164"/>
                      </a:lnTo>
                      <a:lnTo>
                        <a:pt x="284173" y="250125"/>
                      </a:lnTo>
                      <a:lnTo>
                        <a:pt x="306498" y="206957"/>
                      </a:lnTo>
                      <a:lnTo>
                        <a:pt x="314515" y="157251"/>
                      </a:lnTo>
                      <a:lnTo>
                        <a:pt x="306498" y="107544"/>
                      </a:lnTo>
                      <a:lnTo>
                        <a:pt x="284173" y="64377"/>
                      </a:lnTo>
                      <a:lnTo>
                        <a:pt x="250132" y="30338"/>
                      </a:lnTo>
                      <a:lnTo>
                        <a:pt x="206965" y="8016"/>
                      </a:lnTo>
                      <a:lnTo>
                        <a:pt x="157264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5" name="object 25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976517" y="5556364"/>
                  <a:ext cx="168061" cy="160643"/>
                </a:xfrm>
                <a:prstGeom prst="rect">
                  <a:avLst/>
                </a:prstGeom>
              </p:spPr>
            </p:pic>
          </p:grpSp>
        </p:grp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C0E13EC-91FF-473A-DEF7-A4854E56669E}"/>
                </a:ext>
              </a:extLst>
            </p:cNvPr>
            <p:cNvSpPr txBox="1"/>
            <p:nvPr/>
          </p:nvSpPr>
          <p:spPr>
            <a:xfrm>
              <a:off x="2167517" y="5871306"/>
              <a:ext cx="4935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www.adr.gov.co</a:t>
              </a:r>
              <a:endParaRPr lang="es-C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D02C2F7-0B30-95DB-EBBB-A91C5EFECB87}"/>
              </a:ext>
            </a:extLst>
          </p:cNvPr>
          <p:cNvSpPr txBox="1"/>
          <p:nvPr/>
        </p:nvSpPr>
        <p:spPr>
          <a:xfrm>
            <a:off x="2765260" y="8492335"/>
            <a:ext cx="37404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595959"/>
                </a:solidFill>
              </a:rPr>
              <a:t>Proyectó: </a:t>
            </a:r>
            <a:r>
              <a:rPr lang="es-CO" sz="800" dirty="0">
                <a:solidFill>
                  <a:srgbClr val="595959"/>
                </a:solidFill>
              </a:rPr>
              <a:t>Isabella María Fuentes Gonzalez - Contratista Secretaría General  </a:t>
            </a:r>
          </a:p>
          <a:p>
            <a:r>
              <a:rPr lang="es-CO" sz="800" b="1" dirty="0">
                <a:solidFill>
                  <a:srgbClr val="595959"/>
                </a:solidFill>
              </a:rPr>
              <a:t>Revisó: </a:t>
            </a:r>
            <a:r>
              <a:rPr lang="es-CO" sz="800" dirty="0">
                <a:solidFill>
                  <a:srgbClr val="595959"/>
                </a:solidFill>
              </a:rPr>
              <a:t>Daniel Villafañe - Contratista Secretaría General  </a:t>
            </a:r>
          </a:p>
          <a:p>
            <a:r>
              <a:rPr lang="es-CO" sz="800" b="1" dirty="0">
                <a:solidFill>
                  <a:srgbClr val="595959"/>
                </a:solidFill>
              </a:rPr>
              <a:t>Aprobó: </a:t>
            </a:r>
            <a:r>
              <a:rPr lang="es-CO" sz="800" dirty="0">
                <a:solidFill>
                  <a:srgbClr val="595959"/>
                </a:solidFill>
              </a:rPr>
              <a:t>Cesar Augusto </a:t>
            </a:r>
            <a:r>
              <a:rPr lang="es-CO" sz="800" dirty="0" err="1">
                <a:solidFill>
                  <a:srgbClr val="595959"/>
                </a:solidFill>
              </a:rPr>
              <a:t>Ramirez</a:t>
            </a:r>
            <a:r>
              <a:rPr lang="es-CO" sz="800" dirty="0">
                <a:solidFill>
                  <a:srgbClr val="595959"/>
                </a:solidFill>
              </a:rPr>
              <a:t> Chaparro - Secretario General </a:t>
            </a:r>
          </a:p>
          <a:p>
            <a:endParaRPr lang="es-CO" sz="1100" dirty="0">
              <a:solidFill>
                <a:srgbClr val="595959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BC1E163-92A8-7A46-B3AF-9598C33741C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24535" r="11162" b="21569"/>
          <a:stretch/>
        </p:blipFill>
        <p:spPr bwMode="auto">
          <a:xfrm>
            <a:off x="6334219" y="8492335"/>
            <a:ext cx="878471" cy="229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BC9052E-7DF0-F242-96E4-4A8F011E56C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439935" y="8651225"/>
            <a:ext cx="374670" cy="141192"/>
          </a:xfrm>
          <a:prstGeom prst="rect">
            <a:avLst/>
          </a:prstGeom>
        </p:spPr>
      </p:pic>
      <p:pic>
        <p:nvPicPr>
          <p:cNvPr id="5" name="Imagen 4" descr="Imagen que contiene camiseta, dibujo&#10;&#10;El contenido generado por IA puede ser incorrecto.">
            <a:extLst>
              <a:ext uri="{FF2B5EF4-FFF2-40B4-BE49-F238E27FC236}">
                <a16:creationId xmlns:a16="http://schemas.microsoft.com/office/drawing/2014/main" id="{1BBE0091-5644-886A-1911-7BDF460738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444500"/>
            <a:ext cx="2743200" cy="1977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D4D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317</Words>
  <Application>Microsoft Macintosh PowerPoint</Application>
  <PresentationFormat>Personalizado</PresentationFormat>
  <Paragraphs>61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Agencia NO recibió denuncias o reportes por:</vt:lpstr>
      <vt:lpstr>Acciones positivas en materia de transparencia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Informe de Denuncias ADR 2025</dc:title>
  <dc:creator>Isabella Maria Fuentes Gonzalez</dc:creator>
  <cp:lastModifiedBy>Oficina de Comunicaciones</cp:lastModifiedBy>
  <cp:revision>19</cp:revision>
  <dcterms:created xsi:type="dcterms:W3CDTF">2025-07-07T15:24:58Z</dcterms:created>
  <dcterms:modified xsi:type="dcterms:W3CDTF">2026-04-14T16:38:41Z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2025-07-07T00:00:00Z</vt:filetime>
  </property>
  <property fmtid="{D5CDD505-2E9C-101B-9397-08002B2CF9AE}" pid="3" name="Creator">
    <vt:lpwstr>Adobe Illustrator 29.6 (Windows)</vt:lpwstr>
  </property>
  <property fmtid="{D5CDD505-2E9C-101B-9397-08002B2CF9AE}" pid="4" name="LastSaved">
    <vt:filetime>2025-07-07T00:00:00Z</vt:filetime>
  </property>
  <property fmtid="{D5CDD505-2E9C-101B-9397-08002B2CF9AE}" pid="5" name="Producer">
    <vt:lpwstr>Adobe PDF library 17.00</vt:lpwstr>
  </property>
</Properties>
</file>