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435" r:id="rId4"/>
    <p:sldId id="455" r:id="rId5"/>
    <p:sldId id="456" r:id="rId6"/>
    <p:sldId id="457" r:id="rId7"/>
    <p:sldId id="458" r:id="rId8"/>
    <p:sldId id="459" r:id="rId9"/>
    <p:sldId id="460" r:id="rId10"/>
    <p:sldId id="462" r:id="rId11"/>
    <p:sldId id="463" r:id="rId12"/>
    <p:sldId id="464" r:id="rId13"/>
    <p:sldId id="465"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9C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1"/>
    <p:restoredTop sz="94709"/>
  </p:normalViewPr>
  <p:slideViewPr>
    <p:cSldViewPr snapToGrid="0">
      <p:cViewPr varScale="1">
        <p:scale>
          <a:sx n="109" d="100"/>
          <a:sy n="109" d="100"/>
        </p:scale>
        <p:origin x="9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3DDD1-DEA5-4C94-8C39-205A5AD44A3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CO"/>
        </a:p>
      </dgm:t>
    </dgm:pt>
    <dgm:pt modelId="{BACAE78F-7F11-431E-81F1-DFF54151EBDA}" type="pres">
      <dgm:prSet presAssocID="{A983DDD1-DEA5-4C94-8C39-205A5AD44A39}" presName="compositeShape" presStyleCnt="0">
        <dgm:presLayoutVars>
          <dgm:chMax val="7"/>
          <dgm:dir/>
          <dgm:resizeHandles val="exact"/>
        </dgm:presLayoutVars>
      </dgm:prSet>
      <dgm:spPr/>
      <dgm:t>
        <a:bodyPr/>
        <a:lstStyle/>
        <a:p>
          <a:endParaRPr lang="es-CO"/>
        </a:p>
      </dgm:t>
    </dgm:pt>
  </dgm:ptLst>
  <dgm:cxnLst>
    <dgm:cxn modelId="{A9D0F682-BC14-468F-8B98-605D8572791B}" type="presOf" srcId="{A983DDD1-DEA5-4C94-8C39-205A5AD44A39}" destId="{BACAE78F-7F11-431E-81F1-DFF54151EBDA}"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3DDD1-DEA5-4C94-8C39-205A5AD44A3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CO"/>
        </a:p>
      </dgm:t>
    </dgm:pt>
    <dgm:pt modelId="{BACAE78F-7F11-431E-81F1-DFF54151EBDA}" type="pres">
      <dgm:prSet presAssocID="{A983DDD1-DEA5-4C94-8C39-205A5AD44A39}" presName="compositeShape" presStyleCnt="0">
        <dgm:presLayoutVars>
          <dgm:chMax val="7"/>
          <dgm:dir/>
          <dgm:resizeHandles val="exact"/>
        </dgm:presLayoutVars>
      </dgm:prSet>
      <dgm:spPr/>
      <dgm:t>
        <a:bodyPr/>
        <a:lstStyle/>
        <a:p>
          <a:endParaRPr lang="es-CO"/>
        </a:p>
      </dgm:t>
    </dgm:pt>
  </dgm:ptLst>
  <dgm:cxnLst>
    <dgm:cxn modelId="{712BDD96-E6FC-437E-959F-4D80FEC49507}" type="presOf" srcId="{A983DDD1-DEA5-4C94-8C39-205A5AD44A39}" destId="{BACAE78F-7F11-431E-81F1-DFF54151EBDA}"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3DDD1-DEA5-4C94-8C39-205A5AD44A3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CO"/>
        </a:p>
      </dgm:t>
    </dgm:pt>
    <dgm:pt modelId="{BACAE78F-7F11-431E-81F1-DFF54151EBDA}" type="pres">
      <dgm:prSet presAssocID="{A983DDD1-DEA5-4C94-8C39-205A5AD44A39}" presName="compositeShape" presStyleCnt="0">
        <dgm:presLayoutVars>
          <dgm:chMax val="7"/>
          <dgm:dir/>
          <dgm:resizeHandles val="exact"/>
        </dgm:presLayoutVars>
      </dgm:prSet>
      <dgm:spPr/>
      <dgm:t>
        <a:bodyPr/>
        <a:lstStyle/>
        <a:p>
          <a:endParaRPr lang="es-CO"/>
        </a:p>
      </dgm:t>
    </dgm:pt>
  </dgm:ptLst>
  <dgm:cxnLst>
    <dgm:cxn modelId="{EBDA5B9F-6F42-4381-AFF6-EF3A264304E0}" type="presOf" srcId="{A983DDD1-DEA5-4C94-8C39-205A5AD44A39}" destId="{BACAE78F-7F11-431E-81F1-DFF54151EBDA}"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3DDD1-DEA5-4C94-8C39-205A5AD44A3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CO"/>
        </a:p>
      </dgm:t>
    </dgm:pt>
    <dgm:pt modelId="{BACAE78F-7F11-431E-81F1-DFF54151EBDA}" type="pres">
      <dgm:prSet presAssocID="{A983DDD1-DEA5-4C94-8C39-205A5AD44A39}" presName="compositeShape" presStyleCnt="0">
        <dgm:presLayoutVars>
          <dgm:chMax val="7"/>
          <dgm:dir/>
          <dgm:resizeHandles val="exact"/>
        </dgm:presLayoutVars>
      </dgm:prSet>
      <dgm:spPr/>
      <dgm:t>
        <a:bodyPr/>
        <a:lstStyle/>
        <a:p>
          <a:endParaRPr lang="es-CO"/>
        </a:p>
      </dgm:t>
    </dgm:pt>
  </dgm:ptLst>
  <dgm:cxnLst>
    <dgm:cxn modelId="{1641314F-E7C9-4C92-90DB-2446B965A652}" type="presOf" srcId="{A983DDD1-DEA5-4C94-8C39-205A5AD44A39}" destId="{BACAE78F-7F11-431E-81F1-DFF54151EBDA}"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CB412-4020-4945-9871-BD32F709C8ED}" type="datetimeFigureOut">
              <a:rPr lang="es-CO" smtClean="0"/>
              <a:t>25/03/2026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CF8F3-D49E-4518-9487-942789EB2205}" type="slidenum">
              <a:rPr lang="es-CO" smtClean="0"/>
              <a:t>‹Nº›</a:t>
            </a:fld>
            <a:endParaRPr lang="es-CO"/>
          </a:p>
        </p:txBody>
      </p:sp>
    </p:spTree>
    <p:extLst>
      <p:ext uri="{BB962C8B-B14F-4D97-AF65-F5344CB8AC3E}">
        <p14:creationId xmlns:p14="http://schemas.microsoft.com/office/powerpoint/2010/main" val="39458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9" name="Google Shape;1239;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6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9" name="Google Shape;1239;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299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p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9" name="Google Shape;1239;p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48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AF2F0B-DEEA-893F-6521-3AD81E1CE37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6EA68FAE-EA01-D9E1-AC6F-AB71315AFA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xmlns="" id="{9E81C29F-E754-1C4D-1EE2-4CE2137C5B85}"/>
              </a:ext>
            </a:extLst>
          </p:cNvPr>
          <p:cNvSpPr>
            <a:spLocks noGrp="1"/>
          </p:cNvSpPr>
          <p:nvPr>
            <p:ph type="dt" sz="half" idx="10"/>
          </p:nvPr>
        </p:nvSpPr>
        <p:spPr/>
        <p:txBody>
          <a:bodyPr/>
          <a:lstStyle/>
          <a:p>
            <a:fld id="{8E3BB661-C6FF-4C00-972E-C957BE9851C2}" type="datetimeFigureOut">
              <a:rPr lang="es-CO" smtClean="0"/>
              <a:t>25/03/2026</a:t>
            </a:fld>
            <a:endParaRPr lang="es-CO"/>
          </a:p>
        </p:txBody>
      </p:sp>
      <p:sp>
        <p:nvSpPr>
          <p:cNvPr id="5" name="Marcador de pie de página 4">
            <a:extLst>
              <a:ext uri="{FF2B5EF4-FFF2-40B4-BE49-F238E27FC236}">
                <a16:creationId xmlns:a16="http://schemas.microsoft.com/office/drawing/2014/main" xmlns="" id="{671911A0-CD2C-A382-A8D7-67BF98F0CB7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5253788B-CD83-0E7D-C1A9-E5CA1DDB9B82}"/>
              </a:ext>
            </a:extLst>
          </p:cNvPr>
          <p:cNvSpPr>
            <a:spLocks noGrp="1"/>
          </p:cNvSpPr>
          <p:nvPr>
            <p:ph type="sldNum" sz="quarter" idx="12"/>
          </p:nvPr>
        </p:nvSpPr>
        <p:spPr/>
        <p:txBody>
          <a:bodyPr/>
          <a:lstStyle/>
          <a:p>
            <a:fld id="{DD1DB97E-D249-4796-898D-C1537E1B28BF}" type="slidenum">
              <a:rPr lang="es-CO" smtClean="0"/>
              <a:t>‹Nº›</a:t>
            </a:fld>
            <a:endParaRPr lang="es-CO"/>
          </a:p>
        </p:txBody>
      </p:sp>
    </p:spTree>
    <p:extLst>
      <p:ext uri="{BB962C8B-B14F-4D97-AF65-F5344CB8AC3E}">
        <p14:creationId xmlns:p14="http://schemas.microsoft.com/office/powerpoint/2010/main" val="151800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BDBB169-EEBD-C67F-AA9A-CF5F6094A3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02AA6479-6CAD-1354-3423-A4CB2D831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xmlns="" id="{48CE4E89-2B90-4E70-8995-186D53102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40FDF2C-E11F-0BB9-7273-E97DB0DFB177}"/>
              </a:ext>
            </a:extLst>
          </p:cNvPr>
          <p:cNvSpPr>
            <a:spLocks noGrp="1"/>
          </p:cNvSpPr>
          <p:nvPr>
            <p:ph type="dt" sz="half" idx="10"/>
          </p:nvPr>
        </p:nvSpPr>
        <p:spPr/>
        <p:txBody>
          <a:bodyPr/>
          <a:lstStyle/>
          <a:p>
            <a:fld id="{8E3BB661-C6FF-4C00-972E-C957BE9851C2}" type="datetimeFigureOut">
              <a:rPr lang="es-CO" smtClean="0"/>
              <a:t>25/03/2026</a:t>
            </a:fld>
            <a:endParaRPr lang="es-CO"/>
          </a:p>
        </p:txBody>
      </p:sp>
      <p:sp>
        <p:nvSpPr>
          <p:cNvPr id="6" name="Marcador de pie de página 5">
            <a:extLst>
              <a:ext uri="{FF2B5EF4-FFF2-40B4-BE49-F238E27FC236}">
                <a16:creationId xmlns:a16="http://schemas.microsoft.com/office/drawing/2014/main" xmlns="" id="{F97A88E6-AE1F-16FF-4163-915E1C37F1C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CDFE8EDE-CC29-E18C-9C31-C16EC975053F}"/>
              </a:ext>
            </a:extLst>
          </p:cNvPr>
          <p:cNvSpPr>
            <a:spLocks noGrp="1"/>
          </p:cNvSpPr>
          <p:nvPr>
            <p:ph type="sldNum" sz="quarter" idx="12"/>
          </p:nvPr>
        </p:nvSpPr>
        <p:spPr/>
        <p:txBody>
          <a:bodyPr/>
          <a:lstStyle/>
          <a:p>
            <a:fld id="{DD1DB97E-D249-4796-898D-C1537E1B28BF}" type="slidenum">
              <a:rPr lang="es-CO" smtClean="0"/>
              <a:t>‹Nº›</a:t>
            </a:fld>
            <a:endParaRPr lang="es-CO"/>
          </a:p>
        </p:txBody>
      </p:sp>
    </p:spTree>
    <p:extLst>
      <p:ext uri="{BB962C8B-B14F-4D97-AF65-F5344CB8AC3E}">
        <p14:creationId xmlns:p14="http://schemas.microsoft.com/office/powerpoint/2010/main" val="64076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45AA41-EB58-B53D-A90B-9315368C3D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84B7E0FD-ADD8-7FC1-4110-64BB9F68C9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xmlns="" id="{62AC98E8-E58C-23AE-E68E-E9EAFE396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6C6FACC-2F36-D821-E6AB-96E847728C58}"/>
              </a:ext>
            </a:extLst>
          </p:cNvPr>
          <p:cNvSpPr>
            <a:spLocks noGrp="1"/>
          </p:cNvSpPr>
          <p:nvPr>
            <p:ph type="dt" sz="half" idx="10"/>
          </p:nvPr>
        </p:nvSpPr>
        <p:spPr/>
        <p:txBody>
          <a:bodyPr/>
          <a:lstStyle/>
          <a:p>
            <a:fld id="{8E3BB661-C6FF-4C00-972E-C957BE9851C2}" type="datetimeFigureOut">
              <a:rPr lang="es-CO" smtClean="0"/>
              <a:t>25/03/2026</a:t>
            </a:fld>
            <a:endParaRPr lang="es-CO"/>
          </a:p>
        </p:txBody>
      </p:sp>
      <p:sp>
        <p:nvSpPr>
          <p:cNvPr id="6" name="Marcador de pie de página 5">
            <a:extLst>
              <a:ext uri="{FF2B5EF4-FFF2-40B4-BE49-F238E27FC236}">
                <a16:creationId xmlns:a16="http://schemas.microsoft.com/office/drawing/2014/main" xmlns="" id="{8CFE0685-8748-84AE-A0D1-2A40D4DC07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8598EEE4-F9B3-B380-31BB-518C03877E99}"/>
              </a:ext>
            </a:extLst>
          </p:cNvPr>
          <p:cNvSpPr>
            <a:spLocks noGrp="1"/>
          </p:cNvSpPr>
          <p:nvPr>
            <p:ph type="sldNum" sz="quarter" idx="12"/>
          </p:nvPr>
        </p:nvSpPr>
        <p:spPr/>
        <p:txBody>
          <a:bodyPr/>
          <a:lstStyle/>
          <a:p>
            <a:fld id="{DD1DB97E-D249-4796-898D-C1537E1B28BF}" type="slidenum">
              <a:rPr lang="es-CO" smtClean="0"/>
              <a:t>‹Nº›</a:t>
            </a:fld>
            <a:endParaRPr lang="es-CO"/>
          </a:p>
        </p:txBody>
      </p:sp>
    </p:spTree>
    <p:extLst>
      <p:ext uri="{BB962C8B-B14F-4D97-AF65-F5344CB8AC3E}">
        <p14:creationId xmlns:p14="http://schemas.microsoft.com/office/powerpoint/2010/main" val="2612073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EB99F2-EBC8-9D24-34A8-E37D1471BD6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E2D65E5F-8F24-721D-10E7-587EBD4ABD8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85ACA4AC-AEFE-301F-9FD6-7D6D6C2E450C}"/>
              </a:ext>
            </a:extLst>
          </p:cNvPr>
          <p:cNvSpPr>
            <a:spLocks noGrp="1"/>
          </p:cNvSpPr>
          <p:nvPr>
            <p:ph type="dt" sz="half" idx="10"/>
          </p:nvPr>
        </p:nvSpPr>
        <p:spPr/>
        <p:txBody>
          <a:bodyPr/>
          <a:lstStyle/>
          <a:p>
            <a:fld id="{8E3BB661-C6FF-4C00-972E-C957BE9851C2}" type="datetimeFigureOut">
              <a:rPr lang="es-CO" smtClean="0"/>
              <a:t>25/03/2026</a:t>
            </a:fld>
            <a:endParaRPr lang="es-CO"/>
          </a:p>
        </p:txBody>
      </p:sp>
      <p:sp>
        <p:nvSpPr>
          <p:cNvPr id="5" name="Marcador de pie de página 4">
            <a:extLst>
              <a:ext uri="{FF2B5EF4-FFF2-40B4-BE49-F238E27FC236}">
                <a16:creationId xmlns:a16="http://schemas.microsoft.com/office/drawing/2014/main" xmlns="" id="{13C7AE7E-58FD-FDE3-B7F3-D58368C13A4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4FEEB238-E850-D5E8-03A2-9ABCA2E51C37}"/>
              </a:ext>
            </a:extLst>
          </p:cNvPr>
          <p:cNvSpPr>
            <a:spLocks noGrp="1"/>
          </p:cNvSpPr>
          <p:nvPr>
            <p:ph type="sldNum" sz="quarter" idx="12"/>
          </p:nvPr>
        </p:nvSpPr>
        <p:spPr/>
        <p:txBody>
          <a:bodyPr/>
          <a:lstStyle/>
          <a:p>
            <a:fld id="{DD1DB97E-D249-4796-898D-C1537E1B28BF}" type="slidenum">
              <a:rPr lang="es-CO" smtClean="0"/>
              <a:t>‹Nº›</a:t>
            </a:fld>
            <a:endParaRPr lang="es-CO"/>
          </a:p>
        </p:txBody>
      </p:sp>
    </p:spTree>
    <p:extLst>
      <p:ext uri="{BB962C8B-B14F-4D97-AF65-F5344CB8AC3E}">
        <p14:creationId xmlns:p14="http://schemas.microsoft.com/office/powerpoint/2010/main" val="2510725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913E307-E6F2-D886-36DD-882B2564878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xmlns="" id="{B308ECC4-4673-0A08-783B-F6C972A8C6B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2C6315EA-C59C-D2EB-66D3-908AA0CB2492}"/>
              </a:ext>
            </a:extLst>
          </p:cNvPr>
          <p:cNvSpPr>
            <a:spLocks noGrp="1"/>
          </p:cNvSpPr>
          <p:nvPr>
            <p:ph type="dt" sz="half" idx="10"/>
          </p:nvPr>
        </p:nvSpPr>
        <p:spPr/>
        <p:txBody>
          <a:bodyPr/>
          <a:lstStyle/>
          <a:p>
            <a:fld id="{8E3BB661-C6FF-4C00-972E-C957BE9851C2}" type="datetimeFigureOut">
              <a:rPr lang="es-CO" smtClean="0"/>
              <a:t>25/03/2026</a:t>
            </a:fld>
            <a:endParaRPr lang="es-CO"/>
          </a:p>
        </p:txBody>
      </p:sp>
      <p:sp>
        <p:nvSpPr>
          <p:cNvPr id="5" name="Marcador de pie de página 4">
            <a:extLst>
              <a:ext uri="{FF2B5EF4-FFF2-40B4-BE49-F238E27FC236}">
                <a16:creationId xmlns:a16="http://schemas.microsoft.com/office/drawing/2014/main" xmlns="" id="{86B77366-9ECC-05B6-72B8-79B8DABBC5C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D8027847-E3B1-537B-3C57-4719ADD79AD2}"/>
              </a:ext>
            </a:extLst>
          </p:cNvPr>
          <p:cNvSpPr>
            <a:spLocks noGrp="1"/>
          </p:cNvSpPr>
          <p:nvPr>
            <p:ph type="sldNum" sz="quarter" idx="12"/>
          </p:nvPr>
        </p:nvSpPr>
        <p:spPr/>
        <p:txBody>
          <a:bodyPr/>
          <a:lstStyle/>
          <a:p>
            <a:fld id="{DD1DB97E-D249-4796-898D-C1537E1B28BF}" type="slidenum">
              <a:rPr lang="es-CO" smtClean="0"/>
              <a:t>‹Nº›</a:t>
            </a:fld>
            <a:endParaRPr lang="es-CO"/>
          </a:p>
        </p:txBody>
      </p:sp>
    </p:spTree>
    <p:extLst>
      <p:ext uri="{BB962C8B-B14F-4D97-AF65-F5344CB8AC3E}">
        <p14:creationId xmlns:p14="http://schemas.microsoft.com/office/powerpoint/2010/main" val="2998874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lank Slide">
  <p:cSld name="1_Blank Slide">
    <p:spTree>
      <p:nvGrpSpPr>
        <p:cNvPr id="1" name="Shape 17"/>
        <p:cNvGrpSpPr/>
        <p:nvPr/>
      </p:nvGrpSpPr>
      <p:grpSpPr>
        <a:xfrm>
          <a:off x="0" y="0"/>
          <a:ext cx="0" cy="0"/>
          <a:chOff x="0" y="0"/>
          <a:chExt cx="0" cy="0"/>
        </a:xfrm>
      </p:grpSpPr>
      <p:sp>
        <p:nvSpPr>
          <p:cNvPr id="18" name="Google Shape;18;p135"/>
          <p:cNvSpPr txBox="1">
            <a:spLocks noGrp="1"/>
          </p:cNvSpPr>
          <p:nvPr>
            <p:ph type="sldNum" idx="12"/>
          </p:nvPr>
        </p:nvSpPr>
        <p:spPr>
          <a:xfrm>
            <a:off x="8347325" y="6217809"/>
            <a:ext cx="390276" cy="277087"/>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901"/>
              <a:buFont typeface="Calibri"/>
              <a:buNone/>
              <a:defRPr sz="120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1"/>
              <a:buFont typeface="Calibri"/>
              <a:buNone/>
              <a:defRPr sz="120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1"/>
              <a:buFont typeface="Calibri"/>
              <a:buNone/>
              <a:defRPr sz="120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1"/>
              <a:buFont typeface="Calibri"/>
              <a:buNone/>
              <a:defRPr sz="120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1"/>
              <a:buFont typeface="Calibri"/>
              <a:buNone/>
              <a:defRPr sz="120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1"/>
              <a:buFont typeface="Calibri"/>
              <a:buNone/>
              <a:defRPr sz="120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1"/>
              <a:buFont typeface="Calibri"/>
              <a:buNone/>
              <a:defRPr sz="120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1"/>
              <a:buFont typeface="Calibri"/>
              <a:buNone/>
              <a:defRPr sz="120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1"/>
              <a:buFont typeface="Calibri"/>
              <a:buNone/>
              <a:defRPr sz="1201" b="0" i="0" u="none" strike="noStrike" cap="none">
                <a:solidFill>
                  <a:srgbClr val="888888"/>
                </a:solidFill>
                <a:latin typeface="Calibri"/>
                <a:ea typeface="Calibri"/>
                <a:cs typeface="Calibri"/>
                <a:sym typeface="Calibri"/>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111163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 blanco">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9DE0FB9E-97B5-8EFD-515F-998D664FB67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a:extLst>
              <a:ext uri="{FF2B5EF4-FFF2-40B4-BE49-F238E27FC236}">
                <a16:creationId xmlns:a16="http://schemas.microsoft.com/office/drawing/2014/main" xmlns="" id="{D0CB56D8-44C3-25D8-56D3-56AAF8394E53}"/>
              </a:ext>
            </a:extLst>
          </p:cNvPr>
          <p:cNvPicPr>
            <a:picLocks noChangeAspect="1"/>
          </p:cNvPicPr>
          <p:nvPr userDrawn="1"/>
        </p:nvPicPr>
        <p:blipFill>
          <a:blip r:embed="rId3">
            <a:extLst>
              <a:ext uri="{28A0092B-C50C-407E-A947-70E740481C1C}">
                <a14:useLocalDpi xmlns:a14="http://schemas.microsoft.com/office/drawing/2010/main" val="0"/>
              </a:ext>
            </a:extLst>
          </a:blip>
          <a:srcRect l="16646" t="21333" r="17543" b="22133"/>
          <a:stretch/>
        </p:blipFill>
        <p:spPr>
          <a:xfrm>
            <a:off x="3689970" y="1532798"/>
            <a:ext cx="4812060" cy="3792403"/>
          </a:xfrm>
          <a:prstGeom prst="rect">
            <a:avLst/>
          </a:prstGeom>
        </p:spPr>
      </p:pic>
      <p:sp>
        <p:nvSpPr>
          <p:cNvPr id="3" name="Rectángulo 2">
            <a:extLst>
              <a:ext uri="{FF2B5EF4-FFF2-40B4-BE49-F238E27FC236}">
                <a16:creationId xmlns:a16="http://schemas.microsoft.com/office/drawing/2014/main" xmlns="" id="{A67501FE-4CB5-8E30-A36B-E3D3A5311E0F}"/>
              </a:ext>
            </a:extLst>
          </p:cNvPr>
          <p:cNvSpPr/>
          <p:nvPr userDrawn="1"/>
        </p:nvSpPr>
        <p:spPr>
          <a:xfrm>
            <a:off x="0" y="6643868"/>
            <a:ext cx="12192000" cy="214132"/>
          </a:xfrm>
          <a:prstGeom prst="rect">
            <a:avLst/>
          </a:prstGeom>
          <a:solidFill>
            <a:srgbClr val="C39C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9509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9DE0FB9E-97B5-8EFD-515F-998D664FB67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xmlns="" id="{A67501FE-4CB5-8E30-A36B-E3D3A5311E0F}"/>
              </a:ext>
            </a:extLst>
          </p:cNvPr>
          <p:cNvSpPr/>
          <p:nvPr userDrawn="1"/>
        </p:nvSpPr>
        <p:spPr>
          <a:xfrm>
            <a:off x="0" y="6643868"/>
            <a:ext cx="12192000" cy="214132"/>
          </a:xfrm>
          <a:prstGeom prst="rect">
            <a:avLst/>
          </a:prstGeom>
          <a:solidFill>
            <a:srgbClr val="C39C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xmlns="" id="{E0997B31-FD39-17A4-E2D5-8788FE61A2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3947" y="1086947"/>
            <a:ext cx="4684105" cy="4684105"/>
          </a:xfrm>
          <a:prstGeom prst="rect">
            <a:avLst/>
          </a:prstGeom>
        </p:spPr>
      </p:pic>
    </p:spTree>
    <p:extLst>
      <p:ext uri="{BB962C8B-B14F-4D97-AF65-F5344CB8AC3E}">
        <p14:creationId xmlns:p14="http://schemas.microsoft.com/office/powerpoint/2010/main" val="362181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AF8F4253-A4CA-1B94-5B56-1DEC8F8658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ítulo 1">
            <a:extLst>
              <a:ext uri="{FF2B5EF4-FFF2-40B4-BE49-F238E27FC236}">
                <a16:creationId xmlns:a16="http://schemas.microsoft.com/office/drawing/2014/main" xmlns="" id="{1DD30F4B-AFFB-B0B3-1757-A8AD606558DF}"/>
              </a:ext>
            </a:extLst>
          </p:cNvPr>
          <p:cNvSpPr>
            <a:spLocks noGrp="1"/>
          </p:cNvSpPr>
          <p:nvPr>
            <p:ph type="ctrTitle"/>
          </p:nvPr>
        </p:nvSpPr>
        <p:spPr>
          <a:xfrm>
            <a:off x="1524000" y="2186609"/>
            <a:ext cx="6135329" cy="1323354"/>
          </a:xfrm>
        </p:spPr>
        <p:txBody>
          <a:bodyPr>
            <a:normAutofit/>
          </a:bodyPr>
          <a:lstStyle/>
          <a:p>
            <a:pPr algn="l"/>
            <a:r>
              <a:rPr lang="es-CO" sz="4400">
                <a:solidFill>
                  <a:schemeClr val="bg1"/>
                </a:solidFill>
                <a:latin typeface="Verdana" panose="020B0604030504040204" pitchFamily="34" charset="0"/>
                <a:ea typeface="Verdana" panose="020B0604030504040204" pitchFamily="34" charset="0"/>
              </a:rPr>
              <a:t>TÍTULO</a:t>
            </a:r>
          </a:p>
        </p:txBody>
      </p:sp>
      <p:sp>
        <p:nvSpPr>
          <p:cNvPr id="10" name="Subtítulo 2">
            <a:extLst>
              <a:ext uri="{FF2B5EF4-FFF2-40B4-BE49-F238E27FC236}">
                <a16:creationId xmlns:a16="http://schemas.microsoft.com/office/drawing/2014/main" xmlns="" id="{7EF9C81A-36CE-555B-96D9-3D569DBC8FF6}"/>
              </a:ext>
            </a:extLst>
          </p:cNvPr>
          <p:cNvSpPr>
            <a:spLocks noGrp="1"/>
          </p:cNvSpPr>
          <p:nvPr>
            <p:ph type="subTitle" idx="1"/>
          </p:nvPr>
        </p:nvSpPr>
        <p:spPr>
          <a:xfrm>
            <a:off x="1523999" y="3602038"/>
            <a:ext cx="6135329" cy="1655762"/>
          </a:xfrm>
        </p:spPr>
        <p:txBody>
          <a:bodyPr/>
          <a:lstStyle/>
          <a:p>
            <a:pPr algn="l"/>
            <a:r>
              <a:rPr lang="es-CO">
                <a:solidFill>
                  <a:schemeClr val="bg1"/>
                </a:solidFill>
                <a:latin typeface="Verdana" panose="020B0604030504040204" pitchFamily="34" charset="0"/>
                <a:ea typeface="Verdana" panose="020B0604030504040204" pitchFamily="34" charset="0"/>
              </a:rPr>
              <a:t>Subtítulo</a:t>
            </a:r>
          </a:p>
        </p:txBody>
      </p:sp>
    </p:spTree>
    <p:extLst>
      <p:ext uri="{BB962C8B-B14F-4D97-AF65-F5344CB8AC3E}">
        <p14:creationId xmlns:p14="http://schemas.microsoft.com/office/powerpoint/2010/main" val="179506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9DE0FB9E-97B5-8EFD-515F-998D664FB67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xmlns="" id="{A371F22F-9D29-24F1-B8C8-5B7BC4152370}"/>
              </a:ext>
            </a:extLst>
          </p:cNvPr>
          <p:cNvSpPr>
            <a:spLocks noGrp="1"/>
          </p:cNvSpPr>
          <p:nvPr>
            <p:ph type="title" idx="4294967295"/>
          </p:nvPr>
        </p:nvSpPr>
        <p:spPr>
          <a:xfrm>
            <a:off x="640080" y="598805"/>
            <a:ext cx="10515600" cy="1325563"/>
          </a:xfrm>
        </p:spPr>
        <p:txBody>
          <a:bodyPr/>
          <a:lstStyle/>
          <a:p>
            <a:r>
              <a:rPr lang="es-CO">
                <a:solidFill>
                  <a:srgbClr val="C39C41"/>
                </a:solidFill>
                <a:latin typeface="Verdana" panose="020B0604030504040204" pitchFamily="34" charset="0"/>
                <a:ea typeface="Verdana" panose="020B0604030504040204" pitchFamily="34" charset="0"/>
              </a:rPr>
              <a:t>Título</a:t>
            </a:r>
          </a:p>
        </p:txBody>
      </p:sp>
      <p:sp>
        <p:nvSpPr>
          <p:cNvPr id="6" name="Marcador de contenido 2">
            <a:extLst>
              <a:ext uri="{FF2B5EF4-FFF2-40B4-BE49-F238E27FC236}">
                <a16:creationId xmlns:a16="http://schemas.microsoft.com/office/drawing/2014/main" xmlns="" id="{40D7E418-F432-23BD-C76D-8E68E80575D9}"/>
              </a:ext>
            </a:extLst>
          </p:cNvPr>
          <p:cNvSpPr>
            <a:spLocks noGrp="1"/>
          </p:cNvSpPr>
          <p:nvPr>
            <p:ph idx="4294967295"/>
          </p:nvPr>
        </p:nvSpPr>
        <p:spPr>
          <a:xfrm>
            <a:off x="640080" y="2059305"/>
            <a:ext cx="10515600" cy="4351338"/>
          </a:xfrm>
        </p:spPr>
        <p:txBody>
          <a:bodyPr/>
          <a:lstStyle/>
          <a:p>
            <a:r>
              <a:rPr lang="es-CO">
                <a:solidFill>
                  <a:schemeClr val="tx1">
                    <a:lumMod val="75000"/>
                    <a:lumOff val="25000"/>
                  </a:schemeClr>
                </a:solidFill>
                <a:latin typeface="Verdana" panose="020B0604030504040204" pitchFamily="34" charset="0"/>
                <a:ea typeface="Verdana" panose="020B0604030504040204" pitchFamily="34" charset="0"/>
              </a:rPr>
              <a:t>Texto</a:t>
            </a:r>
          </a:p>
        </p:txBody>
      </p:sp>
      <p:pic>
        <p:nvPicPr>
          <p:cNvPr id="9" name="Imagen 8">
            <a:extLst>
              <a:ext uri="{FF2B5EF4-FFF2-40B4-BE49-F238E27FC236}">
                <a16:creationId xmlns:a16="http://schemas.microsoft.com/office/drawing/2014/main" xmlns="" id="{A88B82C1-294E-DF83-0DE5-3777F33B06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7899" r="3514"/>
          <a:stretch/>
        </p:blipFill>
        <p:spPr>
          <a:xfrm>
            <a:off x="10340825" y="-1"/>
            <a:ext cx="1851175" cy="1621163"/>
          </a:xfrm>
          <a:prstGeom prst="rect">
            <a:avLst/>
          </a:prstGeom>
        </p:spPr>
      </p:pic>
    </p:spTree>
    <p:extLst>
      <p:ext uri="{BB962C8B-B14F-4D97-AF65-F5344CB8AC3E}">
        <p14:creationId xmlns:p14="http://schemas.microsoft.com/office/powerpoint/2010/main" val="137890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CC5ED9-C13B-CAA4-6B14-239C7AE5969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F0026FF8-8A30-DE3D-317B-728DE151D2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2C617D7-FD5D-7BE6-E3CE-92DDDA6203FE}"/>
              </a:ext>
            </a:extLst>
          </p:cNvPr>
          <p:cNvSpPr>
            <a:spLocks noGrp="1"/>
          </p:cNvSpPr>
          <p:nvPr>
            <p:ph type="dt" sz="half" idx="10"/>
          </p:nvPr>
        </p:nvSpPr>
        <p:spPr/>
        <p:txBody>
          <a:bodyPr/>
          <a:lstStyle/>
          <a:p>
            <a:fld id="{8E3BB661-C6FF-4C00-972E-C957BE9851C2}" type="datetimeFigureOut">
              <a:rPr lang="es-CO" smtClean="0"/>
              <a:t>25/03/2026</a:t>
            </a:fld>
            <a:endParaRPr lang="es-CO"/>
          </a:p>
        </p:txBody>
      </p:sp>
      <p:sp>
        <p:nvSpPr>
          <p:cNvPr id="5" name="Marcador de pie de página 4">
            <a:extLst>
              <a:ext uri="{FF2B5EF4-FFF2-40B4-BE49-F238E27FC236}">
                <a16:creationId xmlns:a16="http://schemas.microsoft.com/office/drawing/2014/main" xmlns="" id="{D34ACC94-451E-CA75-C55A-8ABAC9C5219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02EB733F-ABD5-52E3-533E-F6EE706B33F5}"/>
              </a:ext>
            </a:extLst>
          </p:cNvPr>
          <p:cNvSpPr>
            <a:spLocks noGrp="1"/>
          </p:cNvSpPr>
          <p:nvPr>
            <p:ph type="sldNum" sz="quarter" idx="12"/>
          </p:nvPr>
        </p:nvSpPr>
        <p:spPr/>
        <p:txBody>
          <a:bodyPr/>
          <a:lstStyle/>
          <a:p>
            <a:fld id="{DD1DB97E-D249-4796-898D-C1537E1B28BF}" type="slidenum">
              <a:rPr lang="es-CO" smtClean="0"/>
              <a:t>‹Nº›</a:t>
            </a:fld>
            <a:endParaRPr lang="es-CO"/>
          </a:p>
        </p:txBody>
      </p:sp>
    </p:spTree>
    <p:extLst>
      <p:ext uri="{BB962C8B-B14F-4D97-AF65-F5344CB8AC3E}">
        <p14:creationId xmlns:p14="http://schemas.microsoft.com/office/powerpoint/2010/main" val="236289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09CDCC-D309-E743-EA78-B3C7B80BCF9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AEE09C6C-FF90-886C-BD93-372E19AE8E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1319D20C-F319-D18F-EFC2-83C3C434B16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xmlns="" id="{BAC3C04D-4879-B6C4-00A9-4EE61F89694F}"/>
              </a:ext>
            </a:extLst>
          </p:cNvPr>
          <p:cNvSpPr>
            <a:spLocks noGrp="1"/>
          </p:cNvSpPr>
          <p:nvPr>
            <p:ph type="dt" sz="half" idx="10"/>
          </p:nvPr>
        </p:nvSpPr>
        <p:spPr/>
        <p:txBody>
          <a:bodyPr/>
          <a:lstStyle/>
          <a:p>
            <a:fld id="{8E3BB661-C6FF-4C00-972E-C957BE9851C2}" type="datetimeFigureOut">
              <a:rPr lang="es-CO" smtClean="0"/>
              <a:t>25/03/2026</a:t>
            </a:fld>
            <a:endParaRPr lang="es-CO"/>
          </a:p>
        </p:txBody>
      </p:sp>
      <p:sp>
        <p:nvSpPr>
          <p:cNvPr id="6" name="Marcador de pie de página 5">
            <a:extLst>
              <a:ext uri="{FF2B5EF4-FFF2-40B4-BE49-F238E27FC236}">
                <a16:creationId xmlns:a16="http://schemas.microsoft.com/office/drawing/2014/main" xmlns="" id="{96B4384B-A6C7-2364-626A-040B1B20E9A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08D6D159-B0F1-AABF-41C5-E9D7F909A501}"/>
              </a:ext>
            </a:extLst>
          </p:cNvPr>
          <p:cNvSpPr>
            <a:spLocks noGrp="1"/>
          </p:cNvSpPr>
          <p:nvPr>
            <p:ph type="sldNum" sz="quarter" idx="12"/>
          </p:nvPr>
        </p:nvSpPr>
        <p:spPr/>
        <p:txBody>
          <a:bodyPr/>
          <a:lstStyle/>
          <a:p>
            <a:fld id="{DD1DB97E-D249-4796-898D-C1537E1B28BF}" type="slidenum">
              <a:rPr lang="es-CO" smtClean="0"/>
              <a:t>‹Nº›</a:t>
            </a:fld>
            <a:endParaRPr lang="es-CO"/>
          </a:p>
        </p:txBody>
      </p:sp>
    </p:spTree>
    <p:extLst>
      <p:ext uri="{BB962C8B-B14F-4D97-AF65-F5344CB8AC3E}">
        <p14:creationId xmlns:p14="http://schemas.microsoft.com/office/powerpoint/2010/main" val="206204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836970-E142-3C57-E21D-9F97F7C2603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B71890D4-1FA3-6773-5201-AE5F2C288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41805A48-BB45-1BC8-E0C5-D7483C33114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xmlns="" id="{DA0159AD-49DE-45C2-80EC-0AC059E901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8FD6EA4E-C5A5-7CFE-85A2-9BE2735ABEB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xmlns="" id="{CE28B8AE-F9D5-A5B6-1CFE-F5F064BAB0E5}"/>
              </a:ext>
            </a:extLst>
          </p:cNvPr>
          <p:cNvSpPr>
            <a:spLocks noGrp="1"/>
          </p:cNvSpPr>
          <p:nvPr>
            <p:ph type="dt" sz="half" idx="10"/>
          </p:nvPr>
        </p:nvSpPr>
        <p:spPr/>
        <p:txBody>
          <a:bodyPr/>
          <a:lstStyle/>
          <a:p>
            <a:fld id="{8E3BB661-C6FF-4C00-972E-C957BE9851C2}" type="datetimeFigureOut">
              <a:rPr lang="es-CO" smtClean="0"/>
              <a:t>25/03/2026</a:t>
            </a:fld>
            <a:endParaRPr lang="es-CO"/>
          </a:p>
        </p:txBody>
      </p:sp>
      <p:sp>
        <p:nvSpPr>
          <p:cNvPr id="8" name="Marcador de pie de página 7">
            <a:extLst>
              <a:ext uri="{FF2B5EF4-FFF2-40B4-BE49-F238E27FC236}">
                <a16:creationId xmlns:a16="http://schemas.microsoft.com/office/drawing/2014/main" xmlns="" id="{B3D5E993-1943-236B-9C31-2309E99F30AD}"/>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9C65CD82-660D-FDFE-581B-E3CB74ABCFC4}"/>
              </a:ext>
            </a:extLst>
          </p:cNvPr>
          <p:cNvSpPr>
            <a:spLocks noGrp="1"/>
          </p:cNvSpPr>
          <p:nvPr>
            <p:ph type="sldNum" sz="quarter" idx="12"/>
          </p:nvPr>
        </p:nvSpPr>
        <p:spPr/>
        <p:txBody>
          <a:bodyPr/>
          <a:lstStyle/>
          <a:p>
            <a:fld id="{DD1DB97E-D249-4796-898D-C1537E1B28BF}" type="slidenum">
              <a:rPr lang="es-CO" smtClean="0"/>
              <a:t>‹Nº›</a:t>
            </a:fld>
            <a:endParaRPr lang="es-CO"/>
          </a:p>
        </p:txBody>
      </p:sp>
    </p:spTree>
    <p:extLst>
      <p:ext uri="{BB962C8B-B14F-4D97-AF65-F5344CB8AC3E}">
        <p14:creationId xmlns:p14="http://schemas.microsoft.com/office/powerpoint/2010/main" val="389055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1F0DBF-282B-7A9C-D15E-884AE55B167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xmlns="" id="{24629273-CFF0-B58A-3151-44A62436794A}"/>
              </a:ext>
            </a:extLst>
          </p:cNvPr>
          <p:cNvSpPr>
            <a:spLocks noGrp="1"/>
          </p:cNvSpPr>
          <p:nvPr>
            <p:ph type="dt" sz="half" idx="10"/>
          </p:nvPr>
        </p:nvSpPr>
        <p:spPr/>
        <p:txBody>
          <a:bodyPr/>
          <a:lstStyle/>
          <a:p>
            <a:fld id="{8E3BB661-C6FF-4C00-972E-C957BE9851C2}" type="datetimeFigureOut">
              <a:rPr lang="es-CO" smtClean="0"/>
              <a:t>25/03/2026</a:t>
            </a:fld>
            <a:endParaRPr lang="es-CO"/>
          </a:p>
        </p:txBody>
      </p:sp>
      <p:sp>
        <p:nvSpPr>
          <p:cNvPr id="4" name="Marcador de pie de página 3">
            <a:extLst>
              <a:ext uri="{FF2B5EF4-FFF2-40B4-BE49-F238E27FC236}">
                <a16:creationId xmlns:a16="http://schemas.microsoft.com/office/drawing/2014/main" xmlns="" id="{3CD58EBD-F9EC-A729-6127-50D33B8A826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4D64AEEB-4AA0-5C37-369D-D2B7EABA3580}"/>
              </a:ext>
            </a:extLst>
          </p:cNvPr>
          <p:cNvSpPr>
            <a:spLocks noGrp="1"/>
          </p:cNvSpPr>
          <p:nvPr>
            <p:ph type="sldNum" sz="quarter" idx="12"/>
          </p:nvPr>
        </p:nvSpPr>
        <p:spPr/>
        <p:txBody>
          <a:bodyPr/>
          <a:lstStyle/>
          <a:p>
            <a:fld id="{DD1DB97E-D249-4796-898D-C1537E1B28BF}" type="slidenum">
              <a:rPr lang="es-CO" smtClean="0"/>
              <a:t>‹Nº›</a:t>
            </a:fld>
            <a:endParaRPr lang="es-CO"/>
          </a:p>
        </p:txBody>
      </p:sp>
    </p:spTree>
    <p:extLst>
      <p:ext uri="{BB962C8B-B14F-4D97-AF65-F5344CB8AC3E}">
        <p14:creationId xmlns:p14="http://schemas.microsoft.com/office/powerpoint/2010/main" val="36134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358BBE97-550A-A1BD-6261-036D6033C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xmlns="" id="{6E36286E-72D2-8404-1BC9-1022146D12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xmlns="" id="{C4193537-6336-5069-BABB-FEB9B4771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3BB661-C6FF-4C00-972E-C957BE9851C2}" type="datetimeFigureOut">
              <a:rPr lang="es-CO" smtClean="0"/>
              <a:t>25/03/2026</a:t>
            </a:fld>
            <a:endParaRPr lang="es-CO"/>
          </a:p>
        </p:txBody>
      </p:sp>
      <p:sp>
        <p:nvSpPr>
          <p:cNvPr id="5" name="Marcador de pie de página 4">
            <a:extLst>
              <a:ext uri="{FF2B5EF4-FFF2-40B4-BE49-F238E27FC236}">
                <a16:creationId xmlns:a16="http://schemas.microsoft.com/office/drawing/2014/main" xmlns="" id="{80B8F099-844B-E891-FB42-43B6395167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A56C7D65-AE1B-9A6B-FAA8-E95E104C24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1DB97E-D249-4796-898D-C1537E1B28BF}" type="slidenum">
              <a:rPr lang="es-CO" smtClean="0"/>
              <a:t>‹Nº›</a:t>
            </a:fld>
            <a:endParaRPr lang="es-CO"/>
          </a:p>
        </p:txBody>
      </p:sp>
    </p:spTree>
    <p:extLst>
      <p:ext uri="{BB962C8B-B14F-4D97-AF65-F5344CB8AC3E}">
        <p14:creationId xmlns:p14="http://schemas.microsoft.com/office/powerpoint/2010/main" val="877705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5"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package" Target="../embeddings/Hoja_de_c_lculo_de_Microsoft_Excel1.xlsx"/><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package" Target="../embeddings/Hoja_de_c_lculo_de_Microsoft_Excel2.xlsx"/><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4.emf"/></Relationships>
</file>

<file path=ppt/slides/_rels/slide12.xml.rels><?xml version="1.0" encoding="UTF-8" standalone="yes"?>
<Relationships xmlns="http://schemas.openxmlformats.org/package/2006/relationships"><Relationship Id="rId8" Type="http://schemas.openxmlformats.org/officeDocument/2006/relationships/package" Target="../embeddings/Hoja_de_c_lculo_de_Microsoft_Excel3.xlsx"/><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emf"/><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850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DC5EE9-4D18-A327-0996-A2CA7D3F84B9}"/>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xmlns="" id="{F89F3A88-F294-033A-E55E-7739192E263A}"/>
              </a:ext>
            </a:extLst>
          </p:cNvPr>
          <p:cNvSpPr>
            <a:spLocks noGrp="1"/>
          </p:cNvSpPr>
          <p:nvPr>
            <p:ph type="title" idx="4294967295"/>
          </p:nvPr>
        </p:nvSpPr>
        <p:spPr>
          <a:xfrm>
            <a:off x="897214" y="258373"/>
            <a:ext cx="10397571" cy="657136"/>
          </a:xfrm>
        </p:spPr>
        <p:txBody>
          <a:bodyPr>
            <a:normAutofit/>
          </a:bodyPr>
          <a:lstStyle/>
          <a:p>
            <a:pPr lvl="0" algn="ctr">
              <a:spcAft>
                <a:spcPts val="800"/>
              </a:spcAft>
            </a:pPr>
            <a:r>
              <a:rPr lang="es-ES" sz="2800" b="1" dirty="0" smtClean="0">
                <a:solidFill>
                  <a:srgbClr val="C39C41"/>
                </a:solidFill>
                <a:latin typeface="Verdana" panose="020B0604030504040204" pitchFamily="34" charset="0"/>
                <a:ea typeface="Verdana" panose="020B0604030504040204" pitchFamily="34" charset="0"/>
              </a:rPr>
              <a:t>PPDA </a:t>
            </a:r>
            <a:r>
              <a:rPr lang="es-ES" sz="2800" b="1" dirty="0">
                <a:solidFill>
                  <a:srgbClr val="C39C41"/>
                </a:solidFill>
                <a:latin typeface="Verdana" panose="020B0604030504040204" pitchFamily="34" charset="0"/>
                <a:ea typeface="Verdana" panose="020B0604030504040204" pitchFamily="34" charset="0"/>
              </a:rPr>
              <a:t>2026-2027</a:t>
            </a:r>
            <a:endParaRPr lang="es-CO" sz="2800" b="1" dirty="0">
              <a:solidFill>
                <a:srgbClr val="C39C41"/>
              </a:solidFill>
              <a:latin typeface="Verdana" panose="020B0604030504040204" pitchFamily="34" charset="0"/>
              <a:ea typeface="Verdana" panose="020B0604030504040204" pitchFamily="34" charset="0"/>
            </a:endParaRPr>
          </a:p>
        </p:txBody>
      </p:sp>
      <p:graphicFrame>
        <p:nvGraphicFramePr>
          <p:cNvPr id="20" name="Diagrama 19">
            <a:extLst>
              <a:ext uri="{FF2B5EF4-FFF2-40B4-BE49-F238E27FC236}">
                <a16:creationId xmlns:a16="http://schemas.microsoft.com/office/drawing/2014/main" xmlns="" id="{86618D93-3A66-0D18-029F-90D9F500999C}"/>
              </a:ext>
            </a:extLst>
          </p:cNvPr>
          <p:cNvGraphicFramePr/>
          <p:nvPr>
            <p:extLst/>
          </p:nvPr>
        </p:nvGraphicFramePr>
        <p:xfrm>
          <a:off x="1051632" y="915509"/>
          <a:ext cx="10088734" cy="5725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4018438988"/>
              </p:ext>
            </p:extLst>
          </p:nvPr>
        </p:nvGraphicFramePr>
        <p:xfrm>
          <a:off x="897213" y="883728"/>
          <a:ext cx="9444501" cy="4910403"/>
        </p:xfrm>
        <a:graphic>
          <a:graphicData uri="http://schemas.openxmlformats.org/presentationml/2006/ole">
            <mc:AlternateContent xmlns:mc="http://schemas.openxmlformats.org/markup-compatibility/2006">
              <mc:Choice xmlns:v="urn:schemas-microsoft-com:vml" Requires="v">
                <p:oleObj spid="_x0000_s1033" name="Hoja de cálculo" r:id="rId8" imgW="17440228" imgH="9067851" progId="Excel.Sheet.12">
                  <p:embed/>
                </p:oleObj>
              </mc:Choice>
              <mc:Fallback>
                <p:oleObj name="Hoja de cálculo" r:id="rId8" imgW="17440228" imgH="9067851" progId="Excel.Sheet.12">
                  <p:embed/>
                  <p:pic>
                    <p:nvPicPr>
                      <p:cNvPr id="0" name=""/>
                      <p:cNvPicPr/>
                      <p:nvPr/>
                    </p:nvPicPr>
                    <p:blipFill>
                      <a:blip r:embed="rId9"/>
                      <a:stretch>
                        <a:fillRect/>
                      </a:stretch>
                    </p:blipFill>
                    <p:spPr>
                      <a:xfrm>
                        <a:off x="897213" y="883728"/>
                        <a:ext cx="9444501" cy="4910403"/>
                      </a:xfrm>
                      <a:prstGeom prst="rect">
                        <a:avLst/>
                      </a:prstGeom>
                    </p:spPr>
                  </p:pic>
                </p:oleObj>
              </mc:Fallback>
            </mc:AlternateContent>
          </a:graphicData>
        </a:graphic>
      </p:graphicFrame>
    </p:spTree>
    <p:extLst>
      <p:ext uri="{BB962C8B-B14F-4D97-AF65-F5344CB8AC3E}">
        <p14:creationId xmlns:p14="http://schemas.microsoft.com/office/powerpoint/2010/main" val="1325235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DC5EE9-4D18-A327-0996-A2CA7D3F84B9}"/>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xmlns="" id="{F89F3A88-F294-033A-E55E-7739192E263A}"/>
              </a:ext>
            </a:extLst>
          </p:cNvPr>
          <p:cNvSpPr>
            <a:spLocks noGrp="1"/>
          </p:cNvSpPr>
          <p:nvPr>
            <p:ph type="title" idx="4294967295"/>
          </p:nvPr>
        </p:nvSpPr>
        <p:spPr>
          <a:xfrm>
            <a:off x="897214" y="258373"/>
            <a:ext cx="10397571" cy="657136"/>
          </a:xfrm>
        </p:spPr>
        <p:txBody>
          <a:bodyPr>
            <a:normAutofit fontScale="90000"/>
          </a:bodyPr>
          <a:lstStyle/>
          <a:p>
            <a:pPr lvl="0" algn="ctr">
              <a:spcAft>
                <a:spcPts val="800"/>
              </a:spcAft>
            </a:pPr>
            <a:r>
              <a:rPr lang="es-ES" sz="2800" b="1" dirty="0" smtClean="0">
                <a:solidFill>
                  <a:srgbClr val="C39C41"/>
                </a:solidFill>
                <a:latin typeface="Verdana" panose="020B0604030504040204" pitchFamily="34" charset="0"/>
                <a:ea typeface="Verdana" panose="020B0604030504040204" pitchFamily="34" charset="0"/>
              </a:rPr>
              <a:t>IND DE GESTIÓN</a:t>
            </a:r>
            <a:br>
              <a:rPr lang="es-ES" sz="2800" b="1" dirty="0" smtClean="0">
                <a:solidFill>
                  <a:srgbClr val="C39C41"/>
                </a:solidFill>
                <a:latin typeface="Verdana" panose="020B0604030504040204" pitchFamily="34" charset="0"/>
                <a:ea typeface="Verdana" panose="020B0604030504040204" pitchFamily="34" charset="0"/>
              </a:rPr>
            </a:br>
            <a:r>
              <a:rPr lang="es-ES" sz="2800" b="1" dirty="0" smtClean="0">
                <a:solidFill>
                  <a:srgbClr val="C39C41"/>
                </a:solidFill>
                <a:latin typeface="Verdana" panose="020B0604030504040204" pitchFamily="34" charset="0"/>
                <a:ea typeface="Verdana" panose="020B0604030504040204" pitchFamily="34" charset="0"/>
              </a:rPr>
              <a:t>PPDA </a:t>
            </a:r>
            <a:r>
              <a:rPr lang="es-ES" sz="2800" b="1" dirty="0">
                <a:solidFill>
                  <a:srgbClr val="C39C41"/>
                </a:solidFill>
                <a:latin typeface="Verdana" panose="020B0604030504040204" pitchFamily="34" charset="0"/>
                <a:ea typeface="Verdana" panose="020B0604030504040204" pitchFamily="34" charset="0"/>
              </a:rPr>
              <a:t>2026-2027</a:t>
            </a:r>
            <a:endParaRPr lang="es-CO" sz="2800" b="1" dirty="0">
              <a:solidFill>
                <a:srgbClr val="C39C41"/>
              </a:solidFill>
              <a:latin typeface="Verdana" panose="020B0604030504040204" pitchFamily="34" charset="0"/>
              <a:ea typeface="Verdana" panose="020B0604030504040204" pitchFamily="34" charset="0"/>
            </a:endParaRPr>
          </a:p>
        </p:txBody>
      </p:sp>
      <p:graphicFrame>
        <p:nvGraphicFramePr>
          <p:cNvPr id="20" name="Diagrama 19">
            <a:extLst>
              <a:ext uri="{FF2B5EF4-FFF2-40B4-BE49-F238E27FC236}">
                <a16:creationId xmlns:a16="http://schemas.microsoft.com/office/drawing/2014/main" xmlns="" id="{86618D93-3A66-0D18-029F-90D9F500999C}"/>
              </a:ext>
            </a:extLst>
          </p:cNvPr>
          <p:cNvGraphicFramePr/>
          <p:nvPr>
            <p:extLst/>
          </p:nvPr>
        </p:nvGraphicFramePr>
        <p:xfrm>
          <a:off x="1051632" y="915509"/>
          <a:ext cx="10088734" cy="5725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Objeto 4"/>
          <p:cNvGraphicFramePr>
            <a:graphicFrameLocks noChangeAspect="1"/>
          </p:cNvGraphicFramePr>
          <p:nvPr/>
        </p:nvGraphicFramePr>
        <p:xfrm>
          <a:off x="2032000" y="1720850"/>
          <a:ext cx="8128000" cy="3414713"/>
        </p:xfrm>
        <a:graphic>
          <a:graphicData uri="http://schemas.openxmlformats.org/presentationml/2006/ole">
            <mc:AlternateContent xmlns:mc="http://schemas.openxmlformats.org/markup-compatibility/2006">
              <mc:Choice xmlns:v="urn:schemas-microsoft-com:vml" Requires="v">
                <p:oleObj spid="_x0000_s2057" name="Hoja de cálculo" r:id="rId8" imgW="12810970" imgH="5381561" progId="Excel.Sheet.12">
                  <p:embed/>
                </p:oleObj>
              </mc:Choice>
              <mc:Fallback>
                <p:oleObj name="Hoja de cálculo" r:id="rId8" imgW="12810970" imgH="5381561" progId="Excel.Sheet.12">
                  <p:embed/>
                  <p:pic>
                    <p:nvPicPr>
                      <p:cNvPr id="0" name=""/>
                      <p:cNvPicPr/>
                      <p:nvPr/>
                    </p:nvPicPr>
                    <p:blipFill>
                      <a:blip r:embed="rId9"/>
                      <a:stretch>
                        <a:fillRect/>
                      </a:stretch>
                    </p:blipFill>
                    <p:spPr>
                      <a:xfrm>
                        <a:off x="2032000" y="1720850"/>
                        <a:ext cx="8128000" cy="3414713"/>
                      </a:xfrm>
                      <a:prstGeom prst="rect">
                        <a:avLst/>
                      </a:prstGeom>
                    </p:spPr>
                  </p:pic>
                </p:oleObj>
              </mc:Fallback>
            </mc:AlternateContent>
          </a:graphicData>
        </a:graphic>
      </p:graphicFrame>
    </p:spTree>
    <p:extLst>
      <p:ext uri="{BB962C8B-B14F-4D97-AF65-F5344CB8AC3E}">
        <p14:creationId xmlns:p14="http://schemas.microsoft.com/office/powerpoint/2010/main" val="1982781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DC5EE9-4D18-A327-0996-A2CA7D3F84B9}"/>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xmlns="" id="{F89F3A88-F294-033A-E55E-7739192E263A}"/>
              </a:ext>
            </a:extLst>
          </p:cNvPr>
          <p:cNvSpPr>
            <a:spLocks noGrp="1"/>
          </p:cNvSpPr>
          <p:nvPr>
            <p:ph type="title" idx="4294967295"/>
          </p:nvPr>
        </p:nvSpPr>
        <p:spPr>
          <a:xfrm>
            <a:off x="897214" y="258373"/>
            <a:ext cx="10397571" cy="657136"/>
          </a:xfrm>
        </p:spPr>
        <p:txBody>
          <a:bodyPr>
            <a:normAutofit fontScale="90000"/>
          </a:bodyPr>
          <a:lstStyle/>
          <a:p>
            <a:pPr lvl="0" algn="ctr">
              <a:spcAft>
                <a:spcPts val="800"/>
              </a:spcAft>
            </a:pPr>
            <a:r>
              <a:rPr lang="es-ES" sz="2800" b="1" dirty="0" smtClean="0">
                <a:solidFill>
                  <a:srgbClr val="C39C41"/>
                </a:solidFill>
                <a:latin typeface="Verdana" panose="020B0604030504040204" pitchFamily="34" charset="0"/>
                <a:ea typeface="Verdana" panose="020B0604030504040204" pitchFamily="34" charset="0"/>
              </a:rPr>
              <a:t>IND. DE RESULTADOS</a:t>
            </a:r>
            <a:br>
              <a:rPr lang="es-ES" sz="2800" b="1" dirty="0" smtClean="0">
                <a:solidFill>
                  <a:srgbClr val="C39C41"/>
                </a:solidFill>
                <a:latin typeface="Verdana" panose="020B0604030504040204" pitchFamily="34" charset="0"/>
                <a:ea typeface="Verdana" panose="020B0604030504040204" pitchFamily="34" charset="0"/>
              </a:rPr>
            </a:br>
            <a:r>
              <a:rPr lang="es-ES" sz="2800" b="1" dirty="0" smtClean="0">
                <a:solidFill>
                  <a:srgbClr val="C39C41"/>
                </a:solidFill>
                <a:latin typeface="Verdana" panose="020B0604030504040204" pitchFamily="34" charset="0"/>
                <a:ea typeface="Verdana" panose="020B0604030504040204" pitchFamily="34" charset="0"/>
              </a:rPr>
              <a:t>PPDA </a:t>
            </a:r>
            <a:r>
              <a:rPr lang="es-ES" sz="2800" b="1" dirty="0">
                <a:solidFill>
                  <a:srgbClr val="C39C41"/>
                </a:solidFill>
                <a:latin typeface="Verdana" panose="020B0604030504040204" pitchFamily="34" charset="0"/>
                <a:ea typeface="Verdana" panose="020B0604030504040204" pitchFamily="34" charset="0"/>
              </a:rPr>
              <a:t>2026-2027</a:t>
            </a:r>
            <a:endParaRPr lang="es-CO" sz="2800" b="1" dirty="0">
              <a:solidFill>
                <a:srgbClr val="C39C41"/>
              </a:solidFill>
              <a:latin typeface="Verdana" panose="020B0604030504040204" pitchFamily="34" charset="0"/>
              <a:ea typeface="Verdana" panose="020B0604030504040204" pitchFamily="34" charset="0"/>
            </a:endParaRPr>
          </a:p>
        </p:txBody>
      </p:sp>
      <p:graphicFrame>
        <p:nvGraphicFramePr>
          <p:cNvPr id="20" name="Diagrama 19">
            <a:extLst>
              <a:ext uri="{FF2B5EF4-FFF2-40B4-BE49-F238E27FC236}">
                <a16:creationId xmlns:a16="http://schemas.microsoft.com/office/drawing/2014/main" xmlns="" id="{86618D93-3A66-0D18-029F-90D9F500999C}"/>
              </a:ext>
            </a:extLst>
          </p:cNvPr>
          <p:cNvGraphicFramePr/>
          <p:nvPr>
            <p:extLst/>
          </p:nvPr>
        </p:nvGraphicFramePr>
        <p:xfrm>
          <a:off x="1051632" y="915509"/>
          <a:ext cx="10088734" cy="5725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Objeto 5"/>
          <p:cNvGraphicFramePr>
            <a:graphicFrameLocks noChangeAspect="1"/>
          </p:cNvGraphicFramePr>
          <p:nvPr/>
        </p:nvGraphicFramePr>
        <p:xfrm>
          <a:off x="953405" y="1677726"/>
          <a:ext cx="9979021" cy="3395206"/>
        </p:xfrm>
        <a:graphic>
          <a:graphicData uri="http://schemas.openxmlformats.org/presentationml/2006/ole">
            <mc:AlternateContent xmlns:mc="http://schemas.openxmlformats.org/markup-compatibility/2006">
              <mc:Choice xmlns:v="urn:schemas-microsoft-com:vml" Requires="v">
                <p:oleObj spid="_x0000_s3081" name="Hoja de cálculo" r:id="rId8" imgW="13858973" imgH="4714991" progId="Excel.Sheet.12">
                  <p:embed/>
                </p:oleObj>
              </mc:Choice>
              <mc:Fallback>
                <p:oleObj name="Hoja de cálculo" r:id="rId8" imgW="13858973" imgH="4714991" progId="Excel.Sheet.12">
                  <p:embed/>
                  <p:pic>
                    <p:nvPicPr>
                      <p:cNvPr id="0" name=""/>
                      <p:cNvPicPr/>
                      <p:nvPr/>
                    </p:nvPicPr>
                    <p:blipFill>
                      <a:blip r:embed="rId9"/>
                      <a:stretch>
                        <a:fillRect/>
                      </a:stretch>
                    </p:blipFill>
                    <p:spPr>
                      <a:xfrm>
                        <a:off x="953405" y="1677726"/>
                        <a:ext cx="9979021" cy="3395206"/>
                      </a:xfrm>
                      <a:prstGeom prst="rect">
                        <a:avLst/>
                      </a:prstGeom>
                    </p:spPr>
                  </p:pic>
                </p:oleObj>
              </mc:Fallback>
            </mc:AlternateContent>
          </a:graphicData>
        </a:graphic>
      </p:graphicFrame>
    </p:spTree>
    <p:extLst>
      <p:ext uri="{BB962C8B-B14F-4D97-AF65-F5344CB8AC3E}">
        <p14:creationId xmlns:p14="http://schemas.microsoft.com/office/powerpoint/2010/main" val="2266244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DC5EE9-4D18-A327-0996-A2CA7D3F84B9}"/>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xmlns="" id="{F89F3A88-F294-033A-E55E-7739192E263A}"/>
              </a:ext>
            </a:extLst>
          </p:cNvPr>
          <p:cNvSpPr>
            <a:spLocks noGrp="1"/>
          </p:cNvSpPr>
          <p:nvPr>
            <p:ph type="title"/>
          </p:nvPr>
        </p:nvSpPr>
        <p:spPr>
          <a:xfrm>
            <a:off x="831850" y="382100"/>
            <a:ext cx="10515600" cy="752108"/>
          </a:xfrm>
        </p:spPr>
        <p:txBody>
          <a:bodyPr>
            <a:normAutofit/>
          </a:bodyPr>
          <a:lstStyle/>
          <a:p>
            <a:pPr lvl="0" algn="ctr">
              <a:spcAft>
                <a:spcPts val="800"/>
              </a:spcAft>
            </a:pPr>
            <a:r>
              <a:rPr lang="es-MX" sz="2800" b="1" dirty="0" smtClean="0">
                <a:solidFill>
                  <a:srgbClr val="C39C41"/>
                </a:solidFill>
                <a:latin typeface="Verdana" panose="020B0604030504040204" pitchFamily="34" charset="0"/>
                <a:ea typeface="Verdana" panose="020B0604030504040204" pitchFamily="34" charset="0"/>
              </a:rPr>
              <a:t>CONCLUSIONES </a:t>
            </a:r>
            <a:endParaRPr lang="es-CO" sz="2800" b="1" dirty="0">
              <a:solidFill>
                <a:srgbClr val="C39C41"/>
              </a:solidFill>
              <a:latin typeface="Verdana" panose="020B0604030504040204" pitchFamily="34" charset="0"/>
              <a:ea typeface="Verdana" panose="020B0604030504040204" pitchFamily="34" charset="0"/>
            </a:endParaRPr>
          </a:p>
        </p:txBody>
      </p:sp>
      <p:sp>
        <p:nvSpPr>
          <p:cNvPr id="7" name="Marcador de texto 6"/>
          <p:cNvSpPr>
            <a:spLocks noGrp="1"/>
          </p:cNvSpPr>
          <p:nvPr>
            <p:ph type="body" idx="1"/>
          </p:nvPr>
        </p:nvSpPr>
        <p:spPr>
          <a:xfrm>
            <a:off x="831850" y="1485901"/>
            <a:ext cx="10515600" cy="4603750"/>
          </a:xfrm>
        </p:spPr>
        <p:txBody>
          <a:bodyPr>
            <a:normAutofit/>
          </a:bodyPr>
          <a:lstStyle/>
          <a:p>
            <a:pPr marL="342900" indent="-342900" algn="just">
              <a:buFont typeface="Wingdings" panose="05000000000000000000" pitchFamily="2" charset="2"/>
              <a:buChar char="v"/>
            </a:pPr>
            <a:r>
              <a:rPr lang="es-MX"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El comité atendió 16 solicitudes de conciliación extrajudicial, la cuales se atendieron en el marco de la convocatorias de sesiones formal. </a:t>
            </a:r>
          </a:p>
          <a:p>
            <a:pPr marL="342900" indent="-342900" algn="just">
              <a:buFont typeface="Wingdings" panose="05000000000000000000" pitchFamily="2" charset="2"/>
              <a:buChar char="v"/>
            </a:pPr>
            <a:r>
              <a:rPr lang="es-MX"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Para el 2025 el Comité de Conciliación y defensa Judicial aprobó </a:t>
            </a:r>
            <a:r>
              <a:rPr lang="es-ES" sz="1500" dirty="0">
                <a:solidFill>
                  <a:schemeClr val="tx1"/>
                </a:solidFill>
                <a:latin typeface="Calibri" panose="020F0502020204030204" pitchFamily="34" charset="0"/>
                <a:ea typeface="Calibri" panose="020F0502020204030204" pitchFamily="34" charset="0"/>
                <a:cs typeface="Calibri" panose="020F0502020204030204" pitchFamily="34" charset="0"/>
              </a:rPr>
              <a:t>de la directriz institucional No1 de </a:t>
            </a:r>
            <a:r>
              <a:rPr lang="es-ES"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2025, con el objeto de atender las solicitudes d</a:t>
            </a:r>
            <a:r>
              <a:rPr lang="es-CO"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el </a:t>
            </a:r>
            <a:r>
              <a:rPr lang="es-CO" sz="1500" dirty="0">
                <a:solidFill>
                  <a:schemeClr val="tx1"/>
                </a:solidFill>
                <a:latin typeface="Calibri" panose="020F0502020204030204" pitchFamily="34" charset="0"/>
                <a:ea typeface="Calibri" panose="020F0502020204030204" pitchFamily="34" charset="0"/>
                <a:cs typeface="Calibri" panose="020F0502020204030204" pitchFamily="34" charset="0"/>
              </a:rPr>
              <a:t>incumplimiento del pago de honorarios en el marco de contratos de servicios suscritos por terceros y</a:t>
            </a:r>
            <a:r>
              <a:rPr lang="es-ES" sz="15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s-ES"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AGROORIENTAL.</a:t>
            </a:r>
          </a:p>
          <a:p>
            <a:pPr marL="342900" indent="-342900" algn="just">
              <a:buFont typeface="Wingdings" panose="05000000000000000000" pitchFamily="2" charset="2"/>
              <a:buChar char="v"/>
            </a:pPr>
            <a:r>
              <a:rPr lang="es-ES"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 la fecha la entidad refleja 140 procesos activos, de un inventario de 242 procesos totales.  Con un valor aproximado de $ </a:t>
            </a:r>
            <a:r>
              <a:rPr lang="es-CO" sz="1500" dirty="0">
                <a:latin typeface="Calibri" panose="020F0502020204030204" pitchFamily="34" charset="0"/>
                <a:ea typeface="Calibri" panose="020F0502020204030204" pitchFamily="34" charset="0"/>
                <a:cs typeface="Calibri" panose="020F0502020204030204" pitchFamily="34" charset="0"/>
              </a:rPr>
              <a:t>1.709.180,90(Millones</a:t>
            </a:r>
            <a:r>
              <a:rPr lang="es-CO" sz="1500" dirty="0" smtClean="0">
                <a:latin typeface="Calibri" panose="020F0502020204030204" pitchFamily="34" charset="0"/>
                <a:ea typeface="Calibri" panose="020F0502020204030204" pitchFamily="34" charset="0"/>
                <a:cs typeface="Calibri" panose="020F0502020204030204" pitchFamily="34" charset="0"/>
              </a:rPr>
              <a:t>).</a:t>
            </a:r>
          </a:p>
          <a:p>
            <a:pPr marL="342900" indent="-342900" algn="just">
              <a:buFont typeface="Wingdings" panose="05000000000000000000" pitchFamily="2" charset="2"/>
              <a:buChar char="v"/>
            </a:pPr>
            <a:r>
              <a:rPr lang="es-MX"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La tasa de éxito procesal del semestre es favorable, solo se refleja un (1) caso desfavorables, respecto de doce (12) casos favorables. </a:t>
            </a:r>
          </a:p>
          <a:p>
            <a:pPr marL="342900" indent="-342900" algn="just">
              <a:buFont typeface="Wingdings" panose="05000000000000000000" pitchFamily="2" charset="2"/>
              <a:buChar char="v"/>
            </a:pPr>
            <a:r>
              <a:rPr lang="es-MX"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A fecha 26 de diciembre se aprobó la PPDA para la vigencia 2026-2027, destacando 2 causas y dos </a:t>
            </a:r>
            <a:r>
              <a:rPr lang="es-MX" sz="150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subcausas</a:t>
            </a:r>
            <a:r>
              <a:rPr lang="es-MX"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asociadas con la configuración del contrato realidad, y el cumplimiento de contratos derivados por la no ejecución de prestaciones, procediendo a su registro en la plataforma de </a:t>
            </a:r>
            <a:r>
              <a:rPr lang="es-MX" sz="1500" smtClean="0">
                <a:solidFill>
                  <a:schemeClr val="tx1"/>
                </a:solidFill>
                <a:latin typeface="Calibri" panose="020F0502020204030204" pitchFamily="34" charset="0"/>
                <a:ea typeface="Calibri" panose="020F0502020204030204" pitchFamily="34" charset="0"/>
                <a:cs typeface="Calibri" panose="020F0502020204030204" pitchFamily="34" charset="0"/>
              </a:rPr>
              <a:t>defensa jurídica del estado EKOGUI. </a:t>
            </a:r>
            <a:endParaRPr lang="es-MX" sz="15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v"/>
            </a:pPr>
            <a:r>
              <a:rPr lang="es-MX"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En el seguimiento realizado a la política de prevención del daño vigencia 2024-2025, hecha la evaluación, la entidad en relación con la causa No1 asociada con la configuración del contrato realidad ratificó los lineamientos para la atención de estos contratos, establecidos en la circular 044 de 2024, dirigida a </a:t>
            </a:r>
            <a:r>
              <a:rPr lang="es-MX" sz="16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s-MX" sz="15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jefes de dependencias, supervisores y servidores públicos de la agencia de desarrollo rural – ADR. Igualmente se acredito la relación constante de capacitaciones relacionadas con la segunda causa, relativa a accidentes de trabajo y riesgos profesionales, evidenciando el cumplimiento de la política para esta vigencia.</a:t>
            </a:r>
            <a:r>
              <a:rPr lang="es-MX" sz="15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342900" indent="-342900" algn="just">
              <a:buFont typeface="Wingdings" panose="05000000000000000000" pitchFamily="2" charset="2"/>
              <a:buChar char="v"/>
            </a:pPr>
            <a:endParaRPr lang="es-MX" sz="1600" dirty="0" smtClean="0">
              <a:solidFill>
                <a:schemeClr val="tx1"/>
              </a:solidFill>
            </a:endParaRPr>
          </a:p>
          <a:p>
            <a:pPr marL="342900" indent="-342900" algn="just">
              <a:buFont typeface="Wingdings" panose="05000000000000000000" pitchFamily="2" charset="2"/>
              <a:buChar char="v"/>
            </a:pPr>
            <a:endParaRPr lang="es-MX" sz="1600" dirty="0" smtClean="0">
              <a:solidFill>
                <a:schemeClr val="tx1"/>
              </a:solidFill>
            </a:endParaRPr>
          </a:p>
          <a:p>
            <a:pPr marL="342900" indent="-342900" algn="just">
              <a:buFont typeface="Wingdings" panose="05000000000000000000" pitchFamily="2" charset="2"/>
              <a:buChar char="v"/>
            </a:pPr>
            <a:endParaRPr lang="es-ES" sz="1600" dirty="0" smtClean="0">
              <a:solidFill>
                <a:schemeClr val="tx1"/>
              </a:solidFill>
            </a:endParaRPr>
          </a:p>
          <a:p>
            <a:pPr marL="342900" indent="-342900" algn="just">
              <a:buFont typeface="Wingdings" panose="05000000000000000000" pitchFamily="2" charset="2"/>
              <a:buChar char="v"/>
            </a:pPr>
            <a:endParaRPr lang="es-CO" sz="1600" dirty="0">
              <a:solidFill>
                <a:schemeClr val="tx1"/>
              </a:solidFill>
            </a:endParaRPr>
          </a:p>
        </p:txBody>
      </p:sp>
    </p:spTree>
    <p:extLst>
      <p:ext uri="{BB962C8B-B14F-4D97-AF65-F5344CB8AC3E}">
        <p14:creationId xmlns:p14="http://schemas.microsoft.com/office/powerpoint/2010/main" val="1980032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40CB084-D00D-4907-F602-EC3731D40104}"/>
            </a:ext>
          </a:extLst>
        </p:cNvPr>
        <p:cNvGrpSpPr/>
        <p:nvPr/>
      </p:nvGrpSpPr>
      <p:grpSpPr>
        <a:xfrm>
          <a:off x="0" y="0"/>
          <a:ext cx="0" cy="0"/>
          <a:chOff x="0" y="0"/>
          <a:chExt cx="0" cy="0"/>
        </a:xfrm>
      </p:grpSpPr>
      <p:sp>
        <p:nvSpPr>
          <p:cNvPr id="11" name="Título 1">
            <a:extLst>
              <a:ext uri="{FF2B5EF4-FFF2-40B4-BE49-F238E27FC236}">
                <a16:creationId xmlns:a16="http://schemas.microsoft.com/office/drawing/2014/main" xmlns="" id="{3C241798-5642-79E1-6BC7-7BB4BFD6B40D}"/>
              </a:ext>
            </a:extLst>
          </p:cNvPr>
          <p:cNvSpPr>
            <a:spLocks noGrp="1"/>
          </p:cNvSpPr>
          <p:nvPr>
            <p:ph type="ctrTitle"/>
          </p:nvPr>
        </p:nvSpPr>
        <p:spPr>
          <a:xfrm>
            <a:off x="695890" y="794192"/>
            <a:ext cx="11142527" cy="1658862"/>
          </a:xfrm>
        </p:spPr>
        <p:txBody>
          <a:bodyPr>
            <a:normAutofit/>
          </a:bodyPr>
          <a:lstStyle/>
          <a:p>
            <a:pPr algn="just"/>
            <a:r>
              <a:rPr lang="es-CO" sz="27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r>
            <a:br>
              <a:rPr lang="es-CO" sz="2700" dirty="0" smtClean="0">
                <a:solidFill>
                  <a:schemeClr val="bg1"/>
                </a:solidFill>
                <a:latin typeface="Calibri" panose="020F0502020204030204" pitchFamily="34" charset="0"/>
                <a:ea typeface="Calibri" panose="020F0502020204030204" pitchFamily="34" charset="0"/>
                <a:cs typeface="Calibri" panose="020F0502020204030204" pitchFamily="34" charset="0"/>
              </a:rPr>
            </a:br>
            <a:r>
              <a:rPr lang="es-CO" sz="27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INFORME 2 DE 2025 SEMESTRE COMITÉ DE CONCILIACIÓN Y DEFENSA JUDICIAL . </a:t>
            </a:r>
            <a:endParaRPr lang="es-CO" sz="27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DCC5D733-3BAA-E233-F40D-24B6EB8ADB00}"/>
              </a:ext>
            </a:extLst>
          </p:cNvPr>
          <p:cNvSpPr txBox="1"/>
          <p:nvPr/>
        </p:nvSpPr>
        <p:spPr>
          <a:xfrm>
            <a:off x="7089058" y="4955458"/>
            <a:ext cx="4503174" cy="369332"/>
          </a:xfrm>
          <a:prstGeom prst="rect">
            <a:avLst/>
          </a:prstGeom>
          <a:noFill/>
        </p:spPr>
        <p:txBody>
          <a:bodyPr wrap="square" rtlCol="0">
            <a:spAutoFit/>
          </a:bodyPr>
          <a:lstStyle/>
          <a:p>
            <a:pPr algn="r"/>
            <a:r>
              <a:rPr lang="es-CO">
                <a:solidFill>
                  <a:schemeClr val="bg1"/>
                </a:solidFill>
                <a:latin typeface="Verdana" panose="020B0604030504040204" pitchFamily="34" charset="0"/>
                <a:ea typeface="Verdana" panose="020B0604030504040204" pitchFamily="34" charset="0"/>
              </a:rPr>
              <a:t>AGENCIA DE DESARROLLO RURAL</a:t>
            </a:r>
          </a:p>
        </p:txBody>
      </p:sp>
      <p:sp>
        <p:nvSpPr>
          <p:cNvPr id="15" name="CuadroTexto 14">
            <a:extLst>
              <a:ext uri="{FF2B5EF4-FFF2-40B4-BE49-F238E27FC236}">
                <a16:creationId xmlns:a16="http://schemas.microsoft.com/office/drawing/2014/main" xmlns="" id="{D2E1C53E-250B-6819-F888-AC5BD608ECAA}"/>
              </a:ext>
            </a:extLst>
          </p:cNvPr>
          <p:cNvSpPr txBox="1"/>
          <p:nvPr/>
        </p:nvSpPr>
        <p:spPr>
          <a:xfrm>
            <a:off x="7089058" y="5324790"/>
            <a:ext cx="4503174" cy="369332"/>
          </a:xfrm>
          <a:prstGeom prst="rect">
            <a:avLst/>
          </a:prstGeom>
          <a:noFill/>
        </p:spPr>
        <p:txBody>
          <a:bodyPr wrap="square" lIns="91440" tIns="45720" rIns="91440" bIns="45720" rtlCol="0" anchor="t">
            <a:spAutoFit/>
          </a:bodyPr>
          <a:lstStyle/>
          <a:p>
            <a:pPr algn="r"/>
            <a:r>
              <a:rPr lang="es-CO" b="1" dirty="0" smtClean="0">
                <a:solidFill>
                  <a:schemeClr val="bg1"/>
                </a:solidFill>
                <a:latin typeface="Verdana"/>
                <a:ea typeface="Verdana"/>
              </a:rPr>
              <a:t>29 </a:t>
            </a:r>
            <a:r>
              <a:rPr lang="es-CO" b="1" dirty="0">
                <a:solidFill>
                  <a:schemeClr val="bg1"/>
                </a:solidFill>
                <a:latin typeface="Verdana"/>
                <a:ea typeface="Verdana"/>
              </a:rPr>
              <a:t>de diciembre de 2025</a:t>
            </a:r>
          </a:p>
        </p:txBody>
      </p:sp>
      <p:sp>
        <p:nvSpPr>
          <p:cNvPr id="2" name="Rectángulo 1"/>
          <p:cNvSpPr/>
          <p:nvPr/>
        </p:nvSpPr>
        <p:spPr>
          <a:xfrm>
            <a:off x="3048000" y="2113255"/>
            <a:ext cx="6096000" cy="2636619"/>
          </a:xfrm>
          <a:prstGeom prst="rect">
            <a:avLst/>
          </a:prstGeom>
        </p:spPr>
        <p:txBody>
          <a:bodyPr>
            <a:spAutoFit/>
          </a:bodyPr>
          <a:lstStyle/>
          <a:p>
            <a:pPr algn="just"/>
            <a:r>
              <a:rPr lang="es-MX" sz="1200" b="1" dirty="0">
                <a:solidFill>
                  <a:srgbClr val="000000"/>
                </a:solidFill>
              </a:rPr>
              <a:t>1. Verificación del Quorum, aprobación del orden del día.</a:t>
            </a:r>
            <a:endParaRPr lang="es-MX" sz="1200" dirty="0">
              <a:solidFill>
                <a:srgbClr val="000000"/>
              </a:solidFill>
            </a:endParaRPr>
          </a:p>
          <a:p>
            <a:pPr algn="just"/>
            <a:r>
              <a:rPr lang="es-MX" sz="1200" b="1" dirty="0">
                <a:solidFill>
                  <a:srgbClr val="000000"/>
                </a:solidFill>
              </a:rPr>
              <a:t/>
            </a:r>
            <a:br>
              <a:rPr lang="es-MX" sz="1200" b="1" dirty="0">
                <a:solidFill>
                  <a:srgbClr val="000000"/>
                </a:solidFill>
              </a:rPr>
            </a:br>
            <a:endParaRPr lang="es-MX" sz="1200" dirty="0">
              <a:solidFill>
                <a:srgbClr val="000000"/>
              </a:solidFill>
            </a:endParaRPr>
          </a:p>
          <a:p>
            <a:pPr algn="just">
              <a:lnSpc>
                <a:spcPts val="1380"/>
              </a:lnSpc>
            </a:pPr>
            <a:r>
              <a:rPr lang="es-MX" sz="1200" b="1" dirty="0">
                <a:solidFill>
                  <a:srgbClr val="000000"/>
                </a:solidFill>
              </a:rPr>
              <a:t>2.   Informe comité de conciliación y defensa judicial a corte diciembre 2025 (2 semestre), actividades relacionadas con asuntos analizados el comité, estado del ejercicio de defensa judicial a la ADR (dic 2025), y seguimiento y aprobación a la política de prevención del daño antijurídico 2024-2025 y 2026-2027.  </a:t>
            </a:r>
            <a:endParaRPr lang="es-MX" sz="1200" dirty="0">
              <a:solidFill>
                <a:srgbClr val="000000"/>
              </a:solidFill>
            </a:endParaRPr>
          </a:p>
          <a:p>
            <a:pPr algn="just">
              <a:lnSpc>
                <a:spcPts val="1380"/>
              </a:lnSpc>
            </a:pPr>
            <a:endParaRPr lang="es-MX" sz="1200" dirty="0">
              <a:solidFill>
                <a:srgbClr val="000000"/>
              </a:solidFill>
            </a:endParaRPr>
          </a:p>
          <a:p>
            <a:pPr algn="just"/>
            <a:r>
              <a:rPr lang="es-MX" sz="1200" dirty="0">
                <a:solidFill>
                  <a:srgbClr val="000000"/>
                </a:solidFill>
              </a:rPr>
              <a:t>Se adjunta informe ejecutivo relacionado con el balance y estados de las actuaciones de los comités 2025. </a:t>
            </a:r>
            <a:endParaRPr lang="es-MX" sz="1200" dirty="0" smtClean="0">
              <a:solidFill>
                <a:srgbClr val="000000"/>
              </a:solidFill>
            </a:endParaRPr>
          </a:p>
          <a:p>
            <a:pPr algn="just"/>
            <a:endParaRPr lang="es-MX" sz="1200" dirty="0">
              <a:solidFill>
                <a:srgbClr val="000000"/>
              </a:solidFill>
            </a:endParaRPr>
          </a:p>
          <a:p>
            <a:pPr algn="just">
              <a:lnSpc>
                <a:spcPts val="1380"/>
              </a:lnSpc>
            </a:pPr>
            <a:r>
              <a:rPr lang="es-MX" sz="1200" b="1" dirty="0">
                <a:solidFill>
                  <a:srgbClr val="000000"/>
                </a:solidFill>
              </a:rPr>
              <a:t>3.  Proposiciones y varios.</a:t>
            </a:r>
            <a:endParaRPr lang="es-MX" sz="1200" dirty="0">
              <a:solidFill>
                <a:srgbClr val="000000"/>
              </a:solidFill>
            </a:endParaRPr>
          </a:p>
        </p:txBody>
      </p:sp>
    </p:spTree>
    <p:extLst>
      <p:ext uri="{BB962C8B-B14F-4D97-AF65-F5344CB8AC3E}">
        <p14:creationId xmlns:p14="http://schemas.microsoft.com/office/powerpoint/2010/main" val="1291432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FC25C27-2BB3-7080-9334-5DBAFD49E2E4}"/>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xmlns="" id="{E01C6FD1-3442-236D-9C9E-A8E86F6EB8C5}"/>
              </a:ext>
            </a:extLst>
          </p:cNvPr>
          <p:cNvSpPr>
            <a:spLocks noGrp="1"/>
          </p:cNvSpPr>
          <p:nvPr>
            <p:ph type="title" idx="4294967295"/>
          </p:nvPr>
        </p:nvSpPr>
        <p:spPr>
          <a:xfrm>
            <a:off x="1208582" y="329783"/>
            <a:ext cx="9774836" cy="1325563"/>
          </a:xfrm>
        </p:spPr>
        <p:txBody>
          <a:bodyPr>
            <a:normAutofit fontScale="90000"/>
          </a:bodyPr>
          <a:lstStyle/>
          <a:p>
            <a:pPr algn="ctr"/>
            <a:r>
              <a:rPr lang="es-CO" sz="3200" b="1" dirty="0">
                <a:solidFill>
                  <a:srgbClr val="FFC000"/>
                </a:solidFill>
              </a:rPr>
              <a:t>INFORME COMITÉ DE CONCILIACIÓN Y DEFENSA JUDICIAL </a:t>
            </a:r>
            <a:r>
              <a:rPr lang="es-CO" sz="3200" b="1" dirty="0" smtClean="0">
                <a:solidFill>
                  <a:srgbClr val="FFC000"/>
                </a:solidFill>
              </a:rPr>
              <a:t>ADR SEGUNDO SEMESTRE 2025</a:t>
            </a:r>
            <a:endParaRPr lang="es-CO" sz="3200" b="1" dirty="0">
              <a:solidFill>
                <a:srgbClr val="FFC000"/>
              </a:solidFill>
              <a:latin typeface="Verdana" panose="020B0604030504040204" pitchFamily="34" charset="0"/>
              <a:ea typeface="Verdana" panose="020B0604030504040204" pitchFamily="34" charset="0"/>
            </a:endParaRPr>
          </a:p>
        </p:txBody>
      </p:sp>
      <p:sp>
        <p:nvSpPr>
          <p:cNvPr id="5" name="Google Shape;1190;p3"/>
          <p:cNvSpPr txBox="1"/>
          <p:nvPr/>
        </p:nvSpPr>
        <p:spPr>
          <a:xfrm>
            <a:off x="6567853" y="1987062"/>
            <a:ext cx="4255477" cy="4031833"/>
          </a:xfrm>
          <a:prstGeom prst="rect">
            <a:avLst/>
          </a:prstGeom>
          <a:noFill/>
          <a:ln>
            <a:noFill/>
          </a:ln>
        </p:spPr>
        <p:txBody>
          <a:bodyPr spcFirstLastPara="1" wrap="square" lIns="91425" tIns="45700" rIns="91425" bIns="45700" anchor="t" anchorCtr="0">
            <a:spAutoFit/>
          </a:bodyPr>
          <a:lstStyle/>
          <a:p>
            <a:pPr algn="just">
              <a:buClr>
                <a:srgbClr val="000000"/>
              </a:buClr>
              <a:buSzPts val="1200"/>
              <a:buFont typeface="Arial"/>
              <a:buNone/>
            </a:pPr>
            <a:r>
              <a:rPr lang="es-CO" sz="1600" b="1" u="sng" kern="0" dirty="0">
                <a:solidFill>
                  <a:srgbClr val="000000"/>
                </a:solidFill>
                <a:latin typeface="Calibri"/>
                <a:ea typeface="Calibri"/>
                <a:cs typeface="Calibri"/>
                <a:sym typeface="Calibri"/>
              </a:rPr>
              <a:t>Integrantes Permanentes: </a:t>
            </a:r>
            <a:endParaRPr sz="1600" kern="0" dirty="0">
              <a:solidFill>
                <a:srgbClr val="000000"/>
              </a:solidFill>
              <a:latin typeface="Arial"/>
              <a:ea typeface="Arial"/>
              <a:cs typeface="Arial"/>
              <a:sym typeface="Arial"/>
            </a:endParaRPr>
          </a:p>
          <a:p>
            <a:pPr algn="just">
              <a:buClr>
                <a:srgbClr val="000000"/>
              </a:buClr>
              <a:buSzPts val="1050"/>
              <a:buFont typeface="Arial"/>
              <a:buNone/>
            </a:pPr>
            <a:endParaRPr sz="1600" kern="0" dirty="0">
              <a:solidFill>
                <a:srgbClr val="000000"/>
              </a:solidFill>
              <a:latin typeface="Calibri"/>
              <a:ea typeface="Calibri"/>
              <a:cs typeface="Calibri"/>
              <a:sym typeface="Calibri"/>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El Presidente de la Agencia de Desarrollo Rural o su delegado, quien lo presidirá. </a:t>
            </a:r>
            <a:endParaRPr sz="1600" kern="0" dirty="0">
              <a:solidFill>
                <a:srgbClr val="000000"/>
              </a:solidFill>
              <a:latin typeface="Arial"/>
              <a:ea typeface="Arial"/>
              <a:cs typeface="Arial"/>
              <a:sym typeface="Arial"/>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El Jefe de la Oficina Jurídica.</a:t>
            </a:r>
            <a:endParaRPr sz="1600" kern="0" dirty="0">
              <a:solidFill>
                <a:srgbClr val="000000"/>
              </a:solidFill>
              <a:latin typeface="Arial"/>
              <a:ea typeface="Arial"/>
              <a:cs typeface="Arial"/>
              <a:sym typeface="Arial"/>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El Secretario General. </a:t>
            </a:r>
            <a:endParaRPr sz="1600" kern="0" dirty="0">
              <a:solidFill>
                <a:srgbClr val="000000"/>
              </a:solidFill>
              <a:latin typeface="Arial"/>
              <a:ea typeface="Arial"/>
              <a:cs typeface="Arial"/>
              <a:sym typeface="Arial"/>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El Vicepresidente de Gestión Contractual.</a:t>
            </a:r>
            <a:endParaRPr sz="1600" kern="0" dirty="0">
              <a:solidFill>
                <a:srgbClr val="000000"/>
              </a:solidFill>
              <a:latin typeface="Arial"/>
              <a:ea typeface="Arial"/>
              <a:cs typeface="Arial"/>
              <a:sym typeface="Arial"/>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El Vicepresidente de Integración Productiva.</a:t>
            </a:r>
            <a:endParaRPr sz="1600" kern="0" dirty="0">
              <a:solidFill>
                <a:srgbClr val="000000"/>
              </a:solidFill>
              <a:latin typeface="Arial"/>
              <a:ea typeface="Arial"/>
              <a:cs typeface="Arial"/>
              <a:sym typeface="Arial"/>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El Vicepresidente de Proyectos.</a:t>
            </a:r>
            <a:endParaRPr sz="1600" kern="0" dirty="0">
              <a:solidFill>
                <a:srgbClr val="000000"/>
              </a:solidFill>
              <a:latin typeface="Arial"/>
              <a:ea typeface="Arial"/>
              <a:cs typeface="Arial"/>
              <a:sym typeface="Arial"/>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El/la secretario/a técnico/a del Comité.</a:t>
            </a:r>
            <a:endParaRPr sz="1600" kern="0" dirty="0">
              <a:solidFill>
                <a:srgbClr val="000000"/>
              </a:solidFill>
              <a:latin typeface="Arial"/>
              <a:ea typeface="Arial"/>
              <a:cs typeface="Arial"/>
              <a:sym typeface="Arial"/>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Jefe /Control Interno. </a:t>
            </a:r>
            <a:endParaRPr sz="1600" kern="0" dirty="0">
              <a:solidFill>
                <a:srgbClr val="000000"/>
              </a:solidFill>
              <a:latin typeface="Arial"/>
              <a:ea typeface="Arial"/>
              <a:cs typeface="Arial"/>
              <a:sym typeface="Arial"/>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El/la apoderados. </a:t>
            </a:r>
            <a:endParaRPr sz="1600" kern="0" dirty="0">
              <a:solidFill>
                <a:srgbClr val="000000"/>
              </a:solidFill>
              <a:latin typeface="Arial"/>
              <a:ea typeface="Arial"/>
              <a:cs typeface="Arial"/>
              <a:sym typeface="Arial"/>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El/la Jefe de Oficina de Planeación y Colaboradores o Servidores </a:t>
            </a:r>
            <a:endParaRPr sz="1600" kern="0" dirty="0">
              <a:solidFill>
                <a:srgbClr val="000000"/>
              </a:solidFill>
              <a:latin typeface="Arial"/>
              <a:ea typeface="Arial"/>
              <a:cs typeface="Arial"/>
              <a:sym typeface="Arial"/>
            </a:endParaRPr>
          </a:p>
          <a:p>
            <a:pPr marL="171450" indent="-171450" algn="just">
              <a:buClr>
                <a:srgbClr val="000000"/>
              </a:buClr>
              <a:buSzPts val="1200"/>
              <a:buFont typeface="Noto Sans Symbols"/>
              <a:buChar char="❖"/>
            </a:pPr>
            <a:r>
              <a:rPr lang="es-CO" sz="1600" kern="0" dirty="0">
                <a:solidFill>
                  <a:srgbClr val="000000"/>
                </a:solidFill>
                <a:latin typeface="Calibri"/>
                <a:ea typeface="Calibri"/>
                <a:cs typeface="Calibri"/>
                <a:sym typeface="Calibri"/>
              </a:rPr>
              <a:t>Invitados - Agencia Nacional de Defensa Jurídica del Estado (invitada).</a:t>
            </a:r>
            <a:endParaRPr sz="1600" kern="0" dirty="0">
              <a:solidFill>
                <a:srgbClr val="000000"/>
              </a:solidFill>
              <a:latin typeface="Arial"/>
              <a:ea typeface="Arial"/>
              <a:cs typeface="Arial"/>
              <a:sym typeface="Arial"/>
            </a:endParaRPr>
          </a:p>
        </p:txBody>
      </p:sp>
      <p:sp>
        <p:nvSpPr>
          <p:cNvPr id="6" name="Rectángulo 5"/>
          <p:cNvSpPr/>
          <p:nvPr/>
        </p:nvSpPr>
        <p:spPr>
          <a:xfrm>
            <a:off x="378070" y="2057400"/>
            <a:ext cx="4448908" cy="3293209"/>
          </a:xfrm>
          <a:prstGeom prst="rect">
            <a:avLst/>
          </a:prstGeom>
        </p:spPr>
        <p:txBody>
          <a:bodyPr wrap="square">
            <a:spAutoFit/>
          </a:bodyPr>
          <a:lstStyle/>
          <a:p>
            <a:pPr lvl="0" algn="just">
              <a:buClr>
                <a:srgbClr val="000000"/>
              </a:buClr>
              <a:buSzPts val="1200"/>
            </a:pPr>
            <a:r>
              <a:rPr lang="es-MX" b="1" u="sng" dirty="0">
                <a:solidFill>
                  <a:srgbClr val="000000"/>
                </a:solidFill>
                <a:latin typeface="Calibri"/>
                <a:ea typeface="Calibri"/>
                <a:cs typeface="Calibri"/>
                <a:sym typeface="Calibri"/>
              </a:rPr>
              <a:t>Antecedentes: </a:t>
            </a:r>
            <a:endParaRPr lang="es-MX" sz="1400" dirty="0">
              <a:solidFill>
                <a:srgbClr val="000000"/>
              </a:solidFill>
              <a:latin typeface="Arial"/>
              <a:ea typeface="Arial"/>
              <a:cs typeface="Arial"/>
              <a:sym typeface="Arial"/>
            </a:endParaRPr>
          </a:p>
          <a:p>
            <a:pPr lvl="0" algn="just">
              <a:buClr>
                <a:srgbClr val="000000"/>
              </a:buClr>
              <a:buSzPts val="1050"/>
            </a:pPr>
            <a:r>
              <a:rPr lang="es-MX" sz="1400" dirty="0">
                <a:solidFill>
                  <a:srgbClr val="000000"/>
                </a:solidFill>
                <a:latin typeface="Arial"/>
                <a:ea typeface="Arial"/>
                <a:cs typeface="Arial"/>
                <a:sym typeface="Arial"/>
              </a:rPr>
              <a:t/>
            </a:r>
            <a:br>
              <a:rPr lang="es-MX" sz="1400" dirty="0">
                <a:solidFill>
                  <a:srgbClr val="000000"/>
                </a:solidFill>
                <a:latin typeface="Arial"/>
                <a:ea typeface="Arial"/>
                <a:cs typeface="Arial"/>
                <a:sym typeface="Arial"/>
              </a:rPr>
            </a:br>
            <a:r>
              <a:rPr lang="es-MX" sz="1600" dirty="0">
                <a:solidFill>
                  <a:srgbClr val="000000"/>
                </a:solidFill>
                <a:latin typeface="Calibri"/>
                <a:ea typeface="Calibri"/>
                <a:cs typeface="Calibri"/>
                <a:sym typeface="Calibri"/>
              </a:rPr>
              <a:t>El Comité de Conciliación instituido en la ley 2020 de 2022,  fue reglamentado al interior de la Agencia de Desarrollo Rural, mediante Resolución interna 003 de 2023; la citada disposición determinó como función principal la de adelantar los estudio, análisis y formulación de políticas sobre prevención del daño antijurídico y defensa de los intereses de la entidad.</a:t>
            </a:r>
            <a:endParaRPr lang="es-MX" sz="1600" dirty="0">
              <a:solidFill>
                <a:srgbClr val="000000"/>
              </a:solidFill>
              <a:latin typeface="Arial"/>
              <a:ea typeface="Arial"/>
              <a:cs typeface="Arial"/>
              <a:sym typeface="Arial"/>
            </a:endParaRPr>
          </a:p>
          <a:p>
            <a:pPr lvl="0">
              <a:buClr>
                <a:srgbClr val="000000"/>
              </a:buClr>
              <a:buSzPts val="1050"/>
            </a:pPr>
            <a:r>
              <a:rPr lang="es-MX" sz="1600" dirty="0">
                <a:solidFill>
                  <a:srgbClr val="000000"/>
                </a:solidFill>
                <a:latin typeface="Arial"/>
                <a:ea typeface="Arial"/>
                <a:cs typeface="Arial"/>
                <a:sym typeface="Arial"/>
              </a:rPr>
              <a:t/>
            </a:r>
            <a:br>
              <a:rPr lang="es-MX" sz="1600" dirty="0">
                <a:solidFill>
                  <a:srgbClr val="000000"/>
                </a:solidFill>
                <a:latin typeface="Arial"/>
                <a:ea typeface="Arial"/>
                <a:cs typeface="Arial"/>
                <a:sym typeface="Arial"/>
              </a:rPr>
            </a:br>
            <a:r>
              <a:rPr lang="es-MX" sz="1600" dirty="0">
                <a:solidFill>
                  <a:srgbClr val="000000"/>
                </a:solidFill>
                <a:latin typeface="Calibri"/>
                <a:ea typeface="Calibri"/>
                <a:cs typeface="Calibri"/>
                <a:sym typeface="Calibri"/>
              </a:rPr>
              <a:t>Adicionalmente determinó su estructura y la forma de operar</a:t>
            </a:r>
            <a:r>
              <a:rPr lang="es-MX" sz="1600" b="1" dirty="0">
                <a:solidFill>
                  <a:srgbClr val="000000"/>
                </a:solidFill>
                <a:latin typeface="Calibri"/>
                <a:ea typeface="Calibri"/>
                <a:cs typeface="Calibri"/>
                <a:sym typeface="Calibri"/>
              </a:rPr>
              <a:t>.</a:t>
            </a:r>
            <a:endParaRPr lang="es-MX" sz="16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9538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A2FAF82A-9125-44FB-92AA-0D64F2D984E6}"/>
              </a:ext>
            </a:extLst>
          </p:cNvPr>
          <p:cNvSpPr>
            <a:spLocks noGrp="1"/>
          </p:cNvSpPr>
          <p:nvPr>
            <p:ph type="title" idx="4294967295"/>
          </p:nvPr>
        </p:nvSpPr>
        <p:spPr>
          <a:xfrm>
            <a:off x="897214" y="258373"/>
            <a:ext cx="10397571" cy="657136"/>
          </a:xfrm>
        </p:spPr>
        <p:txBody>
          <a:bodyPr>
            <a:normAutofit fontScale="90000"/>
          </a:bodyPr>
          <a:lstStyle/>
          <a:p>
            <a:pPr lvl="0" algn="ctr">
              <a:spcAft>
                <a:spcPts val="800"/>
              </a:spcAft>
            </a:pPr>
            <a:r>
              <a:rPr lang="es-CO" sz="2800" b="1" dirty="0">
                <a:solidFill>
                  <a:srgbClr val="C39C41"/>
                </a:solidFill>
                <a:latin typeface="Verdana" panose="020B0604030504040204" pitchFamily="34" charset="0"/>
                <a:ea typeface="Verdana" panose="020B0604030504040204" pitchFamily="34" charset="0"/>
              </a:rPr>
              <a:t>CONCILIACIONES </a:t>
            </a:r>
            <a:r>
              <a:rPr lang="es-CO" sz="2800" b="1" dirty="0" smtClean="0">
                <a:solidFill>
                  <a:srgbClr val="C39C41"/>
                </a:solidFill>
                <a:latin typeface="Verdana" panose="020B0604030504040204" pitchFamily="34" charset="0"/>
                <a:ea typeface="Verdana" panose="020B0604030504040204" pitchFamily="34" charset="0"/>
              </a:rPr>
              <a:t>EXTRAJUDICIALES ADELANTADAS ANTE EL COMITÉ 2 SEMESTRE </a:t>
            </a:r>
            <a:r>
              <a:rPr lang="es-CO" sz="2800" b="1" dirty="0">
                <a:solidFill>
                  <a:srgbClr val="C39C41"/>
                </a:solidFill>
                <a:latin typeface="Verdana" panose="020B0604030504040204" pitchFamily="34" charset="0"/>
                <a:ea typeface="Verdana" panose="020B0604030504040204" pitchFamily="34" charset="0"/>
              </a:rPr>
              <a:t>2025</a:t>
            </a:r>
          </a:p>
        </p:txBody>
      </p:sp>
      <p:pic>
        <p:nvPicPr>
          <p:cNvPr id="7" name="Imagen 6">
            <a:extLst>
              <a:ext uri="{FF2B5EF4-FFF2-40B4-BE49-F238E27FC236}">
                <a16:creationId xmlns:a16="http://schemas.microsoft.com/office/drawing/2014/main" xmlns="" id="{7088EB55-FB4F-6C5A-F618-CE0694A6CB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59" y="1157760"/>
            <a:ext cx="10205136" cy="5612517"/>
          </a:xfrm>
          <a:prstGeom prst="rect">
            <a:avLst/>
          </a:prstGeom>
        </p:spPr>
      </p:pic>
    </p:spTree>
    <p:extLst>
      <p:ext uri="{BB962C8B-B14F-4D97-AF65-F5344CB8AC3E}">
        <p14:creationId xmlns:p14="http://schemas.microsoft.com/office/powerpoint/2010/main" val="3416887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72D2FDEF-8F63-F486-C552-40127A9F3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189030" cy="6807286"/>
          </a:xfrm>
          <a:prstGeom prst="rect">
            <a:avLst/>
          </a:prstGeom>
        </p:spPr>
      </p:pic>
    </p:spTree>
    <p:extLst>
      <p:ext uri="{BB962C8B-B14F-4D97-AF65-F5344CB8AC3E}">
        <p14:creationId xmlns:p14="http://schemas.microsoft.com/office/powerpoint/2010/main" val="369001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9DC5EE9-4D18-A327-0996-A2CA7D3F84B9}"/>
            </a:ext>
          </a:extLst>
        </p:cNvPr>
        <p:cNvGrpSpPr/>
        <p:nvPr/>
      </p:nvGrpSpPr>
      <p:grpSpPr>
        <a:xfrm>
          <a:off x="0" y="0"/>
          <a:ext cx="0" cy="0"/>
          <a:chOff x="0" y="0"/>
          <a:chExt cx="0" cy="0"/>
        </a:xfrm>
      </p:grpSpPr>
      <p:sp>
        <p:nvSpPr>
          <p:cNvPr id="4" name="Título 1">
            <a:extLst>
              <a:ext uri="{FF2B5EF4-FFF2-40B4-BE49-F238E27FC236}">
                <a16:creationId xmlns:a16="http://schemas.microsoft.com/office/drawing/2014/main" xmlns="" id="{F89F3A88-F294-033A-E55E-7739192E263A}"/>
              </a:ext>
            </a:extLst>
          </p:cNvPr>
          <p:cNvSpPr>
            <a:spLocks noGrp="1"/>
          </p:cNvSpPr>
          <p:nvPr>
            <p:ph type="title" idx="4294967295"/>
          </p:nvPr>
        </p:nvSpPr>
        <p:spPr>
          <a:xfrm>
            <a:off x="897214" y="258373"/>
            <a:ext cx="10397571" cy="657136"/>
          </a:xfrm>
        </p:spPr>
        <p:txBody>
          <a:bodyPr>
            <a:normAutofit/>
          </a:bodyPr>
          <a:lstStyle/>
          <a:p>
            <a:pPr lvl="0" algn="ctr">
              <a:spcAft>
                <a:spcPts val="800"/>
              </a:spcAft>
            </a:pPr>
            <a:r>
              <a:rPr lang="es-ES" sz="2800" b="1" dirty="0" smtClean="0">
                <a:solidFill>
                  <a:srgbClr val="C39C41"/>
                </a:solidFill>
                <a:latin typeface="Verdana" panose="020B0604030504040204" pitchFamily="34" charset="0"/>
                <a:ea typeface="Verdana" panose="020B0604030504040204" pitchFamily="34" charset="0"/>
              </a:rPr>
              <a:t> ESTADO ACTUAL PROCESOS JUDICIALES ADR </a:t>
            </a:r>
            <a:endParaRPr lang="es-CO" sz="2800" b="1" dirty="0">
              <a:solidFill>
                <a:srgbClr val="C39C41"/>
              </a:solidFill>
              <a:latin typeface="Verdana" panose="020B0604030504040204" pitchFamily="34" charset="0"/>
              <a:ea typeface="Verdana" panose="020B0604030504040204" pitchFamily="34" charset="0"/>
            </a:endParaRPr>
          </a:p>
        </p:txBody>
      </p:sp>
      <p:graphicFrame>
        <p:nvGraphicFramePr>
          <p:cNvPr id="20" name="Diagrama 19">
            <a:extLst>
              <a:ext uri="{FF2B5EF4-FFF2-40B4-BE49-F238E27FC236}">
                <a16:creationId xmlns:a16="http://schemas.microsoft.com/office/drawing/2014/main" xmlns="" id="{86618D93-3A66-0D18-029F-90D9F500999C}"/>
              </a:ext>
            </a:extLst>
          </p:cNvPr>
          <p:cNvGraphicFramePr/>
          <p:nvPr>
            <p:extLst/>
          </p:nvPr>
        </p:nvGraphicFramePr>
        <p:xfrm>
          <a:off x="1051632" y="915509"/>
          <a:ext cx="10088734" cy="5725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659499" y="779228"/>
            <a:ext cx="8080849" cy="6019137"/>
          </a:xfrm>
          <a:prstGeom prst="rect">
            <a:avLst/>
          </a:prstGeom>
        </p:spPr>
      </p:pic>
    </p:spTree>
    <p:extLst>
      <p:ext uri="{BB962C8B-B14F-4D97-AF65-F5344CB8AC3E}">
        <p14:creationId xmlns:p14="http://schemas.microsoft.com/office/powerpoint/2010/main" val="341293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pic>
        <p:nvPicPr>
          <p:cNvPr id="1241" name="Google Shape;1241;p132"/>
          <p:cNvPicPr preferRelativeResize="0"/>
          <p:nvPr/>
        </p:nvPicPr>
        <p:blipFill rotWithShape="1">
          <a:blip r:embed="rId3">
            <a:alphaModFix/>
          </a:blip>
          <a:srcRect/>
          <a:stretch/>
        </p:blipFill>
        <p:spPr>
          <a:xfrm>
            <a:off x="8960350" y="0"/>
            <a:ext cx="3250775" cy="6858000"/>
          </a:xfrm>
          <a:prstGeom prst="rect">
            <a:avLst/>
          </a:prstGeom>
          <a:noFill/>
          <a:ln>
            <a:noFill/>
          </a:ln>
        </p:spPr>
      </p:pic>
      <p:pic>
        <p:nvPicPr>
          <p:cNvPr id="1242" name="Google Shape;1242;p132"/>
          <p:cNvPicPr preferRelativeResize="0"/>
          <p:nvPr/>
        </p:nvPicPr>
        <p:blipFill rotWithShape="1">
          <a:blip r:embed="rId4">
            <a:alphaModFix/>
          </a:blip>
          <a:srcRect/>
          <a:stretch/>
        </p:blipFill>
        <p:spPr>
          <a:xfrm>
            <a:off x="0" y="6706824"/>
            <a:ext cx="12192000" cy="151177"/>
          </a:xfrm>
          <a:prstGeom prst="rect">
            <a:avLst/>
          </a:prstGeom>
          <a:noFill/>
          <a:ln>
            <a:noFill/>
          </a:ln>
        </p:spPr>
      </p:pic>
      <p:sp>
        <p:nvSpPr>
          <p:cNvPr id="1246" name="Google Shape;1246;p132"/>
          <p:cNvSpPr txBox="1"/>
          <p:nvPr/>
        </p:nvSpPr>
        <p:spPr>
          <a:xfrm>
            <a:off x="5424663" y="6645325"/>
            <a:ext cx="1342676" cy="266622"/>
          </a:xfrm>
          <a:prstGeom prst="rect">
            <a:avLst/>
          </a:prstGeom>
          <a:noFill/>
          <a:ln>
            <a:noFill/>
          </a:ln>
        </p:spPr>
        <p:txBody>
          <a:bodyPr spcFirstLastPara="1" wrap="square" lIns="121900" tIns="60933" rIns="121900" bIns="60933" anchor="t" anchorCtr="0">
            <a:spAutoFit/>
          </a:bodyPr>
          <a:lstStyle/>
          <a:p>
            <a:pPr algn="ctr"/>
            <a:r>
              <a:rPr lang="es-CO" sz="933" b="1">
                <a:solidFill>
                  <a:schemeClr val="lt1"/>
                </a:solidFill>
                <a:latin typeface="Verdana"/>
                <a:ea typeface="Verdana"/>
                <a:cs typeface="Verdana"/>
                <a:sym typeface="Verdana"/>
              </a:rPr>
              <a:t>www.adr.gov.co</a:t>
            </a:r>
            <a:endParaRPr sz="2400"/>
          </a:p>
        </p:txBody>
      </p:sp>
      <p:sp>
        <p:nvSpPr>
          <p:cNvPr id="8" name="CuadroTexto 7">
            <a:extLst>
              <a:ext uri="{FF2B5EF4-FFF2-40B4-BE49-F238E27FC236}">
                <a16:creationId xmlns="" xmlns:a16="http://schemas.microsoft.com/office/drawing/2014/main" id="{EDBE87C0-7FAF-C8F2-D074-BF63CD29BA32}"/>
              </a:ext>
            </a:extLst>
          </p:cNvPr>
          <p:cNvSpPr txBox="1"/>
          <p:nvPr/>
        </p:nvSpPr>
        <p:spPr>
          <a:xfrm>
            <a:off x="2212179" y="583654"/>
            <a:ext cx="6424968" cy="830997"/>
          </a:xfrm>
          <a:prstGeom prst="rect">
            <a:avLst/>
          </a:prstGeom>
          <a:noFill/>
        </p:spPr>
        <p:txBody>
          <a:bodyPr wrap="square" rtlCol="0">
            <a:spAutoFit/>
          </a:bodyPr>
          <a:lstStyle/>
          <a:p>
            <a:endParaRPr lang="es-CO" sz="2400" dirty="0"/>
          </a:p>
          <a:p>
            <a:endParaRPr lang="es-CO" sz="2400" dirty="0"/>
          </a:p>
        </p:txBody>
      </p:sp>
      <p:graphicFrame>
        <p:nvGraphicFramePr>
          <p:cNvPr id="3" name="Tabla 2">
            <a:extLst>
              <a:ext uri="{FF2B5EF4-FFF2-40B4-BE49-F238E27FC236}">
                <a16:creationId xmlns="" xmlns:a16="http://schemas.microsoft.com/office/drawing/2014/main" id="{440D76DE-B53E-3E0B-8646-2CAED3A8E891}"/>
              </a:ext>
            </a:extLst>
          </p:cNvPr>
          <p:cNvGraphicFramePr>
            <a:graphicFrameLocks noGrp="1"/>
          </p:cNvGraphicFramePr>
          <p:nvPr>
            <p:extLst/>
          </p:nvPr>
        </p:nvGraphicFramePr>
        <p:xfrm>
          <a:off x="454874" y="1281280"/>
          <a:ext cx="11282253" cy="6697544"/>
        </p:xfrm>
        <a:graphic>
          <a:graphicData uri="http://schemas.openxmlformats.org/drawingml/2006/table">
            <a:tbl>
              <a:tblPr/>
              <a:tblGrid>
                <a:gridCol w="882476">
                  <a:extLst>
                    <a:ext uri="{9D8B030D-6E8A-4147-A177-3AD203B41FA5}">
                      <a16:colId xmlns="" xmlns:a16="http://schemas.microsoft.com/office/drawing/2014/main" val="3227413987"/>
                    </a:ext>
                  </a:extLst>
                </a:gridCol>
                <a:gridCol w="1194816">
                  <a:extLst>
                    <a:ext uri="{9D8B030D-6E8A-4147-A177-3AD203B41FA5}">
                      <a16:colId xmlns="" xmlns:a16="http://schemas.microsoft.com/office/drawing/2014/main" val="1578619273"/>
                    </a:ext>
                  </a:extLst>
                </a:gridCol>
                <a:gridCol w="1527771">
                  <a:extLst>
                    <a:ext uri="{9D8B030D-6E8A-4147-A177-3AD203B41FA5}">
                      <a16:colId xmlns="" xmlns:a16="http://schemas.microsoft.com/office/drawing/2014/main" val="422929879"/>
                    </a:ext>
                  </a:extLst>
                </a:gridCol>
                <a:gridCol w="1341120">
                  <a:extLst>
                    <a:ext uri="{9D8B030D-6E8A-4147-A177-3AD203B41FA5}">
                      <a16:colId xmlns="" xmlns:a16="http://schemas.microsoft.com/office/drawing/2014/main" val="1364239204"/>
                    </a:ext>
                  </a:extLst>
                </a:gridCol>
                <a:gridCol w="963168">
                  <a:extLst>
                    <a:ext uri="{9D8B030D-6E8A-4147-A177-3AD203B41FA5}">
                      <a16:colId xmlns="" xmlns:a16="http://schemas.microsoft.com/office/drawing/2014/main" val="2996862468"/>
                    </a:ext>
                  </a:extLst>
                </a:gridCol>
                <a:gridCol w="1748233">
                  <a:extLst>
                    <a:ext uri="{9D8B030D-6E8A-4147-A177-3AD203B41FA5}">
                      <a16:colId xmlns="" xmlns:a16="http://schemas.microsoft.com/office/drawing/2014/main" val="3579836674"/>
                    </a:ext>
                  </a:extLst>
                </a:gridCol>
                <a:gridCol w="847237">
                  <a:extLst>
                    <a:ext uri="{9D8B030D-6E8A-4147-A177-3AD203B41FA5}">
                      <a16:colId xmlns="" xmlns:a16="http://schemas.microsoft.com/office/drawing/2014/main" val="3436265771"/>
                    </a:ext>
                  </a:extLst>
                </a:gridCol>
                <a:gridCol w="942893">
                  <a:extLst>
                    <a:ext uri="{9D8B030D-6E8A-4147-A177-3AD203B41FA5}">
                      <a16:colId xmlns="" xmlns:a16="http://schemas.microsoft.com/office/drawing/2014/main" val="4060280078"/>
                    </a:ext>
                  </a:extLst>
                </a:gridCol>
                <a:gridCol w="937767">
                  <a:extLst>
                    <a:ext uri="{9D8B030D-6E8A-4147-A177-3AD203B41FA5}">
                      <a16:colId xmlns="" xmlns:a16="http://schemas.microsoft.com/office/drawing/2014/main" val="327240423"/>
                    </a:ext>
                  </a:extLst>
                </a:gridCol>
                <a:gridCol w="896772">
                  <a:extLst>
                    <a:ext uri="{9D8B030D-6E8A-4147-A177-3AD203B41FA5}">
                      <a16:colId xmlns="" xmlns:a16="http://schemas.microsoft.com/office/drawing/2014/main" val="3002353075"/>
                    </a:ext>
                  </a:extLst>
                </a:gridCol>
              </a:tblGrid>
              <a:tr h="430808">
                <a:tc>
                  <a:txBody>
                    <a:bodyPr/>
                    <a:lstStyle/>
                    <a:p>
                      <a:pPr algn="ctr" fontAlgn="ctr"/>
                      <a:r>
                        <a:rPr lang="es-CO" sz="900" b="1" u="none" strike="noStrike" dirty="0">
                          <a:effectLst/>
                        </a:rPr>
                        <a:t>CRITERIO</a:t>
                      </a:r>
                    </a:p>
                  </a:txBody>
                  <a:tcPr marL="4088" marR="4088" marT="4088" marB="0" anchor="ctr">
                    <a:solidFill>
                      <a:schemeClr val="accent6">
                        <a:lumMod val="60000"/>
                        <a:lumOff val="40000"/>
                        <a:alpha val="0"/>
                      </a:schemeClr>
                    </a:solidFill>
                  </a:tcPr>
                </a:tc>
                <a:tc>
                  <a:txBody>
                    <a:bodyPr/>
                    <a:lstStyle/>
                    <a:p>
                      <a:pPr algn="ctr" fontAlgn="ctr"/>
                      <a:r>
                        <a:rPr lang="es-CO" sz="900" b="1" u="none" strike="noStrike" dirty="0">
                          <a:effectLst/>
                        </a:rPr>
                        <a:t>CAUSA EKOGUI</a:t>
                      </a:r>
                      <a:endParaRPr lang="es-CO" sz="900" b="1" i="0" u="none" strike="noStrike" dirty="0">
                        <a:solidFill>
                          <a:srgbClr val="FFFFFF"/>
                        </a:solidFill>
                        <a:effectLst/>
                        <a:latin typeface="Verdana" panose="020B0604030504040204" pitchFamily="34" charset="0"/>
                      </a:endParaRPr>
                    </a:p>
                  </a:txBody>
                  <a:tcPr marL="4088" marR="4088" marT="4088" marB="0" anchor="ctr">
                    <a:solidFill>
                      <a:schemeClr val="accent6">
                        <a:lumMod val="60000"/>
                        <a:lumOff val="40000"/>
                        <a:alpha val="0"/>
                      </a:schemeClr>
                    </a:solidFill>
                  </a:tcPr>
                </a:tc>
                <a:tc>
                  <a:txBody>
                    <a:bodyPr/>
                    <a:lstStyle/>
                    <a:p>
                      <a:pPr algn="ctr" fontAlgn="ctr"/>
                      <a:r>
                        <a:rPr lang="es-CO" sz="900" b="1" u="none" strike="noStrike" dirty="0">
                          <a:effectLst/>
                        </a:rPr>
                        <a:t>JUSTIFICACIÓN</a:t>
                      </a:r>
                      <a:endParaRPr lang="es-CO" sz="900" b="1" i="0" u="none" strike="noStrike" dirty="0">
                        <a:solidFill>
                          <a:srgbClr val="FFFFFF"/>
                        </a:solidFill>
                        <a:effectLst/>
                        <a:latin typeface="Verdana" panose="020B0604030504040204" pitchFamily="34" charset="0"/>
                      </a:endParaRPr>
                    </a:p>
                  </a:txBody>
                  <a:tcPr marL="4088" marR="4088" marT="4088" marB="0" anchor="ctr">
                    <a:solidFill>
                      <a:schemeClr val="accent6">
                        <a:lumMod val="60000"/>
                        <a:lumOff val="40000"/>
                        <a:alpha val="0"/>
                      </a:schemeClr>
                    </a:solidFill>
                  </a:tcPr>
                </a:tc>
                <a:tc>
                  <a:txBody>
                    <a:bodyPr/>
                    <a:lstStyle/>
                    <a:p>
                      <a:pPr algn="ctr" fontAlgn="ctr"/>
                      <a:r>
                        <a:rPr lang="es-CO" sz="900" b="1" u="none" strike="noStrike" dirty="0">
                          <a:effectLst/>
                        </a:rPr>
                        <a:t>SUBCAUSA</a:t>
                      </a:r>
                      <a:endParaRPr lang="es-CO" sz="900" b="1" i="0" u="none" strike="noStrike" dirty="0">
                        <a:solidFill>
                          <a:srgbClr val="FFFFFF"/>
                        </a:solidFill>
                        <a:effectLst/>
                        <a:latin typeface="Verdana" panose="020B0604030504040204" pitchFamily="34" charset="0"/>
                      </a:endParaRPr>
                    </a:p>
                  </a:txBody>
                  <a:tcPr marL="4088" marR="4088" marT="4088" marB="0" anchor="ctr">
                    <a:solidFill>
                      <a:schemeClr val="accent6">
                        <a:lumMod val="60000"/>
                        <a:lumOff val="40000"/>
                        <a:alpha val="0"/>
                      </a:schemeClr>
                    </a:solidFill>
                  </a:tcPr>
                </a:tc>
                <a:tc>
                  <a:txBody>
                    <a:bodyPr/>
                    <a:lstStyle/>
                    <a:p>
                      <a:pPr algn="ctr" fontAlgn="ctr"/>
                      <a:r>
                        <a:rPr lang="es-CO" sz="900" b="1" u="none" strike="noStrike" dirty="0">
                          <a:effectLst/>
                        </a:rPr>
                        <a:t>MEDIDA</a:t>
                      </a:r>
                      <a:br>
                        <a:rPr lang="es-CO" sz="900" b="1" u="none" strike="noStrike" dirty="0">
                          <a:effectLst/>
                        </a:rPr>
                      </a:br>
                      <a:r>
                        <a:rPr lang="es-CO" sz="900" b="1" u="none" strike="noStrike" dirty="0">
                          <a:effectLst/>
                        </a:rPr>
                        <a:t>¿QUÉ?</a:t>
                      </a:r>
                      <a:endParaRPr lang="es-CO" sz="900" b="1" i="0" u="none" strike="noStrike" dirty="0">
                        <a:solidFill>
                          <a:srgbClr val="FFFFFF"/>
                        </a:solidFill>
                        <a:effectLst/>
                        <a:latin typeface="Verdana" panose="020B0604030504040204" pitchFamily="34" charset="0"/>
                      </a:endParaRPr>
                    </a:p>
                  </a:txBody>
                  <a:tcPr marL="4088" marR="4088" marT="4088" marB="0" anchor="ctr">
                    <a:solidFill>
                      <a:schemeClr val="accent6">
                        <a:lumMod val="60000"/>
                        <a:lumOff val="40000"/>
                        <a:alpha val="0"/>
                      </a:schemeClr>
                    </a:solidFill>
                  </a:tcPr>
                </a:tc>
                <a:tc>
                  <a:txBody>
                    <a:bodyPr/>
                    <a:lstStyle/>
                    <a:p>
                      <a:pPr algn="ctr" fontAlgn="ctr"/>
                      <a:r>
                        <a:rPr lang="es-CO" sz="900" b="1" u="none" strike="noStrike" dirty="0">
                          <a:effectLst/>
                        </a:rPr>
                        <a:t>EJECUCIÓN DE LA MEDIDA</a:t>
                      </a:r>
                      <a:endParaRPr lang="es-CO" sz="900" b="1" i="0" u="none" strike="noStrike" dirty="0">
                        <a:solidFill>
                          <a:srgbClr val="FFFFFF"/>
                        </a:solidFill>
                        <a:effectLst/>
                        <a:latin typeface="Verdana" panose="020B0604030504040204" pitchFamily="34" charset="0"/>
                      </a:endParaRPr>
                    </a:p>
                  </a:txBody>
                  <a:tcPr marL="4088" marR="4088" marT="4088" marB="0" anchor="ctr">
                    <a:solidFill>
                      <a:schemeClr val="accent6">
                        <a:lumMod val="60000"/>
                        <a:lumOff val="40000"/>
                        <a:alpha val="0"/>
                      </a:schemeClr>
                    </a:solidFill>
                  </a:tcPr>
                </a:tc>
                <a:tc>
                  <a:txBody>
                    <a:bodyPr/>
                    <a:lstStyle/>
                    <a:p>
                      <a:pPr algn="ctr" fontAlgn="ctr"/>
                      <a:r>
                        <a:rPr lang="es-CO" sz="900" b="1" u="none" strike="noStrike" dirty="0">
                          <a:effectLst/>
                        </a:rPr>
                        <a:t>MECANISMO</a:t>
                      </a:r>
                      <a:br>
                        <a:rPr lang="es-CO" sz="900" b="1" u="none" strike="noStrike" dirty="0">
                          <a:effectLst/>
                        </a:rPr>
                      </a:br>
                      <a:r>
                        <a:rPr lang="es-CO" sz="900" b="1" u="none" strike="noStrike" dirty="0">
                          <a:effectLst/>
                        </a:rPr>
                        <a:t>¿CÓMO?</a:t>
                      </a:r>
                      <a:endParaRPr lang="es-CO" sz="900" b="1" i="0" u="none" strike="noStrike" dirty="0">
                        <a:solidFill>
                          <a:srgbClr val="FFFFFF"/>
                        </a:solidFill>
                        <a:effectLst/>
                        <a:latin typeface="Verdana" panose="020B0604030504040204" pitchFamily="34" charset="0"/>
                      </a:endParaRPr>
                    </a:p>
                  </a:txBody>
                  <a:tcPr marL="4088" marR="4088" marT="4088" marB="0" anchor="ctr">
                    <a:solidFill>
                      <a:schemeClr val="accent6">
                        <a:lumMod val="60000"/>
                        <a:lumOff val="40000"/>
                        <a:alpha val="0"/>
                      </a:schemeClr>
                    </a:solidFill>
                  </a:tcPr>
                </a:tc>
                <a:tc>
                  <a:txBody>
                    <a:bodyPr/>
                    <a:lstStyle/>
                    <a:p>
                      <a:pPr algn="ctr" fontAlgn="ctr"/>
                      <a:r>
                        <a:rPr lang="es-CO" sz="900" b="1" u="none" strike="noStrike" dirty="0">
                          <a:effectLst/>
                        </a:rPr>
                        <a:t>EJECUCIÓN DEL MECANISMO</a:t>
                      </a:r>
                      <a:endParaRPr lang="es-CO" sz="900" b="1" i="0" u="none" strike="noStrike" dirty="0">
                        <a:solidFill>
                          <a:srgbClr val="FFFFFF"/>
                        </a:solidFill>
                        <a:effectLst/>
                        <a:latin typeface="Verdana" panose="020B0604030504040204" pitchFamily="34" charset="0"/>
                      </a:endParaRPr>
                    </a:p>
                  </a:txBody>
                  <a:tcPr marL="4088" marR="4088" marT="4088" marB="0" anchor="ctr">
                    <a:solidFill>
                      <a:schemeClr val="accent6">
                        <a:lumMod val="60000"/>
                        <a:lumOff val="40000"/>
                        <a:alpha val="0"/>
                      </a:schemeClr>
                    </a:solidFill>
                  </a:tcPr>
                </a:tc>
                <a:tc>
                  <a:txBody>
                    <a:bodyPr/>
                    <a:lstStyle/>
                    <a:p>
                      <a:pPr algn="ctr" fontAlgn="ctr"/>
                      <a:r>
                        <a:rPr lang="es-CO" sz="900" b="1" u="none" strike="noStrike" dirty="0">
                          <a:effectLst/>
                        </a:rPr>
                        <a:t>ÁREA RESPONSABLE</a:t>
                      </a:r>
                      <a:br>
                        <a:rPr lang="es-CO" sz="900" b="1" u="none" strike="noStrike" dirty="0">
                          <a:effectLst/>
                        </a:rPr>
                      </a:br>
                      <a:r>
                        <a:rPr lang="es-CO" sz="900" b="1" u="none" strike="noStrike" dirty="0">
                          <a:effectLst/>
                        </a:rPr>
                        <a:t>¿QUIÉN?</a:t>
                      </a:r>
                      <a:endParaRPr lang="es-CO" sz="900" b="1" i="0" u="none" strike="noStrike" dirty="0">
                        <a:solidFill>
                          <a:srgbClr val="FFFFFF"/>
                        </a:solidFill>
                        <a:effectLst/>
                        <a:latin typeface="Verdana" panose="020B0604030504040204" pitchFamily="34" charset="0"/>
                      </a:endParaRPr>
                    </a:p>
                  </a:txBody>
                  <a:tcPr marL="4088" marR="4088" marT="4088" marB="0" anchor="ctr">
                    <a:solidFill>
                      <a:schemeClr val="accent6">
                        <a:lumMod val="60000"/>
                        <a:lumOff val="40000"/>
                        <a:alpha val="0"/>
                      </a:schemeClr>
                    </a:solidFill>
                  </a:tcPr>
                </a:tc>
                <a:tc>
                  <a:txBody>
                    <a:bodyPr/>
                    <a:lstStyle/>
                    <a:p>
                      <a:pPr algn="ctr" fontAlgn="ctr"/>
                      <a:r>
                        <a:rPr lang="es-CO" sz="900" b="1" u="none" strike="noStrike" dirty="0">
                          <a:effectLst/>
                        </a:rPr>
                        <a:t>DIVULGACIÓN</a:t>
                      </a:r>
                      <a:endParaRPr lang="es-CO" sz="900" b="1" i="0" u="none" strike="noStrike" dirty="0">
                        <a:solidFill>
                          <a:srgbClr val="FFFFFF"/>
                        </a:solidFill>
                        <a:effectLst/>
                        <a:latin typeface="Verdana" panose="020B0604030504040204" pitchFamily="34" charset="0"/>
                      </a:endParaRPr>
                    </a:p>
                  </a:txBody>
                  <a:tcPr marL="4088" marR="4088" marT="4088" marB="0" anchor="ctr">
                    <a:solidFill>
                      <a:schemeClr val="accent6">
                        <a:lumMod val="60000"/>
                        <a:lumOff val="40000"/>
                        <a:alpha val="0"/>
                      </a:schemeClr>
                    </a:solidFill>
                  </a:tcPr>
                </a:tc>
                <a:extLst>
                  <a:ext uri="{0D108BD9-81ED-4DB2-BD59-A6C34878D82A}">
                    <a16:rowId xmlns="" xmlns:a16="http://schemas.microsoft.com/office/drawing/2014/main" val="2534376511"/>
                  </a:ext>
                </a:extLst>
              </a:tr>
              <a:tr h="2991128">
                <a:tc>
                  <a:txBody>
                    <a:bodyPr/>
                    <a:lstStyle/>
                    <a:p>
                      <a:pPr algn="ctr" fontAlgn="ctr"/>
                      <a:r>
                        <a:rPr lang="es-CO" sz="900" u="none" strike="noStrike" dirty="0">
                          <a:effectLst/>
                        </a:rPr>
                        <a:t>Otros Factores Relevantes</a:t>
                      </a: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CONFIGURACION DEL CONTRATO REALIDAD</a:t>
                      </a: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La Entidad no tiene litigiosidad por esta causa; sin embargo, en atención al alto número de contratos de prestación de servicios, y atendiendo las nuevas directrices fijadas por el Consejo de Estado, es procedente identificar los riesgos a fin de evitar el daño antijurídico al interior de la Agencia de Desarrollo Rural -ADR.</a:t>
                      </a:r>
                      <a:endParaRPr lang="es-CO" sz="900" b="0" i="0" u="none" strike="noStrike" dirty="0">
                        <a:solidFill>
                          <a:srgbClr val="000000"/>
                        </a:solidFill>
                        <a:effectLst/>
                        <a:latin typeface="Work Sans" pitchFamily="2" charset="77"/>
                      </a:endParaRPr>
                    </a:p>
                  </a:txBody>
                  <a:tcPr marL="24531" marR="4088" marT="4088" marB="0" anchor="ctr"/>
                </a:tc>
                <a:tc>
                  <a:txBody>
                    <a:bodyPr/>
                    <a:lstStyle/>
                    <a:p>
                      <a:pPr algn="ctr" fontAlgn="ctr"/>
                      <a:r>
                        <a:rPr lang="es-CO" sz="900" u="none" strike="noStrike" dirty="0">
                          <a:effectLst/>
                        </a:rPr>
                        <a:t>Inaplicación  por parte de la Entidad del precedente jurisprudencial del Consejo de Estado y el desconocimiento de las normas que reglan esta materia frente al contrato realidad. </a:t>
                      </a:r>
                      <a:endParaRPr lang="es-CO" sz="900" b="0" i="0" u="none" strike="noStrike" dirty="0">
                        <a:solidFill>
                          <a:srgbClr val="000000"/>
                        </a:solidFill>
                        <a:effectLst/>
                        <a:latin typeface="Work Sans" pitchFamily="2" charset="77"/>
                      </a:endParaRPr>
                    </a:p>
                  </a:txBody>
                  <a:tcPr marL="24531" marR="4088" marT="4088" marB="0" anchor="ctr"/>
                </a:tc>
                <a:tc>
                  <a:txBody>
                    <a:bodyPr/>
                    <a:lstStyle/>
                    <a:p>
                      <a:pPr algn="ctr" fontAlgn="ctr"/>
                      <a:r>
                        <a:rPr lang="es-CO" sz="900" u="none" strike="noStrike" dirty="0">
                          <a:effectLst/>
                        </a:rPr>
                        <a:t>Fijar Lineamientos</a:t>
                      </a: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Desde la Oficina Jurídica solicitará a través de memorando a la Vicepresidencia de Gestión Contractual y a Secretaria General, fijar lineamientos de prevención de configuración de contrato realidad, en el marco de los contratos de prestación de servicios; el seguimiento será semestral por cada año.</a:t>
                      </a: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Acto administrativo</a:t>
                      </a: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a:effectLst/>
                        </a:rPr>
                        <a:t>Expedición  de Acto Administrativo el cual contendrá los lineamientos que prevengan el daño antijurídico en materia de contrato realidad  </a:t>
                      </a:r>
                      <a:endParaRPr lang="es-CO" sz="900" b="0" i="0" u="none" strike="noStrike">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Vicepresidencia de Gestión Contractual / Secretaria General - Talento Humano</a:t>
                      </a: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Circular – Memorando</a:t>
                      </a:r>
                      <a:endParaRPr lang="es-CO" sz="900" b="0" i="0" u="none" strike="noStrike" dirty="0">
                        <a:solidFill>
                          <a:srgbClr val="000000"/>
                        </a:solidFill>
                        <a:effectLst/>
                        <a:latin typeface="Verdana" panose="020B0604030504040204" pitchFamily="34" charset="0"/>
                      </a:endParaRPr>
                    </a:p>
                  </a:txBody>
                  <a:tcPr marL="4088" marR="4088" marT="4088" marB="0" anchor="ctr"/>
                </a:tc>
                <a:extLst>
                  <a:ext uri="{0D108BD9-81ED-4DB2-BD59-A6C34878D82A}">
                    <a16:rowId xmlns="" xmlns:a16="http://schemas.microsoft.com/office/drawing/2014/main" val="1878066803"/>
                  </a:ext>
                </a:extLst>
              </a:tr>
              <a:tr h="3275608">
                <a:tc>
                  <a:txBody>
                    <a:bodyPr/>
                    <a:lstStyle/>
                    <a:p>
                      <a:pPr algn="ctr" fontAlgn="ctr"/>
                      <a:r>
                        <a:rPr lang="es-CO" sz="900" u="none" strike="noStrike">
                          <a:effectLst/>
                        </a:rPr>
                        <a:t>Litigiosidad</a:t>
                      </a:r>
                      <a:endParaRPr lang="es-CO" sz="900" b="0" i="0" u="none" strike="noStrike">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a:effectLst/>
                        </a:rPr>
                        <a:t>ACCIDENTE DE TRABAJO O ENFERMEDAD PROFESIONAL POR CULPA PATRONAL</a:t>
                      </a:r>
                      <a:endParaRPr lang="es-CO" sz="900" b="0" i="0" u="none" strike="noStrike">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a:effectLst/>
                        </a:rPr>
                        <a:t>La Entidad escogió este insumo y esta causa teniendo en cuenta los accidentes presentados por la insuficiente implementación de medidas de protección y seguridad en las relaciones con funcionarios y contratistas, teniendo en cuenta que es una de las causas de litigio que mas impacta la misionalidad de la Entidad.  </a:t>
                      </a:r>
                      <a:endParaRPr lang="es-CO" sz="900" b="0" i="0" u="none" strike="noStrike">
                        <a:solidFill>
                          <a:srgbClr val="000000"/>
                        </a:solidFill>
                        <a:effectLst/>
                        <a:latin typeface="Work Sans" pitchFamily="2" charset="77"/>
                      </a:endParaRPr>
                    </a:p>
                  </a:txBody>
                  <a:tcPr marL="24531" marR="4088" marT="4088" marB="0" anchor="ctr"/>
                </a:tc>
                <a:tc>
                  <a:txBody>
                    <a:bodyPr/>
                    <a:lstStyle/>
                    <a:p>
                      <a:pPr algn="ctr" fontAlgn="ctr"/>
                      <a:r>
                        <a:rPr lang="es-CO" sz="900" u="none" strike="noStrike">
                          <a:effectLst/>
                        </a:rPr>
                        <a:t>falta de cumplimiento e implementación de medidas de protección y seguridad.</a:t>
                      </a:r>
                      <a:endParaRPr lang="es-CO" sz="900" b="0" i="0" u="none" strike="noStrike">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Efectuar Seguimiento y control</a:t>
                      </a: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La Oficina Jurídica solicitará a través de memorando dirigido a Secretaria General, un cronograma de actividades donde se establezca las fecha de capacitaciones a supervisores, contratistas en materia de protección y seguridad en el marco de los contratos que suscriba la Entidad entre ellos lo relacionados con los distritos de riego, las cuales deben ser como mínimo dos veces por año en vigencia de esta Política.</a:t>
                      </a:r>
                      <a:br>
                        <a:rPr lang="es-CO" sz="900" u="none" strike="noStrike" dirty="0">
                          <a:effectLst/>
                        </a:rPr>
                      </a:br>
                      <a:r>
                        <a:rPr lang="es-CO" sz="900" u="none" strike="noStrike" dirty="0">
                          <a:effectLst/>
                        </a:rPr>
                        <a:t/>
                      </a:r>
                      <a:br>
                        <a:rPr lang="es-CO" sz="900" u="none" strike="noStrike" dirty="0">
                          <a:effectLst/>
                        </a:rPr>
                      </a:b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Capacitación presencial</a:t>
                      </a: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Se capacitará a los funcionarios y  contratista en medidas de protección y </a:t>
                      </a:r>
                      <a:r>
                        <a:rPr lang="es-CO" sz="900" u="none" strike="noStrike" dirty="0" err="1">
                          <a:effectLst/>
                        </a:rPr>
                        <a:t>cumpliento</a:t>
                      </a:r>
                      <a:r>
                        <a:rPr lang="es-CO" sz="900" u="none" strike="noStrike" dirty="0">
                          <a:effectLst/>
                        </a:rPr>
                        <a:t> de las reglas en materia de prevención de accidentes de trabajo</a:t>
                      </a: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 Secretaria General - Talento Humano</a:t>
                      </a:r>
                      <a:endParaRPr lang="es-CO" sz="900" b="0" i="0" u="none" strike="noStrike" dirty="0">
                        <a:solidFill>
                          <a:srgbClr val="000000"/>
                        </a:solidFill>
                        <a:effectLst/>
                        <a:latin typeface="Verdana" panose="020B0604030504040204" pitchFamily="34" charset="0"/>
                      </a:endParaRPr>
                    </a:p>
                  </a:txBody>
                  <a:tcPr marL="24531" marR="4088" marT="4088" marB="0" anchor="ctr"/>
                </a:tc>
                <a:tc>
                  <a:txBody>
                    <a:bodyPr/>
                    <a:lstStyle/>
                    <a:p>
                      <a:pPr algn="ctr" fontAlgn="ctr"/>
                      <a:r>
                        <a:rPr lang="es-CO" sz="900" u="none" strike="noStrike" dirty="0">
                          <a:effectLst/>
                        </a:rPr>
                        <a:t>Circular – Memorando</a:t>
                      </a:r>
                      <a:endParaRPr lang="es-CO" sz="900" b="0" i="0" u="none" strike="noStrike" dirty="0">
                        <a:solidFill>
                          <a:srgbClr val="000000"/>
                        </a:solidFill>
                        <a:effectLst/>
                        <a:latin typeface="Verdana" panose="020B0604030504040204" pitchFamily="34" charset="0"/>
                      </a:endParaRPr>
                    </a:p>
                  </a:txBody>
                  <a:tcPr marL="4088" marR="4088" marT="4088" marB="0" anchor="ctr"/>
                </a:tc>
                <a:extLst>
                  <a:ext uri="{0D108BD9-81ED-4DB2-BD59-A6C34878D82A}">
                    <a16:rowId xmlns="" xmlns:a16="http://schemas.microsoft.com/office/drawing/2014/main" val="538019153"/>
                  </a:ext>
                </a:extLst>
              </a:tr>
            </a:tbl>
          </a:graphicData>
        </a:graphic>
      </p:graphicFrame>
      <p:sp>
        <p:nvSpPr>
          <p:cNvPr id="5" name="CuadroTexto 4">
            <a:extLst>
              <a:ext uri="{FF2B5EF4-FFF2-40B4-BE49-F238E27FC236}">
                <a16:creationId xmlns="" xmlns:a16="http://schemas.microsoft.com/office/drawing/2014/main" id="{362BA553-7870-B0B5-21CB-322B736331AA}"/>
              </a:ext>
            </a:extLst>
          </p:cNvPr>
          <p:cNvSpPr txBox="1"/>
          <p:nvPr/>
        </p:nvSpPr>
        <p:spPr>
          <a:xfrm>
            <a:off x="4133087" y="346929"/>
            <a:ext cx="5175396" cy="830997"/>
          </a:xfrm>
          <a:prstGeom prst="rect">
            <a:avLst/>
          </a:prstGeom>
          <a:noFill/>
        </p:spPr>
        <p:txBody>
          <a:bodyPr wrap="square" rtlCol="0">
            <a:spAutoFit/>
          </a:bodyPr>
          <a:lstStyle/>
          <a:p>
            <a:r>
              <a:rPr lang="es-CO" sz="2400" dirty="0"/>
              <a:t>PLAN DE ACCIÓN PPDA 2024-2025</a:t>
            </a:r>
          </a:p>
        </p:txBody>
      </p:sp>
    </p:spTree>
    <p:extLst>
      <p:ext uri="{BB962C8B-B14F-4D97-AF65-F5344CB8AC3E}">
        <p14:creationId xmlns:p14="http://schemas.microsoft.com/office/powerpoint/2010/main" val="362696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pic>
        <p:nvPicPr>
          <p:cNvPr id="1241" name="Google Shape;1241;p132"/>
          <p:cNvPicPr preferRelativeResize="0"/>
          <p:nvPr/>
        </p:nvPicPr>
        <p:blipFill rotWithShape="1">
          <a:blip r:embed="rId3">
            <a:alphaModFix/>
          </a:blip>
          <a:srcRect/>
          <a:stretch/>
        </p:blipFill>
        <p:spPr>
          <a:xfrm>
            <a:off x="8941226" y="266740"/>
            <a:ext cx="3250775" cy="6858000"/>
          </a:xfrm>
          <a:prstGeom prst="rect">
            <a:avLst/>
          </a:prstGeom>
          <a:noFill/>
          <a:ln>
            <a:noFill/>
          </a:ln>
        </p:spPr>
      </p:pic>
      <p:pic>
        <p:nvPicPr>
          <p:cNvPr id="1242" name="Google Shape;1242;p132"/>
          <p:cNvPicPr preferRelativeResize="0"/>
          <p:nvPr/>
        </p:nvPicPr>
        <p:blipFill rotWithShape="1">
          <a:blip r:embed="rId4">
            <a:alphaModFix/>
          </a:blip>
          <a:srcRect/>
          <a:stretch/>
        </p:blipFill>
        <p:spPr>
          <a:xfrm>
            <a:off x="0" y="6706824"/>
            <a:ext cx="12192000" cy="151177"/>
          </a:xfrm>
          <a:prstGeom prst="rect">
            <a:avLst/>
          </a:prstGeom>
          <a:noFill/>
          <a:ln>
            <a:noFill/>
          </a:ln>
        </p:spPr>
      </p:pic>
      <p:sp>
        <p:nvSpPr>
          <p:cNvPr id="1246" name="Google Shape;1246;p132"/>
          <p:cNvSpPr txBox="1"/>
          <p:nvPr/>
        </p:nvSpPr>
        <p:spPr>
          <a:xfrm>
            <a:off x="5424663" y="6645325"/>
            <a:ext cx="1342676" cy="266622"/>
          </a:xfrm>
          <a:prstGeom prst="rect">
            <a:avLst/>
          </a:prstGeom>
          <a:noFill/>
          <a:ln>
            <a:noFill/>
          </a:ln>
        </p:spPr>
        <p:txBody>
          <a:bodyPr spcFirstLastPara="1" wrap="square" lIns="121900" tIns="60933" rIns="121900" bIns="60933" anchor="t" anchorCtr="0">
            <a:spAutoFit/>
          </a:bodyPr>
          <a:lstStyle/>
          <a:p>
            <a:pPr algn="ctr"/>
            <a:r>
              <a:rPr lang="es-CO" sz="933" b="1">
                <a:solidFill>
                  <a:schemeClr val="lt1"/>
                </a:solidFill>
                <a:latin typeface="Verdana"/>
                <a:ea typeface="Verdana"/>
                <a:cs typeface="Verdana"/>
                <a:sym typeface="Verdana"/>
              </a:rPr>
              <a:t>www.adr.gov.co</a:t>
            </a:r>
            <a:endParaRPr sz="2400"/>
          </a:p>
        </p:txBody>
      </p:sp>
      <p:sp>
        <p:nvSpPr>
          <p:cNvPr id="8" name="CuadroTexto 7">
            <a:extLst>
              <a:ext uri="{FF2B5EF4-FFF2-40B4-BE49-F238E27FC236}">
                <a16:creationId xmlns="" xmlns:a16="http://schemas.microsoft.com/office/drawing/2014/main" id="{EDBE87C0-7FAF-C8F2-D074-BF63CD29BA32}"/>
              </a:ext>
            </a:extLst>
          </p:cNvPr>
          <p:cNvSpPr txBox="1"/>
          <p:nvPr/>
        </p:nvSpPr>
        <p:spPr>
          <a:xfrm>
            <a:off x="2212179" y="583654"/>
            <a:ext cx="6424968" cy="830997"/>
          </a:xfrm>
          <a:prstGeom prst="rect">
            <a:avLst/>
          </a:prstGeom>
          <a:noFill/>
        </p:spPr>
        <p:txBody>
          <a:bodyPr wrap="square" rtlCol="0">
            <a:spAutoFit/>
          </a:bodyPr>
          <a:lstStyle/>
          <a:p>
            <a:r>
              <a:rPr lang="es-CO" sz="2400" dirty="0" smtClean="0"/>
              <a:t>PPDA INDICADORES DE GESTGIÓN 2024-2025</a:t>
            </a:r>
            <a:endParaRPr lang="es-CO" sz="2400" dirty="0"/>
          </a:p>
        </p:txBody>
      </p:sp>
      <p:pic>
        <p:nvPicPr>
          <p:cNvPr id="2" name="Imagen 1">
            <a:extLst>
              <a:ext uri="{FF2B5EF4-FFF2-40B4-BE49-F238E27FC236}">
                <a16:creationId xmlns="" xmlns:a16="http://schemas.microsoft.com/office/drawing/2014/main" id="{927A1260-EB68-6AA3-2862-83C43963B180}"/>
              </a:ext>
            </a:extLst>
          </p:cNvPr>
          <p:cNvPicPr>
            <a:picLocks noChangeAspect="1"/>
          </p:cNvPicPr>
          <p:nvPr/>
        </p:nvPicPr>
        <p:blipFill>
          <a:blip r:embed="rId5"/>
          <a:stretch>
            <a:fillRect/>
          </a:stretch>
        </p:blipFill>
        <p:spPr>
          <a:xfrm>
            <a:off x="397700" y="1487424"/>
            <a:ext cx="11396600" cy="4364736"/>
          </a:xfrm>
          <a:prstGeom prst="rect">
            <a:avLst/>
          </a:prstGeom>
        </p:spPr>
      </p:pic>
      <p:sp>
        <p:nvSpPr>
          <p:cNvPr id="4" name="CuadroTexto 3">
            <a:extLst>
              <a:ext uri="{FF2B5EF4-FFF2-40B4-BE49-F238E27FC236}">
                <a16:creationId xmlns="" xmlns:a16="http://schemas.microsoft.com/office/drawing/2014/main" id="{11FAB71A-E5F5-4168-5BA9-1D80CF5E18EC}"/>
              </a:ext>
            </a:extLst>
          </p:cNvPr>
          <p:cNvSpPr txBox="1"/>
          <p:nvPr/>
        </p:nvSpPr>
        <p:spPr>
          <a:xfrm>
            <a:off x="397699" y="1869261"/>
            <a:ext cx="5442268" cy="461665"/>
          </a:xfrm>
          <a:prstGeom prst="rect">
            <a:avLst/>
          </a:prstGeom>
          <a:solidFill>
            <a:schemeClr val="bg1"/>
          </a:solidFill>
        </p:spPr>
        <p:txBody>
          <a:bodyPr wrap="square" rtlCol="0">
            <a:spAutoFit/>
          </a:bodyPr>
          <a:lstStyle/>
          <a:p>
            <a:endParaRPr lang="es-CO" sz="2400" dirty="0"/>
          </a:p>
        </p:txBody>
      </p:sp>
    </p:spTree>
    <p:extLst>
      <p:ext uri="{BB962C8B-B14F-4D97-AF65-F5344CB8AC3E}">
        <p14:creationId xmlns:p14="http://schemas.microsoft.com/office/powerpoint/2010/main" val="183531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pic>
        <p:nvPicPr>
          <p:cNvPr id="1241" name="Google Shape;1241;p132"/>
          <p:cNvPicPr preferRelativeResize="0"/>
          <p:nvPr/>
        </p:nvPicPr>
        <p:blipFill rotWithShape="1">
          <a:blip r:embed="rId3">
            <a:alphaModFix/>
          </a:blip>
          <a:srcRect/>
          <a:stretch/>
        </p:blipFill>
        <p:spPr>
          <a:xfrm>
            <a:off x="8960350" y="0"/>
            <a:ext cx="3063460" cy="6858000"/>
          </a:xfrm>
          <a:prstGeom prst="rect">
            <a:avLst/>
          </a:prstGeom>
          <a:noFill/>
          <a:ln>
            <a:noFill/>
          </a:ln>
        </p:spPr>
      </p:pic>
      <p:pic>
        <p:nvPicPr>
          <p:cNvPr id="1242" name="Google Shape;1242;p132"/>
          <p:cNvPicPr preferRelativeResize="0"/>
          <p:nvPr/>
        </p:nvPicPr>
        <p:blipFill rotWithShape="1">
          <a:blip r:embed="rId4">
            <a:alphaModFix/>
          </a:blip>
          <a:srcRect/>
          <a:stretch/>
        </p:blipFill>
        <p:spPr>
          <a:xfrm>
            <a:off x="0" y="6706824"/>
            <a:ext cx="12192000" cy="151177"/>
          </a:xfrm>
          <a:prstGeom prst="rect">
            <a:avLst/>
          </a:prstGeom>
          <a:noFill/>
          <a:ln>
            <a:noFill/>
          </a:ln>
        </p:spPr>
      </p:pic>
      <p:sp>
        <p:nvSpPr>
          <p:cNvPr id="1246" name="Google Shape;1246;p132"/>
          <p:cNvSpPr txBox="1"/>
          <p:nvPr/>
        </p:nvSpPr>
        <p:spPr>
          <a:xfrm>
            <a:off x="5424663" y="6645325"/>
            <a:ext cx="1342676" cy="266622"/>
          </a:xfrm>
          <a:prstGeom prst="rect">
            <a:avLst/>
          </a:prstGeom>
          <a:noFill/>
          <a:ln>
            <a:noFill/>
          </a:ln>
        </p:spPr>
        <p:txBody>
          <a:bodyPr spcFirstLastPara="1" wrap="square" lIns="121900" tIns="60933" rIns="121900" bIns="60933" anchor="t" anchorCtr="0">
            <a:spAutoFit/>
          </a:bodyPr>
          <a:lstStyle/>
          <a:p>
            <a:pPr algn="ctr"/>
            <a:r>
              <a:rPr lang="es-CO" sz="933" b="1">
                <a:solidFill>
                  <a:schemeClr val="lt1"/>
                </a:solidFill>
                <a:latin typeface="Verdana"/>
                <a:ea typeface="Verdana"/>
                <a:cs typeface="Verdana"/>
                <a:sym typeface="Verdana"/>
              </a:rPr>
              <a:t>www.adr.gov.co</a:t>
            </a:r>
            <a:endParaRPr sz="2400"/>
          </a:p>
        </p:txBody>
      </p:sp>
      <p:sp>
        <p:nvSpPr>
          <p:cNvPr id="8" name="CuadroTexto 7">
            <a:extLst>
              <a:ext uri="{FF2B5EF4-FFF2-40B4-BE49-F238E27FC236}">
                <a16:creationId xmlns="" xmlns:a16="http://schemas.microsoft.com/office/drawing/2014/main" id="{EDBE87C0-7FAF-C8F2-D074-BF63CD29BA32}"/>
              </a:ext>
            </a:extLst>
          </p:cNvPr>
          <p:cNvSpPr txBox="1"/>
          <p:nvPr/>
        </p:nvSpPr>
        <p:spPr>
          <a:xfrm>
            <a:off x="2212179" y="583654"/>
            <a:ext cx="6424968" cy="1200329"/>
          </a:xfrm>
          <a:prstGeom prst="rect">
            <a:avLst/>
          </a:prstGeom>
          <a:noFill/>
        </p:spPr>
        <p:txBody>
          <a:bodyPr wrap="square" rtlCol="0">
            <a:spAutoFit/>
          </a:bodyPr>
          <a:lstStyle/>
          <a:p>
            <a:pPr algn="r"/>
            <a:endParaRPr lang="es-CO" sz="2400" dirty="0"/>
          </a:p>
          <a:p>
            <a:pPr algn="ctr"/>
            <a:r>
              <a:rPr lang="es-CO" sz="2400" dirty="0" smtClean="0"/>
              <a:t>PPDA 2024 -2025 INDICADORES </a:t>
            </a:r>
            <a:r>
              <a:rPr lang="es-CO" sz="2400" dirty="0"/>
              <a:t>DE RESULTADO</a:t>
            </a:r>
          </a:p>
        </p:txBody>
      </p:sp>
      <p:pic>
        <p:nvPicPr>
          <p:cNvPr id="2" name="Imagen 1">
            <a:extLst>
              <a:ext uri="{FF2B5EF4-FFF2-40B4-BE49-F238E27FC236}">
                <a16:creationId xmlns="" xmlns:a16="http://schemas.microsoft.com/office/drawing/2014/main" id="{74A350AC-7C23-53D0-BDBA-80AA7C57FB71}"/>
              </a:ext>
            </a:extLst>
          </p:cNvPr>
          <p:cNvPicPr>
            <a:picLocks noChangeAspect="1"/>
          </p:cNvPicPr>
          <p:nvPr/>
        </p:nvPicPr>
        <p:blipFill>
          <a:blip r:embed="rId5"/>
          <a:stretch>
            <a:fillRect/>
          </a:stretch>
        </p:blipFill>
        <p:spPr>
          <a:xfrm>
            <a:off x="168190" y="2125190"/>
            <a:ext cx="11855620" cy="3329868"/>
          </a:xfrm>
          <a:prstGeom prst="rect">
            <a:avLst/>
          </a:prstGeom>
        </p:spPr>
      </p:pic>
      <p:sp>
        <p:nvSpPr>
          <p:cNvPr id="4" name="CuadroTexto 3">
            <a:extLst>
              <a:ext uri="{FF2B5EF4-FFF2-40B4-BE49-F238E27FC236}">
                <a16:creationId xmlns="" xmlns:a16="http://schemas.microsoft.com/office/drawing/2014/main" id="{77F1C392-E2A8-0A46-9098-0605E55A09D2}"/>
              </a:ext>
            </a:extLst>
          </p:cNvPr>
          <p:cNvSpPr txBox="1"/>
          <p:nvPr/>
        </p:nvSpPr>
        <p:spPr>
          <a:xfrm>
            <a:off x="168190" y="2298785"/>
            <a:ext cx="5219125" cy="461665"/>
          </a:xfrm>
          <a:prstGeom prst="rect">
            <a:avLst/>
          </a:prstGeom>
          <a:solidFill>
            <a:schemeClr val="bg1"/>
          </a:solidFill>
        </p:spPr>
        <p:txBody>
          <a:bodyPr wrap="square" rtlCol="0">
            <a:spAutoFit/>
          </a:bodyPr>
          <a:lstStyle/>
          <a:p>
            <a:endParaRPr lang="es-CO" sz="2400" dirty="0"/>
          </a:p>
        </p:txBody>
      </p:sp>
    </p:spTree>
    <p:extLst>
      <p:ext uri="{BB962C8B-B14F-4D97-AF65-F5344CB8AC3E}">
        <p14:creationId xmlns:p14="http://schemas.microsoft.com/office/powerpoint/2010/main" val="150929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734</Words>
  <Application>Microsoft Office PowerPoint</Application>
  <PresentationFormat>Panorámica</PresentationFormat>
  <Paragraphs>78</Paragraphs>
  <Slides>13</Slides>
  <Notes>3</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13</vt:i4>
      </vt:variant>
    </vt:vector>
  </HeadingPairs>
  <TitlesOfParts>
    <vt:vector size="23" baseType="lpstr">
      <vt:lpstr>Aptos</vt:lpstr>
      <vt:lpstr>Aptos Display</vt:lpstr>
      <vt:lpstr>Arial</vt:lpstr>
      <vt:lpstr>Calibri</vt:lpstr>
      <vt:lpstr>Noto Sans Symbols</vt:lpstr>
      <vt:lpstr>Verdana</vt:lpstr>
      <vt:lpstr>Wingdings</vt:lpstr>
      <vt:lpstr>Work Sans</vt:lpstr>
      <vt:lpstr>Tema de Office</vt:lpstr>
      <vt:lpstr>Hoja de cálculo</vt:lpstr>
      <vt:lpstr>Presentación de PowerPoint</vt:lpstr>
      <vt:lpstr> INFORME 2 DE 2025 SEMESTRE COMITÉ DE CONCILIACIÓN Y DEFENSA JUDICIAL . </vt:lpstr>
      <vt:lpstr>INFORME COMITÉ DE CONCILIACIÓN Y DEFENSA JUDICIAL ADR SEGUNDO SEMESTRE 2025</vt:lpstr>
      <vt:lpstr>CONCILIACIONES EXTRAJUDICIALES ADELANTADAS ANTE EL COMITÉ 2 SEMESTRE 2025</vt:lpstr>
      <vt:lpstr>Presentación de PowerPoint</vt:lpstr>
      <vt:lpstr> ESTADO ACTUAL PROCESOS JUDICIALES ADR </vt:lpstr>
      <vt:lpstr>Presentación de PowerPoint</vt:lpstr>
      <vt:lpstr>Presentación de PowerPoint</vt:lpstr>
      <vt:lpstr>Presentación de PowerPoint</vt:lpstr>
      <vt:lpstr>PPDA 2026-2027</vt:lpstr>
      <vt:lpstr>IND DE GESTIÓN PPDA 2026-2027</vt:lpstr>
      <vt:lpstr>IND. DE RESULTADOS PPDA 2026-2027</vt:lpstr>
      <vt:lpstr>CONCLUSIONES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Alejandra Jaimes Jiménez</dc:creator>
  <cp:lastModifiedBy>Jackson Sadith Martinez Lozano</cp:lastModifiedBy>
  <cp:revision>30</cp:revision>
  <dcterms:created xsi:type="dcterms:W3CDTF">2025-04-02T22:03:48Z</dcterms:created>
  <dcterms:modified xsi:type="dcterms:W3CDTF">2026-03-25T20:33:00Z</dcterms:modified>
</cp:coreProperties>
</file>