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62" r:id="rId2"/>
    <p:sldId id="260" r:id="rId3"/>
    <p:sldId id="405" r:id="rId4"/>
    <p:sldId id="406" r:id="rId5"/>
    <p:sldId id="407" r:id="rId6"/>
    <p:sldId id="408" r:id="rId7"/>
    <p:sldId id="410" r:id="rId8"/>
  </p:sldIdLst>
  <p:sldSz cx="9271000" cy="5219700"/>
  <p:notesSz cx="6858000" cy="9144000"/>
  <p:embeddedFontLst>
    <p:embeddedFont>
      <p:font typeface="Aptos Black" panose="020B0604020202020204" charset="0"/>
      <p:bold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Helvetica" panose="020B0604020202020204" pitchFamily="34" charset="0"/>
      <p:regular r:id="rId22"/>
      <p:bold r:id="rId23"/>
      <p:italic r:id="rId24"/>
      <p:boldItalic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751"/>
    <a:srgbClr val="707070"/>
    <a:srgbClr val="EBAF04"/>
    <a:srgbClr val="29ABE2"/>
    <a:srgbClr val="A2C40E"/>
    <a:srgbClr val="F8EEE2"/>
    <a:srgbClr val="F7921E"/>
    <a:srgbClr val="A1C40E"/>
    <a:srgbClr val="C9A24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4" autoAdjust="0"/>
    <p:restoredTop sz="94972" autoAdjust="0"/>
  </p:normalViewPr>
  <p:slideViewPr>
    <p:cSldViewPr snapToGrid="0">
      <p:cViewPr varScale="1">
        <p:scale>
          <a:sx n="143" d="100"/>
          <a:sy n="143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4" name="Shape 12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641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903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0983" y="4698188"/>
            <a:ext cx="2163234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81"/>
            <a:ext cx="9270999" cy="5214937"/>
          </a:xfrm>
          <a:prstGeom prst="rect">
            <a:avLst/>
          </a:prstGeom>
        </p:spPr>
      </p:pic>
      <p:pic>
        <p:nvPicPr>
          <p:cNvPr id="3" name="Imagen 2" descr="Imagen que contiene filtro&#10;&#10;Descripción generada automáticamente">
            <a:extLst>
              <a:ext uri="{FF2B5EF4-FFF2-40B4-BE49-F238E27FC236}">
                <a16:creationId xmlns="" xmlns:a16="http://schemas.microsoft.com/office/drawing/2014/main" id="{16F4BE46-00C8-7F3B-33D4-397E878794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01" y="-563534"/>
            <a:ext cx="4580973" cy="630227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584720F1-651E-EEBA-940B-DA8AC88E58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100191"/>
            <a:ext cx="9271000" cy="1195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9E8D754A-1182-96E0-5806-51E8D7938C45}"/>
              </a:ext>
            </a:extLst>
          </p:cNvPr>
          <p:cNvSpPr txBox="1"/>
          <p:nvPr userDrawn="1"/>
        </p:nvSpPr>
        <p:spPr>
          <a:xfrm>
            <a:off x="4115253" y="5042399"/>
            <a:ext cx="1040496" cy="204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1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www.adr.gov.co</a:t>
            </a:r>
          </a:p>
        </p:txBody>
      </p:sp>
    </p:spTree>
    <p:extLst>
      <p:ext uri="{BB962C8B-B14F-4D97-AF65-F5344CB8AC3E}">
        <p14:creationId xmlns:p14="http://schemas.microsoft.com/office/powerpoint/2010/main" val="36779483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1C690A23-B588-A327-5AC9-E65AA8E8B20C}"/>
              </a:ext>
            </a:extLst>
          </p:cNvPr>
          <p:cNvSpPr/>
          <p:nvPr userDrawn="1"/>
        </p:nvSpPr>
        <p:spPr>
          <a:xfrm>
            <a:off x="0" y="-1"/>
            <a:ext cx="9271000" cy="5216400"/>
          </a:xfrm>
          <a:prstGeom prst="rect">
            <a:avLst/>
          </a:prstGeom>
          <a:solidFill>
            <a:srgbClr val="F8EEE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Imagen 7" descr="Imagen que contiene filtro&#10;&#10;Descripción generada automáticamente">
            <a:extLst>
              <a:ext uri="{FF2B5EF4-FFF2-40B4-BE49-F238E27FC236}">
                <a16:creationId xmlns="" xmlns:a16="http://schemas.microsoft.com/office/drawing/2014/main" id="{72BA5957-415F-2C87-B0A2-121269385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01" y="-563534"/>
            <a:ext cx="4580973" cy="6302271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="" xmlns:a16="http://schemas.microsoft.com/office/drawing/2014/main" id="{49CEDB60-817A-DD5C-D034-E16E61EBAC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0191"/>
            <a:ext cx="9271000" cy="11950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D366E111-1B74-1529-AA35-0D9756D8A567}"/>
              </a:ext>
            </a:extLst>
          </p:cNvPr>
          <p:cNvSpPr txBox="1"/>
          <p:nvPr userDrawn="1"/>
        </p:nvSpPr>
        <p:spPr>
          <a:xfrm>
            <a:off x="4115253" y="5042399"/>
            <a:ext cx="1040496" cy="204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1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www.adr.gov.co</a:t>
            </a:r>
          </a:p>
        </p:txBody>
      </p:sp>
    </p:spTree>
    <p:extLst>
      <p:ext uri="{BB962C8B-B14F-4D97-AF65-F5344CB8AC3E}">
        <p14:creationId xmlns:p14="http://schemas.microsoft.com/office/powerpoint/2010/main" val="41780550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637927" y="277901"/>
            <a:ext cx="8003085" cy="100890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idx="1"/>
          </p:nvPr>
        </p:nvSpPr>
        <p:spPr>
          <a:xfrm>
            <a:off x="637927" y="1389502"/>
            <a:ext cx="8003085" cy="331185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1008" y="4873882"/>
            <a:ext cx="220004" cy="2059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875" y="854243"/>
            <a:ext cx="6953250" cy="1817229"/>
          </a:xfrm>
          <a:prstGeom prst="rect">
            <a:avLst/>
          </a:prstGeom>
        </p:spPr>
        <p:txBody>
          <a:bodyPr anchor="b"/>
          <a:lstStyle>
            <a:lvl1pPr algn="ctr">
              <a:defRPr sz="4562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875" y="2741551"/>
            <a:ext cx="6953250" cy="126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25">
                <a:latin typeface="Verdana" panose="020B0604030504040204" pitchFamily="34" charset="0"/>
              </a:defRPr>
            </a:lvl1pPr>
            <a:lvl2pPr marL="347655" indent="0" algn="ctr">
              <a:buNone/>
              <a:defRPr sz="1521"/>
            </a:lvl2pPr>
            <a:lvl3pPr marL="695310" indent="0" algn="ctr">
              <a:buNone/>
              <a:defRPr sz="1369"/>
            </a:lvl3pPr>
            <a:lvl4pPr marL="1042965" indent="0" algn="ctr">
              <a:buNone/>
              <a:defRPr sz="1217"/>
            </a:lvl4pPr>
            <a:lvl5pPr marL="1390620" indent="0" algn="ctr">
              <a:buNone/>
              <a:defRPr sz="1217"/>
            </a:lvl5pPr>
            <a:lvl6pPr marL="1738274" indent="0" algn="ctr">
              <a:buNone/>
              <a:defRPr sz="1217"/>
            </a:lvl6pPr>
            <a:lvl7pPr marL="2085929" indent="0" algn="ctr">
              <a:buNone/>
              <a:defRPr sz="1217"/>
            </a:lvl7pPr>
            <a:lvl8pPr marL="2433584" indent="0" algn="ctr">
              <a:buNone/>
              <a:defRPr sz="1217"/>
            </a:lvl8pPr>
            <a:lvl9pPr marL="2781239" indent="0" algn="ctr">
              <a:buNone/>
              <a:defRPr sz="1217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6A6FAC-9192-436B-870E-80DDE60983C7}" type="datetimeFigureOut">
              <a:rPr lang="es-CO" smtClean="0"/>
              <a:pPr/>
              <a:t>8/07/2025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3803" y="4861424"/>
            <a:ext cx="347209" cy="230832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623543"/>
            <a:ext cx="9271000" cy="3972614"/>
          </a:xfrm>
          <a:prstGeom prst="rect">
            <a:avLst/>
          </a:prstGeom>
          <a:solidFill>
            <a:srgbClr val="C39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69" dirty="0"/>
          </a:p>
        </p:txBody>
      </p:sp>
    </p:spTree>
    <p:extLst>
      <p:ext uri="{BB962C8B-B14F-4D97-AF65-F5344CB8AC3E}">
        <p14:creationId xmlns:p14="http://schemas.microsoft.com/office/powerpoint/2010/main" val="274838596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0B757851-3C30-06F7-3624-D4E15BF7F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100191"/>
            <a:ext cx="9271000" cy="1195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CA77232-06A7-BA89-737D-8C27E530649C}"/>
              </a:ext>
            </a:extLst>
          </p:cNvPr>
          <p:cNvSpPr txBox="1"/>
          <p:nvPr userDrawn="1"/>
        </p:nvSpPr>
        <p:spPr>
          <a:xfrm>
            <a:off x="4115253" y="5042399"/>
            <a:ext cx="1040496" cy="204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1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www.adr.gov.co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CF1D87A-0BAC-3D07-483E-5DA87E125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06" y="-38513"/>
            <a:ext cx="9407812" cy="5296726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0A54CAAF-9244-0C38-DE67-29CCF0BCB2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0191"/>
            <a:ext cx="9271000" cy="119509"/>
          </a:xfrm>
          <a:prstGeom prst="rect">
            <a:avLst/>
          </a:prstGeom>
        </p:spPr>
      </p:pic>
      <p:pic>
        <p:nvPicPr>
          <p:cNvPr id="6" name="Imagen 5" descr="Grupo de personas posando por un foto&#10;&#10;Descripción generada automáticamente">
            <a:extLst>
              <a:ext uri="{FF2B5EF4-FFF2-40B4-BE49-F238E27FC236}">
                <a16:creationId xmlns="" xmlns:a16="http://schemas.microsoft.com/office/drawing/2014/main" id="{417A6FC5-EF65-EAFC-7F0E-449678C3A1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0" y="625170"/>
            <a:ext cx="3729802" cy="431812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392BAFF2-DE04-0580-59AE-A479BEC2E914}"/>
              </a:ext>
            </a:extLst>
          </p:cNvPr>
          <p:cNvSpPr txBox="1"/>
          <p:nvPr userDrawn="1"/>
        </p:nvSpPr>
        <p:spPr>
          <a:xfrm>
            <a:off x="4115253" y="5042399"/>
            <a:ext cx="1040496" cy="204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1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www.adr.gov.co</a:t>
            </a:r>
          </a:p>
        </p:txBody>
      </p:sp>
    </p:spTree>
    <p:extLst>
      <p:ext uri="{BB962C8B-B14F-4D97-AF65-F5344CB8AC3E}">
        <p14:creationId xmlns:p14="http://schemas.microsoft.com/office/powerpoint/2010/main" val="300010962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CF1D87A-0BAC-3D07-483E-5DA87E125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406" y="-38513"/>
            <a:ext cx="9407812" cy="5296726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36F5D138-F658-960F-A0C6-13B1D021B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0191"/>
            <a:ext cx="9271000" cy="1195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392BAFF2-DE04-0580-59AE-A479BEC2E914}"/>
              </a:ext>
            </a:extLst>
          </p:cNvPr>
          <p:cNvSpPr txBox="1"/>
          <p:nvPr userDrawn="1"/>
        </p:nvSpPr>
        <p:spPr>
          <a:xfrm>
            <a:off x="4115253" y="5042399"/>
            <a:ext cx="1040496" cy="204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1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www.adr.gov.co</a:t>
            </a:r>
          </a:p>
        </p:txBody>
      </p:sp>
    </p:spTree>
    <p:extLst>
      <p:ext uri="{BB962C8B-B14F-4D97-AF65-F5344CB8AC3E}">
        <p14:creationId xmlns:p14="http://schemas.microsoft.com/office/powerpoint/2010/main" val="123693923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1"/>
            <a:ext cx="9271000" cy="5214937"/>
          </a:xfrm>
          <a:prstGeom prst="rect">
            <a:avLst/>
          </a:prstGeom>
        </p:spPr>
      </p:pic>
      <p:pic>
        <p:nvPicPr>
          <p:cNvPr id="2" name="Imagen 1" descr="Imagen que contiene filtro&#10;&#10;Descripción generada automáticamente">
            <a:extLst>
              <a:ext uri="{FF2B5EF4-FFF2-40B4-BE49-F238E27FC236}">
                <a16:creationId xmlns="" xmlns:a16="http://schemas.microsoft.com/office/drawing/2014/main" id="{EECD9D6D-6A52-36D9-8E80-7AF639E480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01" y="-563534"/>
            <a:ext cx="4580973" cy="630227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584720F1-651E-EEBA-940B-DA8AC88E58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100191"/>
            <a:ext cx="9271000" cy="1195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9E8D754A-1182-96E0-5806-51E8D7938C45}"/>
              </a:ext>
            </a:extLst>
          </p:cNvPr>
          <p:cNvSpPr txBox="1"/>
          <p:nvPr userDrawn="1"/>
        </p:nvSpPr>
        <p:spPr>
          <a:xfrm>
            <a:off x="4115253" y="5042399"/>
            <a:ext cx="1040496" cy="204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1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www.adr.gov.co</a:t>
            </a:r>
          </a:p>
        </p:txBody>
      </p:sp>
    </p:spTree>
    <p:extLst>
      <p:ext uri="{BB962C8B-B14F-4D97-AF65-F5344CB8AC3E}">
        <p14:creationId xmlns:p14="http://schemas.microsoft.com/office/powerpoint/2010/main" val="5008158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.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4A4A8AB-C38F-DDCA-AD0F-273A60521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1"/>
            <a:ext cx="9271000" cy="5214937"/>
          </a:xfrm>
          <a:prstGeom prst="rect">
            <a:avLst/>
          </a:prstGeom>
        </p:spPr>
      </p:pic>
      <p:pic>
        <p:nvPicPr>
          <p:cNvPr id="3" name="Imagen 2" descr="Imagen que contiene filtro&#10;&#10;Descripción generada automáticamente">
            <a:extLst>
              <a:ext uri="{FF2B5EF4-FFF2-40B4-BE49-F238E27FC236}">
                <a16:creationId xmlns="" xmlns:a16="http://schemas.microsoft.com/office/drawing/2014/main" id="{C2A9FF76-314C-52A4-6C07-F0AD9FAC34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01" y="-563534"/>
            <a:ext cx="4580973" cy="630227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584720F1-651E-EEBA-940B-DA8AC88E58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100191"/>
            <a:ext cx="9271000" cy="1195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9E8D754A-1182-96E0-5806-51E8D7938C45}"/>
              </a:ext>
            </a:extLst>
          </p:cNvPr>
          <p:cNvSpPr txBox="1"/>
          <p:nvPr userDrawn="1"/>
        </p:nvSpPr>
        <p:spPr>
          <a:xfrm>
            <a:off x="4115253" y="5042399"/>
            <a:ext cx="1040496" cy="204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1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www.adr.gov.co</a:t>
            </a:r>
          </a:p>
        </p:txBody>
      </p:sp>
    </p:spTree>
    <p:extLst>
      <p:ext uri="{BB962C8B-B14F-4D97-AF65-F5344CB8AC3E}">
        <p14:creationId xmlns:p14="http://schemas.microsoft.com/office/powerpoint/2010/main" val="174297364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2" r:id="rId2"/>
    <p:sldLayoutId id="2147483765" r:id="rId3"/>
    <p:sldLayoutId id="2147483787" r:id="rId4"/>
    <p:sldLayoutId id="2147483773" r:id="rId5"/>
    <p:sldLayoutId id="2147483777" r:id="rId6"/>
    <p:sldLayoutId id="2147483786" r:id="rId7"/>
    <p:sldLayoutId id="2147483785" r:id="rId8"/>
    <p:sldLayoutId id="2147483788" r:id="rId9"/>
    <p:sldLayoutId id="2147483789" r:id="rId10"/>
    <p:sldLayoutId id="2147483780" r:id="rId11"/>
  </p:sldLayoutIdLst>
  <p:transition spd="med"/>
  <p:txStyles>
    <p:titleStyle>
      <a:lvl1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959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3987" marR="0" indent="-173987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50959" marR="0" indent="-202984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39531" marR="0" indent="-243581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24980" marR="0" indent="-281055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72956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020931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68905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716881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64856" marR="0" indent="-281056" algn="l" defTabSz="69595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3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17.sv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0.png"/><Relationship Id="rId3" Type="http://schemas.openxmlformats.org/officeDocument/2006/relationships/image" Target="../media/image37.svg"/><Relationship Id="rId7" Type="http://schemas.openxmlformats.org/officeDocument/2006/relationships/image" Target="../media/image43.svg"/><Relationship Id="rId12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6818D44F-04FB-AEB4-F7DF-419303947DC8}"/>
              </a:ext>
            </a:extLst>
          </p:cNvPr>
          <p:cNvGrpSpPr/>
          <p:nvPr/>
        </p:nvGrpSpPr>
        <p:grpSpPr>
          <a:xfrm>
            <a:off x="4479235" y="1543879"/>
            <a:ext cx="4002454" cy="2442504"/>
            <a:chOff x="1783224" y="1176581"/>
            <a:chExt cx="5704552" cy="2806073"/>
          </a:xfrm>
        </p:grpSpPr>
        <p:pic>
          <p:nvPicPr>
            <p:cNvPr id="9" name="Gráfico 8">
              <a:extLst>
                <a:ext uri="{FF2B5EF4-FFF2-40B4-BE49-F238E27FC236}">
                  <a16:creationId xmlns="" xmlns:a16="http://schemas.microsoft.com/office/drawing/2014/main" id="{D61684BA-8E93-8FD7-3C79-FA7A7CB9C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83224" y="1176581"/>
              <a:ext cx="5704552" cy="2011463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="" xmlns:a16="http://schemas.microsoft.com/office/drawing/2014/main" id="{10E73023-7142-2294-3AD9-9530F3E2F72B}"/>
                </a:ext>
              </a:extLst>
            </p:cNvPr>
            <p:cNvCxnSpPr/>
            <p:nvPr/>
          </p:nvCxnSpPr>
          <p:spPr>
            <a:xfrm>
              <a:off x="2757322" y="2909134"/>
              <a:ext cx="0" cy="688447"/>
            </a:xfrm>
            <a:prstGeom prst="line">
              <a:avLst/>
            </a:prstGeom>
            <a:noFill/>
            <a:ln w="28575" cap="flat">
              <a:solidFill>
                <a:srgbClr val="F8875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Conector recto 12">
              <a:extLst>
                <a:ext uri="{FF2B5EF4-FFF2-40B4-BE49-F238E27FC236}">
                  <a16:creationId xmlns="" xmlns:a16="http://schemas.microsoft.com/office/drawing/2014/main" id="{67A382B2-013A-DE5F-C5CB-55EC19DD4E53}"/>
                </a:ext>
              </a:extLst>
            </p:cNvPr>
            <p:cNvCxnSpPr/>
            <p:nvPr/>
          </p:nvCxnSpPr>
          <p:spPr>
            <a:xfrm>
              <a:off x="2757322" y="3597581"/>
              <a:ext cx="2676120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Elipse 13">
              <a:extLst>
                <a:ext uri="{FF2B5EF4-FFF2-40B4-BE49-F238E27FC236}">
                  <a16:creationId xmlns="" xmlns:a16="http://schemas.microsoft.com/office/drawing/2014/main" id="{F0225B5B-EDA7-10CE-91FB-6E720884BDA4}"/>
                </a:ext>
              </a:extLst>
            </p:cNvPr>
            <p:cNvSpPr/>
            <p:nvPr/>
          </p:nvSpPr>
          <p:spPr>
            <a:xfrm>
              <a:off x="2695537" y="3535797"/>
              <a:ext cx="123568" cy="123568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="" xmlns:a16="http://schemas.microsoft.com/office/drawing/2014/main" id="{FD16E5E1-F276-9874-E099-645896FB1E79}"/>
                </a:ext>
              </a:extLst>
            </p:cNvPr>
            <p:cNvSpPr txBox="1"/>
            <p:nvPr/>
          </p:nvSpPr>
          <p:spPr>
            <a:xfrm>
              <a:off x="5433441" y="3151659"/>
              <a:ext cx="1515799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4800" b="0" i="0" u="none" strike="noStrike" cap="none" spc="0" normalizeH="0" baseline="0" dirty="0">
                  <a:ln>
                    <a:noFill/>
                  </a:ln>
                  <a:solidFill>
                    <a:srgbClr val="F88751"/>
                  </a:solidFill>
                  <a:effectLst/>
                  <a:uFillTx/>
                  <a:latin typeface="Aptos Black" panose="020B0004020202020204" pitchFamily="34" charset="0"/>
                  <a:sym typeface="Calibri"/>
                </a:rPr>
                <a:t>2025</a:t>
              </a:r>
              <a:endParaRPr kumimoji="0" lang="es-CO" sz="4800" b="0" i="0" u="none" strike="noStrike" cap="none" spc="0" normalizeH="0" baseline="0" dirty="0">
                <a:ln>
                  <a:noFill/>
                </a:ln>
                <a:solidFill>
                  <a:srgbClr val="F88751"/>
                </a:solidFill>
                <a:effectLst/>
                <a:uFillTx/>
                <a:latin typeface="Aptos Black" panose="020B0004020202020204" pitchFamily="34" charset="0"/>
                <a:sym typeface="Calibri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607" y="1351"/>
            <a:ext cx="1161834" cy="114368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54467"/>
            <a:ext cx="9271000" cy="2226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6619" y="1312757"/>
            <a:ext cx="2296666" cy="2673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: esquinas redondeadas 39">
            <a:extLst>
              <a:ext uri="{FF2B5EF4-FFF2-40B4-BE49-F238E27FC236}">
                <a16:creationId xmlns="" xmlns:a16="http://schemas.microsoft.com/office/drawing/2014/main" id="{0F41F651-22A4-7EAF-AAA6-3748DA30A56A}"/>
              </a:ext>
            </a:extLst>
          </p:cNvPr>
          <p:cNvSpPr/>
          <p:nvPr/>
        </p:nvSpPr>
        <p:spPr>
          <a:xfrm>
            <a:off x="4895119" y="4317141"/>
            <a:ext cx="4143633" cy="637771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="" xmlns:a16="http://schemas.microsoft.com/office/drawing/2014/main" id="{88D7CAAD-FD26-492B-2BF6-333A1D5FC228}"/>
              </a:ext>
            </a:extLst>
          </p:cNvPr>
          <p:cNvSpPr/>
          <p:nvPr/>
        </p:nvSpPr>
        <p:spPr>
          <a:xfrm>
            <a:off x="4895120" y="3300160"/>
            <a:ext cx="4176000" cy="892322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="" xmlns:a16="http://schemas.microsoft.com/office/drawing/2014/main" id="{755CAB6A-C643-7944-A41E-38C491386EE9}"/>
              </a:ext>
            </a:extLst>
          </p:cNvPr>
          <p:cNvSpPr/>
          <p:nvPr/>
        </p:nvSpPr>
        <p:spPr>
          <a:xfrm>
            <a:off x="4895120" y="1968689"/>
            <a:ext cx="4176000" cy="126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="" xmlns:a16="http://schemas.microsoft.com/office/drawing/2014/main" id="{32401ED9-AA29-9E4A-4861-472D7EBFF5DE}"/>
              </a:ext>
            </a:extLst>
          </p:cNvPr>
          <p:cNvSpPr/>
          <p:nvPr/>
        </p:nvSpPr>
        <p:spPr>
          <a:xfrm>
            <a:off x="776710" y="4202336"/>
            <a:ext cx="3343386" cy="46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="" xmlns:a16="http://schemas.microsoft.com/office/drawing/2014/main" id="{A143BAA4-6134-63EA-EC12-FBF88057B4CA}"/>
              </a:ext>
            </a:extLst>
          </p:cNvPr>
          <p:cNvSpPr/>
          <p:nvPr/>
        </p:nvSpPr>
        <p:spPr>
          <a:xfrm>
            <a:off x="776710" y="3356913"/>
            <a:ext cx="3343386" cy="72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="" xmlns:a16="http://schemas.microsoft.com/office/drawing/2014/main" id="{BD4321D3-C2A9-6E5D-F061-586BF0A4E6AE}"/>
              </a:ext>
            </a:extLst>
          </p:cNvPr>
          <p:cNvSpPr/>
          <p:nvPr/>
        </p:nvSpPr>
        <p:spPr>
          <a:xfrm>
            <a:off x="776710" y="2186038"/>
            <a:ext cx="3343386" cy="1044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2037702F-1495-7B68-2073-1B8672DF4BE4}"/>
              </a:ext>
            </a:extLst>
          </p:cNvPr>
          <p:cNvGrpSpPr/>
          <p:nvPr/>
        </p:nvGrpSpPr>
        <p:grpSpPr>
          <a:xfrm>
            <a:off x="1945956" y="812298"/>
            <a:ext cx="5379088" cy="755215"/>
            <a:chOff x="1938245" y="1532521"/>
            <a:chExt cx="5379088" cy="755215"/>
          </a:xfrm>
        </p:grpSpPr>
        <p:pic>
          <p:nvPicPr>
            <p:cNvPr id="6" name="Gráfico 5">
              <a:extLst>
                <a:ext uri="{FF2B5EF4-FFF2-40B4-BE49-F238E27FC236}">
                  <a16:creationId xmlns="" xmlns:a16="http://schemas.microsoft.com/office/drawing/2014/main" id="{2D38696C-B360-5083-52FD-61BC322E8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38245" y="1532521"/>
              <a:ext cx="755215" cy="755215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CDC795B7-07A6-8893-9527-37CD33F2FD55}"/>
                </a:ext>
              </a:extLst>
            </p:cNvPr>
            <p:cNvSpPr txBox="1"/>
            <p:nvPr/>
          </p:nvSpPr>
          <p:spPr>
            <a:xfrm>
              <a:off x="2670580" y="1552049"/>
              <a:ext cx="4646753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USUARIOS Y CIUDADANOS</a:t>
              </a:r>
            </a:p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ASESORÍAS </a:t>
              </a:r>
              <a:r>
                <a:rPr lang="es-CO" sz="2600" dirty="0" smtClean="0">
                  <a:solidFill>
                    <a:srgbClr val="707070"/>
                  </a:solidFill>
                  <a:latin typeface="Aptos Black" panose="020B0004020202020204" pitchFamily="34" charset="0"/>
                </a:rPr>
                <a:t>MAYO 2025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88959888-DC92-E05A-FF75-96BC6E852C9A}"/>
              </a:ext>
            </a:extLst>
          </p:cNvPr>
          <p:cNvSpPr txBox="1"/>
          <p:nvPr/>
        </p:nvSpPr>
        <p:spPr>
          <a:xfrm>
            <a:off x="1830025" y="1567512"/>
            <a:ext cx="564404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En </a:t>
            </a:r>
            <a:r>
              <a:rPr lang="es-CO" sz="1600" b="1" dirty="0">
                <a:solidFill>
                  <a:srgbClr val="EBAF04"/>
                </a:solidFill>
                <a:latin typeface="Aptos" panose="020B0004020202020204" pitchFamily="34" charset="0"/>
              </a:rPr>
              <a:t>mayo del 2025 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atendimos </a:t>
            </a:r>
            <a:r>
              <a:rPr lang="es-CO" sz="1600" b="1" dirty="0">
                <a:solidFill>
                  <a:srgbClr val="29ABE2"/>
                </a:solidFill>
                <a:latin typeface="Aptos Black" panose="020B0004020202020204" pitchFamily="34" charset="0"/>
              </a:rPr>
              <a:t>3.049 requerimientos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FF44D868-DFA3-2E5A-6182-7546068B2023}"/>
              </a:ext>
            </a:extLst>
          </p:cNvPr>
          <p:cNvSpPr txBox="1"/>
          <p:nvPr/>
        </p:nvSpPr>
        <p:spPr>
          <a:xfrm>
            <a:off x="1034746" y="2329372"/>
            <a:ext cx="3296606" cy="2411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2.121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Peticiones, Quejas, Reclamos, Sugerencias y Denuncias - PQRSD y Comunicaciones.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423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Asesorías por el canal presencial. 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266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Atenciones telefónicas.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852D49FE-B876-3582-BE07-8355BFED6459}"/>
              </a:ext>
            </a:extLst>
          </p:cNvPr>
          <p:cNvSpPr txBox="1"/>
          <p:nvPr/>
        </p:nvSpPr>
        <p:spPr>
          <a:xfrm>
            <a:off x="5071914" y="2080920"/>
            <a:ext cx="3823079" cy="29704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91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 Asesorías de Primer Nivel.</a:t>
            </a:r>
          </a:p>
          <a:p>
            <a:pPr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Estas atenciones son clasificadas como peticiones incompletas, remisiones por competencia, peticiones irrespetuosas y /o anónimas.</a:t>
            </a:r>
          </a:p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5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   Asesorías por Chat.</a:t>
            </a:r>
          </a:p>
          <a:p>
            <a:pPr lvl="0"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  </a:t>
            </a: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 lvl="0"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99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 Asesorías WhatsApp</a:t>
            </a:r>
          </a:p>
          <a:p>
            <a:pPr>
              <a:lnSpc>
                <a:spcPts val="1600"/>
              </a:lnSpc>
            </a:pPr>
            <a:endParaRPr lang="es-ES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ES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ES" sz="3200" dirty="0">
                <a:solidFill>
                  <a:srgbClr val="EBAF04"/>
                </a:solidFill>
                <a:latin typeface="Aptos Black" panose="020B0004020202020204" pitchFamily="34" charset="0"/>
              </a:rPr>
              <a:t>44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 Atenciones en Ferias de Servicio al Ciudadano.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="" xmlns:a16="http://schemas.microsoft.com/office/drawing/2014/main" id="{33A9159B-FB2E-7DAD-A4F8-EE33F2E7C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817" y="2110223"/>
            <a:ext cx="540000" cy="540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="" xmlns:a16="http://schemas.microsoft.com/office/drawing/2014/main" id="{C504BA39-623C-EE99-934E-F477ADA6E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817" y="3379769"/>
            <a:ext cx="540000" cy="54000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="" xmlns:a16="http://schemas.microsoft.com/office/drawing/2014/main" id="{F6AB439B-28DF-49F9-33B9-4ABCD9B03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817" y="4155813"/>
            <a:ext cx="540000" cy="54000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="" xmlns:a16="http://schemas.microsoft.com/office/drawing/2014/main" id="{89473FDA-9680-FCCA-33DD-46774ACC0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21137" y="1972969"/>
            <a:ext cx="540000" cy="540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="" xmlns:a16="http://schemas.microsoft.com/office/drawing/2014/main" id="{712D8E14-9B13-D0DC-E8B7-DBFE1FAD2D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31914" y="3378020"/>
            <a:ext cx="540000" cy="540000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="" xmlns:a16="http://schemas.microsoft.com/office/drawing/2014/main" id="{36538A70-9731-BD0B-8B92-2E796FBACD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95471" y="4212419"/>
            <a:ext cx="540000" cy="54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06429" y="112302"/>
            <a:ext cx="700400" cy="66785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025340"/>
            <a:ext cx="9270999" cy="22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E54B6A8-1C2D-3073-064F-297AD686C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CA0A5293-1F1C-94AA-2B90-DB44A053B16C}"/>
              </a:ext>
            </a:extLst>
          </p:cNvPr>
          <p:cNvSpPr txBox="1"/>
          <p:nvPr/>
        </p:nvSpPr>
        <p:spPr>
          <a:xfrm>
            <a:off x="1813477" y="1567512"/>
            <a:ext cx="564404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Las temáticas más consultadas por los ciudadanos fueron: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1C2394B2-A304-0DCA-B2C6-AFA4374C1752}"/>
              </a:ext>
            </a:extLst>
          </p:cNvPr>
          <p:cNvGrpSpPr/>
          <p:nvPr/>
        </p:nvGrpSpPr>
        <p:grpSpPr>
          <a:xfrm>
            <a:off x="2187823" y="2177103"/>
            <a:ext cx="5948787" cy="2588756"/>
            <a:chOff x="506709" y="2056303"/>
            <a:chExt cx="4870245" cy="2588756"/>
          </a:xfrm>
        </p:grpSpPr>
        <p:sp>
          <p:nvSpPr>
            <p:cNvPr id="35" name="Rectángulo: esquinas redondeadas 34">
              <a:extLst>
                <a:ext uri="{FF2B5EF4-FFF2-40B4-BE49-F238E27FC236}">
                  <a16:creationId xmlns="" xmlns:a16="http://schemas.microsoft.com/office/drawing/2014/main" id="{C5517C25-BD1F-7413-5313-81D881625D96}"/>
                </a:ext>
              </a:extLst>
            </p:cNvPr>
            <p:cNvSpPr/>
            <p:nvPr/>
          </p:nvSpPr>
          <p:spPr>
            <a:xfrm>
              <a:off x="776710" y="3605668"/>
              <a:ext cx="4600243" cy="1039391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="" xmlns:a16="http://schemas.microsoft.com/office/drawing/2014/main" id="{8F681854-84B8-A098-8731-4ACB46B5699E}"/>
                </a:ext>
              </a:extLst>
            </p:cNvPr>
            <p:cNvSpPr/>
            <p:nvPr/>
          </p:nvSpPr>
          <p:spPr>
            <a:xfrm>
              <a:off x="776710" y="2809297"/>
              <a:ext cx="4600244" cy="738819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3" name="Rectángulo: esquinas redondeadas 32">
              <a:extLst>
                <a:ext uri="{FF2B5EF4-FFF2-40B4-BE49-F238E27FC236}">
                  <a16:creationId xmlns="" xmlns:a16="http://schemas.microsoft.com/office/drawing/2014/main" id="{2DCE4FD1-671B-2D04-12D8-34BFDE576254}"/>
                </a:ext>
              </a:extLst>
            </p:cNvPr>
            <p:cNvSpPr/>
            <p:nvPr/>
          </p:nvSpPr>
          <p:spPr>
            <a:xfrm>
              <a:off x="776709" y="2056303"/>
              <a:ext cx="4600244" cy="684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3CD4865A-A88A-DE2B-A30B-ABF7F6B75CA8}"/>
                </a:ext>
              </a:extLst>
            </p:cNvPr>
            <p:cNvSpPr txBox="1"/>
            <p:nvPr/>
          </p:nvSpPr>
          <p:spPr>
            <a:xfrm>
              <a:off x="1071817" y="2335541"/>
              <a:ext cx="4079089" cy="21497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8%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Oferta misional.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26%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Estructuración y Cofinanciación de Proyectos.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66%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Otros trámites (Comercialización, Distritos de Riego, Asociatividad, Trámites Administrativos y Asistencia Técnica).</a:t>
              </a:r>
            </a:p>
          </p:txBody>
        </p:sp>
        <p:pic>
          <p:nvPicPr>
            <p:cNvPr id="22" name="Gráfico 21">
              <a:extLst>
                <a:ext uri="{FF2B5EF4-FFF2-40B4-BE49-F238E27FC236}">
                  <a16:creationId xmlns="" xmlns:a16="http://schemas.microsoft.com/office/drawing/2014/main" id="{DA48BA6E-71C5-3D07-7FF6-C73D62E0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6709" y="2109989"/>
              <a:ext cx="540000" cy="540000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="" xmlns:a16="http://schemas.microsoft.com/office/drawing/2014/main" id="{7FF7C9CC-F020-0901-05DB-573C13656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1817" y="2848808"/>
              <a:ext cx="540000" cy="540000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="" xmlns:a16="http://schemas.microsoft.com/office/drawing/2014/main" id="{5B37865B-01BB-CC28-258D-64235DC98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1817" y="3587394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3DC4138A-9388-6441-7F19-C6D359F0E5CF}"/>
              </a:ext>
            </a:extLst>
          </p:cNvPr>
          <p:cNvGrpSpPr/>
          <p:nvPr/>
        </p:nvGrpSpPr>
        <p:grpSpPr>
          <a:xfrm>
            <a:off x="2597216" y="786324"/>
            <a:ext cx="4076568" cy="756000"/>
            <a:chOff x="1964120" y="786324"/>
            <a:chExt cx="4076568" cy="756000"/>
          </a:xfrm>
        </p:grpSpPr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74C404D9-D230-A0F0-370F-562CE2D56D13}"/>
                </a:ext>
              </a:extLst>
            </p:cNvPr>
            <p:cNvSpPr txBox="1"/>
            <p:nvPr/>
          </p:nvSpPr>
          <p:spPr>
            <a:xfrm>
              <a:off x="2678291" y="977759"/>
              <a:ext cx="3362397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DATOS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RELEVANTES</a:t>
              </a:r>
            </a:p>
          </p:txBody>
        </p:sp>
        <p:pic>
          <p:nvPicPr>
            <p:cNvPr id="4" name="Gráfico 3">
              <a:extLst>
                <a:ext uri="{FF2B5EF4-FFF2-40B4-BE49-F238E27FC236}">
                  <a16:creationId xmlns="" xmlns:a16="http://schemas.microsoft.com/office/drawing/2014/main" id="{C658DD57-70D0-8173-6782-C742F85DB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64120" y="786324"/>
              <a:ext cx="756000" cy="756000"/>
            </a:xfrm>
            <a:prstGeom prst="rect">
              <a:avLst/>
            </a:prstGeom>
          </p:spPr>
        </p:pic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2075" y="135652"/>
            <a:ext cx="700400" cy="6678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076739"/>
            <a:ext cx="9271000" cy="2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E38B740-2A79-2747-3374-9C9BCCDE7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B13C9DCE-7992-B58F-ED1D-445D83D6A2FE}"/>
              </a:ext>
            </a:extLst>
          </p:cNvPr>
          <p:cNvSpPr txBox="1"/>
          <p:nvPr/>
        </p:nvSpPr>
        <p:spPr>
          <a:xfrm>
            <a:off x="1648095" y="1567512"/>
            <a:ext cx="597481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Los grupos de interés que solicitaron asesorías son los siguientes: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64A67D70-4140-8B41-3D89-053AB6DBD00E}"/>
              </a:ext>
            </a:extLst>
          </p:cNvPr>
          <p:cNvGrpSpPr/>
          <p:nvPr/>
        </p:nvGrpSpPr>
        <p:grpSpPr>
          <a:xfrm>
            <a:off x="3192942" y="787270"/>
            <a:ext cx="2885116" cy="756000"/>
            <a:chOff x="3192942" y="787270"/>
            <a:chExt cx="2885116" cy="756000"/>
          </a:xfrm>
        </p:grpSpPr>
        <p:pic>
          <p:nvPicPr>
            <p:cNvPr id="12" name="Gráfico 11">
              <a:extLst>
                <a:ext uri="{FF2B5EF4-FFF2-40B4-BE49-F238E27FC236}">
                  <a16:creationId xmlns="" xmlns:a16="http://schemas.microsoft.com/office/drawing/2014/main" id="{FCFCD120-B473-8B8C-4BDA-D207486B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2942" y="787270"/>
              <a:ext cx="756000" cy="756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3C76AE25-77CA-98A1-2263-DEEF8C7E5965}"/>
                </a:ext>
              </a:extLst>
            </p:cNvPr>
            <p:cNvSpPr txBox="1"/>
            <p:nvPr/>
          </p:nvSpPr>
          <p:spPr>
            <a:xfrm>
              <a:off x="3948942" y="949822"/>
              <a:ext cx="2129116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POBLACIÓN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CD967FFE-5BFD-D12F-8738-A3B27BE7CD7D}"/>
              </a:ext>
            </a:extLst>
          </p:cNvPr>
          <p:cNvGrpSpPr/>
          <p:nvPr/>
        </p:nvGrpSpPr>
        <p:grpSpPr>
          <a:xfrm>
            <a:off x="1764462" y="2173004"/>
            <a:ext cx="5742076" cy="2638983"/>
            <a:chOff x="2187824" y="2324674"/>
            <a:chExt cx="5742076" cy="2409592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="" xmlns:a16="http://schemas.microsoft.com/office/drawing/2014/main" id="{3E734384-1C21-56E0-777A-0EEFB8E62699}"/>
                </a:ext>
              </a:extLst>
            </p:cNvPr>
            <p:cNvSpPr/>
            <p:nvPr/>
          </p:nvSpPr>
          <p:spPr>
            <a:xfrm>
              <a:off x="2412516" y="4173715"/>
              <a:ext cx="5492277" cy="468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="" xmlns:a16="http://schemas.microsoft.com/office/drawing/2014/main" id="{58B672D8-A081-058D-F6E6-475904384545}"/>
                </a:ext>
              </a:extLst>
            </p:cNvPr>
            <p:cNvSpPr/>
            <p:nvPr/>
          </p:nvSpPr>
          <p:spPr>
            <a:xfrm>
              <a:off x="2412516" y="3558267"/>
              <a:ext cx="5492278" cy="468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="" xmlns:a16="http://schemas.microsoft.com/office/drawing/2014/main" id="{80DB0768-E4E0-77BF-9DC3-99CA5A715EF6}"/>
                </a:ext>
              </a:extLst>
            </p:cNvPr>
            <p:cNvSpPr/>
            <p:nvPr/>
          </p:nvSpPr>
          <p:spPr>
            <a:xfrm>
              <a:off x="2482931" y="2940317"/>
              <a:ext cx="5421863" cy="468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="" xmlns:a16="http://schemas.microsoft.com/office/drawing/2014/main" id="{0586C8F4-AA06-4EB6-C6B5-76184466AB98}"/>
                </a:ext>
              </a:extLst>
            </p:cNvPr>
            <p:cNvSpPr/>
            <p:nvPr/>
          </p:nvSpPr>
          <p:spPr>
            <a:xfrm>
              <a:off x="2482931" y="2331007"/>
              <a:ext cx="5446969" cy="468000"/>
            </a:xfrm>
            <a:prstGeom prst="roundRect">
              <a:avLst/>
            </a:prstGeom>
            <a:solidFill>
              <a:srgbClr val="FFFFFF"/>
            </a:solidFill>
            <a:ln w="12700" cap="flat">
              <a:solidFill>
                <a:srgbClr val="EBAF04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CO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08A966B6-7B1F-2A38-0489-62E51DEAC43F}"/>
                </a:ext>
              </a:extLst>
            </p:cNvPr>
            <p:cNvSpPr txBox="1"/>
            <p:nvPr/>
          </p:nvSpPr>
          <p:spPr>
            <a:xfrm>
              <a:off x="2752930" y="2589121"/>
              <a:ext cx="5176970" cy="2145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53%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Asociaciones de usuarios.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39%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Personas naturales.</a:t>
              </a: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MX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7%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Otros.</a:t>
              </a:r>
            </a:p>
            <a:p>
              <a:pPr>
                <a:lnSpc>
                  <a:spcPts val="1600"/>
                </a:lnSpc>
              </a:pP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1%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Organización social, comunitaria y productiva.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18" name="Gráfico 17">
              <a:extLst>
                <a:ext uri="{FF2B5EF4-FFF2-40B4-BE49-F238E27FC236}">
                  <a16:creationId xmlns="" xmlns:a16="http://schemas.microsoft.com/office/drawing/2014/main" id="{46E03194-C73E-E990-231A-B42D09126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12931" y="2324674"/>
              <a:ext cx="540000" cy="54000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="" xmlns:a16="http://schemas.microsoft.com/office/drawing/2014/main" id="{EFCD8D01-E2A7-8225-73D3-C3C683496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12931" y="2900674"/>
              <a:ext cx="540000" cy="540000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="" xmlns:a16="http://schemas.microsoft.com/office/drawing/2014/main" id="{9D238710-70AD-E292-63FB-BE5FCA51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87824" y="3521114"/>
              <a:ext cx="540000" cy="540000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="" xmlns:a16="http://schemas.microsoft.com/office/drawing/2014/main" id="{A11365F0-59E2-EA34-5596-FA3B42B3E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200378" y="4144223"/>
              <a:ext cx="540000" cy="540000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6429" y="112302"/>
            <a:ext cx="700400" cy="6678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078926"/>
            <a:ext cx="9271000" cy="2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B05951E-DBB2-472A-207C-3E8A97370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="" xmlns:a16="http://schemas.microsoft.com/office/drawing/2014/main" id="{D7D0039A-A02C-F4A3-C18D-7F96E4E68CD5}"/>
              </a:ext>
            </a:extLst>
          </p:cNvPr>
          <p:cNvSpPr/>
          <p:nvPr/>
        </p:nvSpPr>
        <p:spPr>
          <a:xfrm>
            <a:off x="7067294" y="1526420"/>
            <a:ext cx="2112528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3066F2FC-398A-8D75-B412-59943F1EC447}"/>
              </a:ext>
            </a:extLst>
          </p:cNvPr>
          <p:cNvSpPr/>
          <p:nvPr/>
        </p:nvSpPr>
        <p:spPr>
          <a:xfrm>
            <a:off x="4978001" y="1549526"/>
            <a:ext cx="2007682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98B9ACA8-99B0-E8D6-5D9D-6692F7614EF7}"/>
              </a:ext>
            </a:extLst>
          </p:cNvPr>
          <p:cNvSpPr/>
          <p:nvPr/>
        </p:nvSpPr>
        <p:spPr>
          <a:xfrm>
            <a:off x="2629084" y="1549526"/>
            <a:ext cx="2236388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52807FE0-2426-51BB-44F1-1144F07BDFEF}"/>
              </a:ext>
            </a:extLst>
          </p:cNvPr>
          <p:cNvSpPr/>
          <p:nvPr/>
        </p:nvSpPr>
        <p:spPr>
          <a:xfrm>
            <a:off x="133848" y="1549526"/>
            <a:ext cx="2367839" cy="3348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1876BA6A-4000-0FC9-C7B6-0706163F2756}"/>
              </a:ext>
            </a:extLst>
          </p:cNvPr>
          <p:cNvGrpSpPr/>
          <p:nvPr/>
        </p:nvGrpSpPr>
        <p:grpSpPr>
          <a:xfrm>
            <a:off x="2397846" y="770420"/>
            <a:ext cx="4475308" cy="779106"/>
            <a:chOff x="3192942" y="770420"/>
            <a:chExt cx="4475308" cy="779106"/>
          </a:xfrm>
        </p:grpSpPr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B4125AC9-A930-4818-B817-808E41EE98C3}"/>
                </a:ext>
              </a:extLst>
            </p:cNvPr>
            <p:cNvSpPr txBox="1"/>
            <p:nvPr/>
          </p:nvSpPr>
          <p:spPr>
            <a:xfrm>
              <a:off x="3948942" y="826251"/>
              <a:ext cx="3719308" cy="723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CO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CARACTERIZACIÓN DE </a:t>
              </a:r>
              <a:r>
                <a:rPr lang="es-CO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NUESTROS USUARIOS</a:t>
              </a:r>
            </a:p>
          </p:txBody>
        </p:sp>
        <p:pic>
          <p:nvPicPr>
            <p:cNvPr id="2" name="Gráfico 1">
              <a:extLst>
                <a:ext uri="{FF2B5EF4-FFF2-40B4-BE49-F238E27FC236}">
                  <a16:creationId xmlns="" xmlns:a16="http://schemas.microsoft.com/office/drawing/2014/main" id="{FF9D9707-F866-7701-25DF-F54C59E04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2942" y="770420"/>
              <a:ext cx="756000" cy="756000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D5BE1F0F-5184-ACE1-80EF-FED4F5A41A07}"/>
              </a:ext>
            </a:extLst>
          </p:cNvPr>
          <p:cNvGrpSpPr/>
          <p:nvPr/>
        </p:nvGrpSpPr>
        <p:grpSpPr>
          <a:xfrm>
            <a:off x="268521" y="1738398"/>
            <a:ext cx="2460272" cy="2698898"/>
            <a:chOff x="212231" y="1867899"/>
            <a:chExt cx="2336198" cy="3488135"/>
          </a:xfrm>
        </p:grpSpPr>
        <p:sp>
          <p:nvSpPr>
            <p:cNvPr id="19" name="CuadroTexto 18">
              <a:extLst>
                <a:ext uri="{FF2B5EF4-FFF2-40B4-BE49-F238E27FC236}">
                  <a16:creationId xmlns="" xmlns:a16="http://schemas.microsoft.com/office/drawing/2014/main" id="{9BF4FFB6-82A7-C5C1-EF2E-1C47EE7370AE}"/>
                </a:ext>
              </a:extLst>
            </p:cNvPr>
            <p:cNvSpPr txBox="1"/>
            <p:nvPr/>
          </p:nvSpPr>
          <p:spPr>
            <a:xfrm>
              <a:off x="265594" y="2319651"/>
              <a:ext cx="2282835" cy="3036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66%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Adultez</a:t>
              </a: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30%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</a:p>
            <a:p>
              <a:pPr lvl="0"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</a:t>
              </a: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Vejez</a:t>
              </a:r>
            </a:p>
            <a:p>
              <a:pPr>
                <a:lnSpc>
                  <a:spcPts val="1600"/>
                </a:lnSpc>
              </a:pPr>
              <a:r>
                <a:rPr lang="es-MX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  4%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  <a:b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</a:b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  Juventud</a:t>
              </a:r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="" xmlns:a16="http://schemas.microsoft.com/office/drawing/2014/main" id="{FA895383-A7A2-C752-CC55-FF9FFAB91F1B}"/>
                </a:ext>
              </a:extLst>
            </p:cNvPr>
            <p:cNvGrpSpPr/>
            <p:nvPr/>
          </p:nvGrpSpPr>
          <p:grpSpPr>
            <a:xfrm>
              <a:off x="212231" y="1867899"/>
              <a:ext cx="1821183" cy="646155"/>
              <a:chOff x="-37699" y="1867899"/>
              <a:chExt cx="1821183" cy="646155"/>
            </a:xfrm>
          </p:grpSpPr>
          <p:sp>
            <p:nvSpPr>
              <p:cNvPr id="5" name="CuadroTexto 4">
                <a:extLst>
                  <a:ext uri="{FF2B5EF4-FFF2-40B4-BE49-F238E27FC236}">
                    <a16:creationId xmlns="" xmlns:a16="http://schemas.microsoft.com/office/drawing/2014/main" id="{693B2B95-2D49-A4AA-262B-F5757715D868}"/>
                  </a:ext>
                </a:extLst>
              </p:cNvPr>
              <p:cNvSpPr txBox="1"/>
              <p:nvPr/>
            </p:nvSpPr>
            <p:spPr>
              <a:xfrm>
                <a:off x="500369" y="1945304"/>
                <a:ext cx="1283115" cy="5224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RANGO</a:t>
                </a:r>
              </a:p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DE EDAD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20" name="Gráfico 19">
                <a:extLst>
                  <a:ext uri="{FF2B5EF4-FFF2-40B4-BE49-F238E27FC236}">
                    <a16:creationId xmlns="" xmlns:a16="http://schemas.microsoft.com/office/drawing/2014/main" id="{FC4EAC51-735F-7310-15B0-24706F7B8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37699" y="1867899"/>
                <a:ext cx="575239" cy="646155"/>
              </a:xfrm>
              <a:prstGeom prst="rect">
                <a:avLst/>
              </a:prstGeom>
            </p:spPr>
          </p:pic>
        </p:grpSp>
      </p:grpSp>
      <p:grpSp>
        <p:nvGrpSpPr>
          <p:cNvPr id="37" name="Grupo 36">
            <a:extLst>
              <a:ext uri="{FF2B5EF4-FFF2-40B4-BE49-F238E27FC236}">
                <a16:creationId xmlns="" xmlns:a16="http://schemas.microsoft.com/office/drawing/2014/main" id="{DB604614-A628-73CC-09C2-486EABA1A31B}"/>
              </a:ext>
            </a:extLst>
          </p:cNvPr>
          <p:cNvGrpSpPr/>
          <p:nvPr/>
        </p:nvGrpSpPr>
        <p:grpSpPr>
          <a:xfrm>
            <a:off x="2750351" y="1712722"/>
            <a:ext cx="2242518" cy="2671743"/>
            <a:chOff x="2818240" y="1664751"/>
            <a:chExt cx="2242518" cy="2671743"/>
          </a:xfrm>
        </p:grpSpPr>
        <p:sp>
          <p:nvSpPr>
            <p:cNvPr id="6" name="CuadroTexto 5">
              <a:extLst>
                <a:ext uri="{FF2B5EF4-FFF2-40B4-BE49-F238E27FC236}">
                  <a16:creationId xmlns="" xmlns:a16="http://schemas.microsoft.com/office/drawing/2014/main" id="{BF9AA601-0F44-E88D-E65B-79DBEF30853A}"/>
                </a:ext>
              </a:extLst>
            </p:cNvPr>
            <p:cNvSpPr txBox="1"/>
            <p:nvPr/>
          </p:nvSpPr>
          <p:spPr>
            <a:xfrm>
              <a:off x="2965233" y="2192317"/>
              <a:ext cx="2095525" cy="2144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</a:t>
              </a:r>
            </a:p>
            <a:p>
              <a:pPr lvl="0"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50%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</a:p>
            <a:p>
              <a:pPr lvl="0"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 Básica</a:t>
              </a:r>
            </a:p>
            <a:p>
              <a:pPr lvl="0">
                <a:lnSpc>
                  <a:spcPts val="1600"/>
                </a:lnSpc>
              </a:pPr>
              <a:endParaRPr lang="es-ES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38%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endParaRPr lang="es-MX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MX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Superior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  12%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</a:t>
              </a:r>
            </a:p>
            <a:p>
              <a:pPr>
                <a:lnSpc>
                  <a:spcPts val="1600"/>
                </a:lnSpc>
              </a:pP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 Media</a:t>
              </a:r>
            </a:p>
          </p:txBody>
        </p:sp>
        <p:grpSp>
          <p:nvGrpSpPr>
            <p:cNvPr id="29" name="Grupo 28">
              <a:extLst>
                <a:ext uri="{FF2B5EF4-FFF2-40B4-BE49-F238E27FC236}">
                  <a16:creationId xmlns="" xmlns:a16="http://schemas.microsoft.com/office/drawing/2014/main" id="{E04A16A6-0E7A-1D7A-2CA1-1EFE6D43DA95}"/>
                </a:ext>
              </a:extLst>
            </p:cNvPr>
            <p:cNvGrpSpPr/>
            <p:nvPr/>
          </p:nvGrpSpPr>
          <p:grpSpPr>
            <a:xfrm>
              <a:off x="2818240" y="1664751"/>
              <a:ext cx="2146039" cy="594917"/>
              <a:chOff x="2797376" y="1664751"/>
              <a:chExt cx="2146039" cy="594917"/>
            </a:xfrm>
          </p:grpSpPr>
          <p:sp>
            <p:nvSpPr>
              <p:cNvPr id="7" name="CuadroTexto 6">
                <a:extLst>
                  <a:ext uri="{FF2B5EF4-FFF2-40B4-BE49-F238E27FC236}">
                    <a16:creationId xmlns="" xmlns:a16="http://schemas.microsoft.com/office/drawing/2014/main" id="{E21F3F45-8F0D-69B5-E0F1-B4FED974F2C0}"/>
                  </a:ext>
                </a:extLst>
              </p:cNvPr>
              <p:cNvSpPr txBox="1"/>
              <p:nvPr/>
            </p:nvSpPr>
            <p:spPr>
              <a:xfrm>
                <a:off x="3319230" y="1741460"/>
                <a:ext cx="1624185" cy="5182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NIVEL EDUCATIVO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26" name="Gráfico 25">
                <a:extLst>
                  <a:ext uri="{FF2B5EF4-FFF2-40B4-BE49-F238E27FC236}">
                    <a16:creationId xmlns="" xmlns:a16="http://schemas.microsoft.com/office/drawing/2014/main" id="{393D12C6-4B02-FA88-4015-C868D333B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97376" y="1664751"/>
                <a:ext cx="540000" cy="540000"/>
              </a:xfrm>
              <a:prstGeom prst="rect">
                <a:avLst/>
              </a:prstGeom>
            </p:spPr>
          </p:pic>
        </p:grpSp>
      </p:grpSp>
      <p:grpSp>
        <p:nvGrpSpPr>
          <p:cNvPr id="38" name="Grupo 37">
            <a:extLst>
              <a:ext uri="{FF2B5EF4-FFF2-40B4-BE49-F238E27FC236}">
                <a16:creationId xmlns="" xmlns:a16="http://schemas.microsoft.com/office/drawing/2014/main" id="{D363D659-B234-1DDA-C856-50B8B8931FA4}"/>
              </a:ext>
            </a:extLst>
          </p:cNvPr>
          <p:cNvGrpSpPr/>
          <p:nvPr/>
        </p:nvGrpSpPr>
        <p:grpSpPr>
          <a:xfrm>
            <a:off x="5055384" y="1719587"/>
            <a:ext cx="1930299" cy="2733857"/>
            <a:chOff x="5075192" y="1583798"/>
            <a:chExt cx="1930299" cy="2733857"/>
          </a:xfrm>
        </p:grpSpPr>
        <p:sp>
          <p:nvSpPr>
            <p:cNvPr id="8" name="CuadroTexto 7">
              <a:extLst>
                <a:ext uri="{FF2B5EF4-FFF2-40B4-BE49-F238E27FC236}">
                  <a16:creationId xmlns="" xmlns:a16="http://schemas.microsoft.com/office/drawing/2014/main" id="{1C0482C7-680D-B5CA-371B-804B57EFD55C}"/>
                </a:ext>
              </a:extLst>
            </p:cNvPr>
            <p:cNvSpPr txBox="1"/>
            <p:nvPr/>
          </p:nvSpPr>
          <p:spPr>
            <a:xfrm>
              <a:off x="5279084" y="2378663"/>
              <a:ext cx="1726407" cy="1938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64%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  <a:r>
                <a:rPr lang="es-MX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Masculino.</a:t>
              </a: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endParaRPr lang="es-CO" sz="3200" dirty="0">
                <a:solidFill>
                  <a:srgbClr val="EBAF04"/>
                </a:solidFill>
                <a:latin typeface="Aptos Black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36%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 Femenino.</a:t>
              </a:r>
            </a:p>
            <a:p>
              <a:pPr>
                <a:lnSpc>
                  <a:spcPts val="1600"/>
                </a:lnSpc>
              </a:pP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  <a:p>
              <a:pPr>
                <a:lnSpc>
                  <a:spcPts val="1600"/>
                </a:lnSpc>
              </a:pPr>
              <a:r>
                <a:rPr lang="es-CO" sz="32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0%</a:t>
              </a:r>
              <a:r>
                <a:rPr lang="es-CO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 </a:t>
              </a:r>
            </a:p>
            <a:p>
              <a:pPr>
                <a:lnSpc>
                  <a:spcPts val="1600"/>
                </a:lnSpc>
              </a:pPr>
              <a:r>
                <a:rPr lang="es-ES" sz="1600" dirty="0">
                  <a:solidFill>
                    <a:srgbClr val="707070"/>
                  </a:solidFill>
                  <a:latin typeface="Aptos" panose="020B0004020202020204" pitchFamily="34" charset="0"/>
                </a:rPr>
                <a:t>No aplica.</a:t>
              </a:r>
              <a:endParaRPr lang="es-CO" sz="16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="" xmlns:a16="http://schemas.microsoft.com/office/drawing/2014/main" id="{9973C332-797A-C989-DBAF-9DAE8C4F9387}"/>
                </a:ext>
              </a:extLst>
            </p:cNvPr>
            <p:cNvGrpSpPr/>
            <p:nvPr/>
          </p:nvGrpSpPr>
          <p:grpSpPr>
            <a:xfrm>
              <a:off x="5075192" y="1583798"/>
              <a:ext cx="1739159" cy="540000"/>
              <a:chOff x="4990460" y="1583798"/>
              <a:chExt cx="1739159" cy="540000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="" xmlns:a16="http://schemas.microsoft.com/office/drawing/2014/main" id="{D43CD39E-DDF2-B7D5-E67B-8B2758BDB074}"/>
                  </a:ext>
                </a:extLst>
              </p:cNvPr>
              <p:cNvSpPr txBox="1"/>
              <p:nvPr/>
            </p:nvSpPr>
            <p:spPr>
              <a:xfrm>
                <a:off x="5512139" y="1770716"/>
                <a:ext cx="1217480" cy="3172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s-MX" sz="2000" dirty="0">
                    <a:solidFill>
                      <a:srgbClr val="EBAF04"/>
                    </a:solidFill>
                    <a:latin typeface="Aptos Black" panose="020B0004020202020204" pitchFamily="34" charset="0"/>
                  </a:rPr>
                  <a:t>GÉNERO</a:t>
                </a:r>
                <a:endParaRPr lang="es-CO" sz="2000" dirty="0">
                  <a:solidFill>
                    <a:srgbClr val="707070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35" name="Gráfico 34">
                <a:extLst>
                  <a:ext uri="{FF2B5EF4-FFF2-40B4-BE49-F238E27FC236}">
                    <a16:creationId xmlns="" xmlns:a16="http://schemas.microsoft.com/office/drawing/2014/main" id="{F82F91EE-925B-0B91-0C65-C930A00F5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990460" y="1583798"/>
                <a:ext cx="540000" cy="540000"/>
              </a:xfrm>
              <a:prstGeom prst="rect">
                <a:avLst/>
              </a:prstGeom>
            </p:spPr>
          </p:pic>
        </p:grpSp>
      </p:grp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C26827C2-92E1-61AF-02B8-346701893647}"/>
              </a:ext>
            </a:extLst>
          </p:cNvPr>
          <p:cNvSpPr txBox="1"/>
          <p:nvPr/>
        </p:nvSpPr>
        <p:spPr>
          <a:xfrm>
            <a:off x="7306057" y="2517887"/>
            <a:ext cx="2067905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77%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b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</a:br>
            <a:r>
              <a:rPr lang="es-MX" sz="1600" dirty="0">
                <a:solidFill>
                  <a:srgbClr val="707070"/>
                </a:solidFill>
                <a:latin typeface="Aptos" panose="020B0004020202020204" pitchFamily="34" charset="0"/>
              </a:rPr>
              <a:t>Con acceso.</a:t>
            </a: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17%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 </a:t>
            </a:r>
            <a:b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</a:b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Sin acceso.</a:t>
            </a: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6%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</a:p>
          <a:p>
            <a:pPr>
              <a:lnSpc>
                <a:spcPts val="1600"/>
              </a:lnSpc>
            </a:pP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No reportó.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="" xmlns:a16="http://schemas.microsoft.com/office/drawing/2014/main" id="{C03BAAB7-B3DC-C4EE-A9A8-A0859E6D06FE}"/>
              </a:ext>
            </a:extLst>
          </p:cNvPr>
          <p:cNvGrpSpPr/>
          <p:nvPr/>
        </p:nvGrpSpPr>
        <p:grpSpPr>
          <a:xfrm>
            <a:off x="7132063" y="1695156"/>
            <a:ext cx="2240347" cy="557945"/>
            <a:chOff x="7015548" y="1652930"/>
            <a:chExt cx="2240347" cy="557945"/>
          </a:xfrm>
        </p:grpSpPr>
        <p:pic>
          <p:nvPicPr>
            <p:cNvPr id="46" name="Gráfico 45">
              <a:extLst>
                <a:ext uri="{FF2B5EF4-FFF2-40B4-BE49-F238E27FC236}">
                  <a16:creationId xmlns="" xmlns:a16="http://schemas.microsoft.com/office/drawing/2014/main" id="{7A49BCD9-F86E-0D0F-DC84-D8A2798F5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15548" y="1652930"/>
              <a:ext cx="540000" cy="540000"/>
            </a:xfrm>
            <a:prstGeom prst="rect">
              <a:avLst/>
            </a:prstGeom>
          </p:spPr>
        </p:pic>
        <p:sp>
          <p:nvSpPr>
            <p:cNvPr id="42" name="CuadroTexto 41">
              <a:extLst>
                <a:ext uri="{FF2B5EF4-FFF2-40B4-BE49-F238E27FC236}">
                  <a16:creationId xmlns="" xmlns:a16="http://schemas.microsoft.com/office/drawing/2014/main" id="{C01543B8-E844-B420-A9A2-44FB5821F3A3}"/>
                </a:ext>
              </a:extLst>
            </p:cNvPr>
            <p:cNvSpPr txBox="1"/>
            <p:nvPr/>
          </p:nvSpPr>
          <p:spPr>
            <a:xfrm>
              <a:off x="7620317" y="1688424"/>
              <a:ext cx="1635578" cy="522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s-MX" sz="20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ACCESO A INTERNET</a:t>
              </a:r>
              <a:endParaRPr lang="es-CO" sz="2000" dirty="0">
                <a:solidFill>
                  <a:srgbClr val="707070"/>
                </a:solidFill>
                <a:latin typeface="Aptos" panose="020B0004020202020204" pitchFamily="34" charset="0"/>
              </a:endParaRPr>
            </a:p>
          </p:txBody>
        </p: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7895" y="59607"/>
            <a:ext cx="700400" cy="66785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6017" y="5046351"/>
            <a:ext cx="9307017" cy="22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4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364BBD-0845-6D95-188C-D22C52F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B6DB39C3-546A-F39B-283F-4FE0D984E546}"/>
              </a:ext>
            </a:extLst>
          </p:cNvPr>
          <p:cNvSpPr/>
          <p:nvPr/>
        </p:nvSpPr>
        <p:spPr>
          <a:xfrm>
            <a:off x="2638282" y="1983044"/>
            <a:ext cx="3994437" cy="2880000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EBAF0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1630B98A-8B31-26F5-35D6-E117C4C5A68E}"/>
              </a:ext>
            </a:extLst>
          </p:cNvPr>
          <p:cNvGrpSpPr/>
          <p:nvPr/>
        </p:nvGrpSpPr>
        <p:grpSpPr>
          <a:xfrm>
            <a:off x="2436682" y="874160"/>
            <a:ext cx="4397636" cy="1031051"/>
            <a:chOff x="3192942" y="874160"/>
            <a:chExt cx="4397636" cy="1031051"/>
          </a:xfrm>
        </p:grpSpPr>
        <p:pic>
          <p:nvPicPr>
            <p:cNvPr id="3" name="Gráfico 2">
              <a:extLst>
                <a:ext uri="{FF2B5EF4-FFF2-40B4-BE49-F238E27FC236}">
                  <a16:creationId xmlns="" xmlns:a16="http://schemas.microsoft.com/office/drawing/2014/main" id="{1540FBA7-4189-EC6A-6439-E09169B94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92942" y="1011685"/>
              <a:ext cx="756000" cy="7560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47F5F162-6D61-C80C-A7CF-8694D73A0C7C}"/>
                </a:ext>
              </a:extLst>
            </p:cNvPr>
            <p:cNvSpPr txBox="1"/>
            <p:nvPr/>
          </p:nvSpPr>
          <p:spPr>
            <a:xfrm>
              <a:off x="3948941" y="874160"/>
              <a:ext cx="3641637" cy="1031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ES" sz="2600" dirty="0">
                  <a:solidFill>
                    <a:srgbClr val="EBAF04"/>
                  </a:solidFill>
                  <a:latin typeface="Aptos Black" panose="020B0004020202020204" pitchFamily="34" charset="0"/>
                </a:rPr>
                <a:t>ASÍ NOS CALIFICAN </a:t>
              </a:r>
              <a:r>
                <a:rPr lang="es-ES" sz="2600" dirty="0">
                  <a:solidFill>
                    <a:srgbClr val="707070"/>
                  </a:solidFill>
                  <a:latin typeface="Aptos Black" panose="020B0004020202020204" pitchFamily="34" charset="0"/>
                </a:rPr>
                <a:t>NUESTROS USUARIOS Y CIUDADANOS</a:t>
              </a:r>
              <a:endParaRPr lang="es-CO" sz="2600" dirty="0">
                <a:solidFill>
                  <a:srgbClr val="707070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8B53F38-5BE3-DEBD-60AC-C3448F3ECDC7}"/>
              </a:ext>
            </a:extLst>
          </p:cNvPr>
          <p:cNvSpPr txBox="1"/>
          <p:nvPr/>
        </p:nvSpPr>
        <p:spPr>
          <a:xfrm>
            <a:off x="2741360" y="2328541"/>
            <a:ext cx="3843878" cy="2349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100%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de las asesorías nos calificaron entre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excelente y bueno.</a:t>
            </a: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3200" dirty="0">
              <a:solidFill>
                <a:srgbClr val="EBAF04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100%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de las asesorías suministraron el correo electrónico.</a:t>
            </a: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87%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calificaron la Información como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clara y oportuna.</a:t>
            </a:r>
            <a:endParaRPr lang="es-CO" sz="1600" dirty="0">
              <a:solidFill>
                <a:srgbClr val="707070"/>
              </a:solidFill>
              <a:latin typeface="Aptos Black" panose="020B0004020202020204" pitchFamily="34" charset="0"/>
            </a:endParaRPr>
          </a:p>
          <a:p>
            <a:pPr>
              <a:lnSpc>
                <a:spcPts val="1600"/>
              </a:lnSpc>
            </a:pPr>
            <a:endParaRPr lang="es-CO" sz="1600" dirty="0">
              <a:solidFill>
                <a:srgbClr val="707070"/>
              </a:solidFill>
              <a:latin typeface="Aptos" panose="020B00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es-CO" sz="3200" dirty="0">
                <a:solidFill>
                  <a:srgbClr val="EBAF04"/>
                </a:solidFill>
                <a:latin typeface="Aptos Black" panose="020B0004020202020204" pitchFamily="34" charset="0"/>
              </a:rPr>
              <a:t>86%</a:t>
            </a:r>
            <a:r>
              <a:rPr lang="es-CO" sz="1600" dirty="0">
                <a:solidFill>
                  <a:srgbClr val="707070"/>
                </a:solidFill>
                <a:latin typeface="Aptos" panose="020B0004020202020204" pitchFamily="34" charset="0"/>
              </a:rPr>
              <a:t> </a:t>
            </a:r>
            <a:r>
              <a:rPr lang="es-ES" sz="1600" dirty="0">
                <a:solidFill>
                  <a:srgbClr val="707070"/>
                </a:solidFill>
                <a:latin typeface="Aptos" panose="020B0004020202020204" pitchFamily="34" charset="0"/>
              </a:rPr>
              <a:t>manifestaron haber obtenido una </a:t>
            </a:r>
            <a:r>
              <a:rPr lang="es-ES" sz="1600" dirty="0">
                <a:solidFill>
                  <a:srgbClr val="707070"/>
                </a:solidFill>
                <a:latin typeface="Aptos Black" panose="020B0004020202020204" pitchFamily="34" charset="0"/>
              </a:rPr>
              <a:t>respuesta inmediata</a:t>
            </a:r>
            <a:r>
              <a:rPr lang="es-CO" sz="1600" dirty="0">
                <a:solidFill>
                  <a:srgbClr val="707070"/>
                </a:solidFill>
                <a:latin typeface="Aptos Black" panose="020B0004020202020204" pitchFamily="34" charset="0"/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099" y="41970"/>
            <a:ext cx="700400" cy="6678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01232"/>
            <a:ext cx="9271000" cy="2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D364BBD-0845-6D95-188C-D22C52F8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5155"/>
            <a:ext cx="9271000" cy="2226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990" y="2380795"/>
            <a:ext cx="4905375" cy="19526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169" y="812057"/>
            <a:ext cx="1851018" cy="11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272</Words>
  <Application>Microsoft Office PowerPoint</Application>
  <PresentationFormat>Personalizado</PresentationFormat>
  <Paragraphs>90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Aptos Black</vt:lpstr>
      <vt:lpstr>Calibri Light</vt:lpstr>
      <vt:lpstr>Calibri</vt:lpstr>
      <vt:lpstr>Verdana</vt:lpstr>
      <vt:lpstr>Aptos</vt:lpstr>
      <vt:lpstr>Helvetica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Gustavo Suárez Cruz</dc:creator>
  <cp:lastModifiedBy>Gilma Anamaria Quintero Ocampo</cp:lastModifiedBy>
  <cp:revision>127</cp:revision>
  <dcterms:modified xsi:type="dcterms:W3CDTF">2025-07-08T15:36:16Z</dcterms:modified>
</cp:coreProperties>
</file>