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271" r:id="rId2"/>
    <p:sldId id="257" r:id="rId3"/>
    <p:sldId id="262" r:id="rId4"/>
    <p:sldId id="350" r:id="rId5"/>
    <p:sldId id="351" r:id="rId6"/>
    <p:sldId id="342" r:id="rId7"/>
    <p:sldId id="343" r:id="rId8"/>
    <p:sldId id="344" r:id="rId9"/>
    <p:sldId id="352" r:id="rId10"/>
    <p:sldId id="353" r:id="rId11"/>
    <p:sldId id="356" r:id="rId12"/>
    <p:sldId id="355" r:id="rId13"/>
    <p:sldId id="357" r:id="rId14"/>
    <p:sldId id="349" r:id="rId15"/>
    <p:sldId id="345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99" r:id="rId25"/>
    <p:sldId id="367" r:id="rId26"/>
    <p:sldId id="368" r:id="rId27"/>
    <p:sldId id="369" r:id="rId28"/>
    <p:sldId id="370" r:id="rId29"/>
    <p:sldId id="400" r:id="rId30"/>
    <p:sldId id="371" r:id="rId31"/>
    <p:sldId id="372" r:id="rId32"/>
    <p:sldId id="373" r:id="rId33"/>
    <p:sldId id="374" r:id="rId34"/>
    <p:sldId id="375" r:id="rId35"/>
    <p:sldId id="376" r:id="rId36"/>
    <p:sldId id="401" r:id="rId37"/>
    <p:sldId id="377" r:id="rId38"/>
    <p:sldId id="378" r:id="rId39"/>
    <p:sldId id="379" r:id="rId40"/>
    <p:sldId id="380" r:id="rId41"/>
    <p:sldId id="381" r:id="rId42"/>
    <p:sldId id="402" r:id="rId43"/>
    <p:sldId id="346" r:id="rId44"/>
    <p:sldId id="403" r:id="rId45"/>
    <p:sldId id="383" r:id="rId46"/>
    <p:sldId id="404" r:id="rId47"/>
    <p:sldId id="384" r:id="rId48"/>
    <p:sldId id="385" r:id="rId49"/>
    <p:sldId id="386" r:id="rId50"/>
    <p:sldId id="387" r:id="rId51"/>
    <p:sldId id="388" r:id="rId52"/>
    <p:sldId id="405" r:id="rId53"/>
    <p:sldId id="389" r:id="rId54"/>
    <p:sldId id="390" r:id="rId55"/>
    <p:sldId id="391" r:id="rId56"/>
    <p:sldId id="392" r:id="rId57"/>
    <p:sldId id="393" r:id="rId58"/>
    <p:sldId id="406" r:id="rId59"/>
    <p:sldId id="272" r:id="rId6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Calibri Light" panose="020F0302020204030204" pitchFamily="34" charset="0"/>
      <p:regular r:id="rId66"/>
      <p:italic r:id="rId67"/>
    </p:embeddedFont>
    <p:embeddedFont>
      <p:font typeface="Helvetica Neue" panose="020B0604020202020204" charset="0"/>
      <p:regular r:id="rId68"/>
      <p:bold r:id="rId69"/>
      <p:italic r:id="rId70"/>
      <p:boldItalic r:id="rId71"/>
    </p:embeddedFont>
    <p:embeddedFont>
      <p:font typeface="Trebuchet MS" panose="020B0603020202020204" pitchFamily="34" charset="0"/>
      <p:regular r:id="rId72"/>
      <p:bold r:id="rId73"/>
      <p:italic r:id="rId74"/>
      <p:boldItalic r:id="rId75"/>
    </p:embeddedFont>
    <p:embeddedFont>
      <p:font typeface="Verdana" panose="020B0604030504040204" pitchFamily="34" charset="0"/>
      <p:regular r:id="rId76"/>
      <p:bold r:id="rId77"/>
      <p:italic r:id="rId78"/>
      <p:boldItalic r:id="rId79"/>
    </p:embeddedFont>
  </p:embeddedFontLst>
  <p:defaultTextStyle>
    <a:defPPr marL="0" marR="0" indent="0" algn="l" defTabSz="90105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052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0105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5157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0210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5262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0314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15367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0419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56C"/>
    <a:srgbClr val="825E08"/>
    <a:srgbClr val="A98223"/>
    <a:srgbClr val="C8A041"/>
    <a:srgbClr val="C37E00"/>
    <a:srgbClr val="FFB93C"/>
    <a:srgbClr val="FCA303"/>
    <a:srgbClr val="D6A036"/>
    <a:srgbClr val="E5D5AD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5.fntdata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 12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4" name="Shape 12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182">
        <a:latin typeface="+mj-lt"/>
        <a:ea typeface="+mj-ea"/>
        <a:cs typeface="+mj-cs"/>
        <a:sym typeface="Calibri"/>
      </a:defRPr>
    </a:lvl1pPr>
    <a:lvl2pPr indent="225262" latinLnBrk="0">
      <a:defRPr sz="1182">
        <a:latin typeface="+mj-lt"/>
        <a:ea typeface="+mj-ea"/>
        <a:cs typeface="+mj-cs"/>
        <a:sym typeface="Calibri"/>
      </a:defRPr>
    </a:lvl2pPr>
    <a:lvl3pPr indent="450525" latinLnBrk="0">
      <a:defRPr sz="1182">
        <a:latin typeface="+mj-lt"/>
        <a:ea typeface="+mj-ea"/>
        <a:cs typeface="+mj-cs"/>
        <a:sym typeface="Calibri"/>
      </a:defRPr>
    </a:lvl3pPr>
    <a:lvl4pPr indent="675787" latinLnBrk="0">
      <a:defRPr sz="1182">
        <a:latin typeface="+mj-lt"/>
        <a:ea typeface="+mj-ea"/>
        <a:cs typeface="+mj-cs"/>
        <a:sym typeface="Calibri"/>
      </a:defRPr>
    </a:lvl4pPr>
    <a:lvl5pPr indent="901050" latinLnBrk="0">
      <a:defRPr sz="1182">
        <a:latin typeface="+mj-lt"/>
        <a:ea typeface="+mj-ea"/>
        <a:cs typeface="+mj-cs"/>
        <a:sym typeface="Calibri"/>
      </a:defRPr>
    </a:lvl5pPr>
    <a:lvl6pPr indent="1126312" latinLnBrk="0">
      <a:defRPr sz="1182">
        <a:latin typeface="+mj-lt"/>
        <a:ea typeface="+mj-ea"/>
        <a:cs typeface="+mj-cs"/>
        <a:sym typeface="Calibri"/>
      </a:defRPr>
    </a:lvl6pPr>
    <a:lvl7pPr indent="1351575" latinLnBrk="0">
      <a:defRPr sz="1182">
        <a:latin typeface="+mj-lt"/>
        <a:ea typeface="+mj-ea"/>
        <a:cs typeface="+mj-cs"/>
        <a:sym typeface="Calibri"/>
      </a:defRPr>
    </a:lvl7pPr>
    <a:lvl8pPr indent="1576837" latinLnBrk="0">
      <a:defRPr sz="1182">
        <a:latin typeface="+mj-lt"/>
        <a:ea typeface="+mj-ea"/>
        <a:cs typeface="+mj-cs"/>
        <a:sym typeface="Calibri"/>
      </a:defRPr>
    </a:lvl8pPr>
    <a:lvl9pPr indent="1802100" latinLnBrk="0">
      <a:defRPr sz="1182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9515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35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3414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36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723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41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6705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42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42683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45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6030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46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7220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88863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5325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6522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9561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4243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3733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4408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7360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121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4534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29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8928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30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0857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684137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032425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380714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729002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21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025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022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3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4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10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itle Text"/>
          <p:cNvSpPr txBox="1">
            <a:spLocks noGrp="1"/>
          </p:cNvSpPr>
          <p:nvPr>
            <p:ph type="title"/>
          </p:nvPr>
        </p:nvSpPr>
        <p:spPr>
          <a:xfrm>
            <a:off x="1143977" y="841772"/>
            <a:ext cx="6863874" cy="1790701"/>
          </a:xfrm>
          <a:prstGeom prst="rect">
            <a:avLst/>
          </a:prstGeom>
        </p:spPr>
        <p:txBody>
          <a:bodyPr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8"/>
            <a:ext cx="6863874" cy="124182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2"/>
            </a:lvl1pPr>
            <a:lvl2pPr marL="0" indent="348288" algn="ctr">
              <a:buSzTx/>
              <a:buFontTx/>
              <a:buNone/>
              <a:defRPr sz="1802"/>
            </a:lvl2pPr>
            <a:lvl3pPr marL="0" indent="696576" algn="ctr">
              <a:buSzTx/>
              <a:buFontTx/>
              <a:buNone/>
              <a:defRPr sz="1802"/>
            </a:lvl3pPr>
            <a:lvl4pPr marL="0" indent="1044865" algn="ctr">
              <a:buSzTx/>
              <a:buFontTx/>
              <a:buNone/>
              <a:defRPr sz="1802"/>
            </a:lvl4pPr>
            <a:lvl5pPr marL="0" indent="1393153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4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71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9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0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110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1119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116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7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8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1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1135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6"/>
            <a:ext cx="9151830" cy="5142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6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53" name="Elipse 41"/>
          <p:cNvSpPr/>
          <p:nvPr/>
        </p:nvSpPr>
        <p:spPr>
          <a:xfrm>
            <a:off x="7915766" y="243355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4" name="Elipse 42"/>
          <p:cNvSpPr/>
          <p:nvPr/>
        </p:nvSpPr>
        <p:spPr>
          <a:xfrm>
            <a:off x="8057697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5" name="Elipse 44"/>
          <p:cNvSpPr/>
          <p:nvPr/>
        </p:nvSpPr>
        <p:spPr>
          <a:xfrm>
            <a:off x="8171870" y="239787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6" name="Elipse 45"/>
          <p:cNvSpPr/>
          <p:nvPr/>
        </p:nvSpPr>
        <p:spPr>
          <a:xfrm>
            <a:off x="8318657" y="274959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7" name="Elipse 46"/>
          <p:cNvSpPr/>
          <p:nvPr/>
        </p:nvSpPr>
        <p:spPr>
          <a:xfrm>
            <a:off x="8407135" y="244129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8" name="Elipse 47"/>
          <p:cNvSpPr/>
          <p:nvPr/>
        </p:nvSpPr>
        <p:spPr>
          <a:xfrm>
            <a:off x="8538272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9" name="Elipse 48"/>
          <p:cNvSpPr/>
          <p:nvPr/>
        </p:nvSpPr>
        <p:spPr>
          <a:xfrm>
            <a:off x="7810895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grpSp>
        <p:nvGrpSpPr>
          <p:cNvPr id="1168" name="Group 573"/>
          <p:cNvGrpSpPr/>
          <p:nvPr/>
        </p:nvGrpSpPr>
        <p:grpSpPr>
          <a:xfrm>
            <a:off x="8650366" y="110760"/>
            <a:ext cx="341733" cy="300468"/>
            <a:chOff x="0" y="0"/>
            <a:chExt cx="346477" cy="304917"/>
          </a:xfrm>
        </p:grpSpPr>
        <p:sp>
          <p:nvSpPr>
            <p:cNvPr id="1160" name="Freeform 574"/>
            <p:cNvSpPr/>
            <p:nvPr/>
          </p:nvSpPr>
          <p:spPr>
            <a:xfrm>
              <a:off x="184066" y="163720"/>
              <a:ext cx="113472" cy="11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1" name="Freeform 575"/>
            <p:cNvSpPr/>
            <p:nvPr/>
          </p:nvSpPr>
          <p:spPr>
            <a:xfrm>
              <a:off x="216115" y="195337"/>
              <a:ext cx="48941" cy="4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2" name="Freeform 576"/>
            <p:cNvSpPr/>
            <p:nvPr/>
          </p:nvSpPr>
          <p:spPr>
            <a:xfrm>
              <a:off x="0" y="0"/>
              <a:ext cx="346478" cy="30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3" name="Freeform 577"/>
            <p:cNvSpPr/>
            <p:nvPr/>
          </p:nvSpPr>
          <p:spPr>
            <a:xfrm>
              <a:off x="27718" y="217427"/>
              <a:ext cx="61934" cy="6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4" name="Freeform 578"/>
            <p:cNvSpPr/>
            <p:nvPr/>
          </p:nvSpPr>
          <p:spPr>
            <a:xfrm>
              <a:off x="18623" y="145528"/>
              <a:ext cx="28152" cy="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5" name="Freeform 579"/>
            <p:cNvSpPr/>
            <p:nvPr/>
          </p:nvSpPr>
          <p:spPr>
            <a:xfrm>
              <a:off x="70594" y="140911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6" name="Freeform 580"/>
            <p:cNvSpPr/>
            <p:nvPr/>
          </p:nvSpPr>
          <p:spPr>
            <a:xfrm>
              <a:off x="70594" y="156720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7" name="Freeform 581"/>
            <p:cNvSpPr/>
            <p:nvPr/>
          </p:nvSpPr>
          <p:spPr>
            <a:xfrm>
              <a:off x="70594" y="172745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</p:grpSp>
      <p:sp>
        <p:nvSpPr>
          <p:cNvPr id="1169" name="Elipse 59"/>
          <p:cNvSpPr/>
          <p:nvPr/>
        </p:nvSpPr>
        <p:spPr>
          <a:xfrm>
            <a:off x="338109" y="4691024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0" name="Elipse 60"/>
          <p:cNvSpPr/>
          <p:nvPr/>
        </p:nvSpPr>
        <p:spPr>
          <a:xfrm>
            <a:off x="480040" y="4731773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1" name="Elipse 61"/>
          <p:cNvSpPr/>
          <p:nvPr/>
        </p:nvSpPr>
        <p:spPr>
          <a:xfrm>
            <a:off x="594212" y="4687456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2" name="Elipse 62"/>
          <p:cNvSpPr/>
          <p:nvPr/>
        </p:nvSpPr>
        <p:spPr>
          <a:xfrm>
            <a:off x="741001" y="4722628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3" name="Elipse 63"/>
          <p:cNvSpPr/>
          <p:nvPr/>
        </p:nvSpPr>
        <p:spPr>
          <a:xfrm>
            <a:off x="829477" y="4691797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4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5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6" name="Conector recto 66"/>
          <p:cNvSpPr/>
          <p:nvPr/>
        </p:nvSpPr>
        <p:spPr>
          <a:xfrm>
            <a:off x="1085603" y="4752749"/>
            <a:ext cx="7667712" cy="1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1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19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1780" indent="-19349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28767" indent="-232191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12777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61066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3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</p:txBody>
      </p:sp>
      <p:sp>
        <p:nvSpPr>
          <p:cNvPr id="1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Title Text"/>
          <p:cNvSpPr txBox="1">
            <a:spLocks noGrp="1"/>
          </p:cNvSpPr>
          <p:nvPr>
            <p:ph type="title"/>
          </p:nvPr>
        </p:nvSpPr>
        <p:spPr>
          <a:xfrm>
            <a:off x="628650" y="275942"/>
            <a:ext cx="7886701" cy="993266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438" y="891395"/>
            <a:ext cx="8239125" cy="350224"/>
          </a:xfrm>
          <a:prstGeom prst="rect">
            <a:avLst/>
          </a:prstGeom>
        </p:spPr>
        <p:txBody>
          <a:bodyPr lIns="34751" tIns="34751" rIns="34751" bIns="34751"/>
          <a:lstStyle>
            <a:lvl1pPr marL="174148" indent="54659" defTabSz="69658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858030" indent="-286009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372846" indent="-343212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868597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2326214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03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51" tIns="34751" rIns="34751" bIns="34751"/>
          <a:lstStyle>
            <a:lvl1pPr marL="359231" indent="-244930" defTabSz="695959">
              <a:buClr>
                <a:srgbClr val="000000"/>
              </a:buClr>
              <a:buSzPts val="2000"/>
              <a:defRPr sz="2000"/>
            </a:lvl1pPr>
          </a:lstStyle>
          <a:p>
            <a:pPr marL="359231" lvl="0" indent="-244930" defTabSz="695959">
              <a:buClr>
                <a:srgbClr val="000000"/>
              </a:buClr>
              <a:buSzPts val="2000"/>
              <a:defRPr sz="20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207" name="Group 9"/>
          <p:cNvGrpSpPr/>
          <p:nvPr/>
        </p:nvGrpSpPr>
        <p:grpSpPr>
          <a:xfrm>
            <a:off x="540" y="5069668"/>
            <a:ext cx="9142741" cy="70947"/>
            <a:chOff x="0" y="0"/>
            <a:chExt cx="9269721" cy="71996"/>
          </a:xfrm>
        </p:grpSpPr>
        <p:sp>
          <p:nvSpPr>
            <p:cNvPr id="1204" name="Rectangle 6"/>
            <p:cNvSpPr/>
            <p:nvPr/>
          </p:nvSpPr>
          <p:spPr>
            <a:xfrm>
              <a:off x="-1" y="-1"/>
              <a:ext cx="3089817" cy="71998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5" name="Rectangle 7"/>
            <p:cNvSpPr/>
            <p:nvPr/>
          </p:nvSpPr>
          <p:spPr>
            <a:xfrm>
              <a:off x="3090089" y="-1"/>
              <a:ext cx="3089817" cy="71998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6" name="Rectangle 8"/>
            <p:cNvSpPr/>
            <p:nvPr/>
          </p:nvSpPr>
          <p:spPr>
            <a:xfrm>
              <a:off x="6179905" y="-1"/>
              <a:ext cx="3089817" cy="71998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</p:grpSp>
      <p:sp>
        <p:nvSpPr>
          <p:cNvPr id="12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94" y="4797655"/>
            <a:ext cx="270557" cy="208808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Title Text"/>
          <p:cNvSpPr txBox="1">
            <a:spLocks noGrp="1"/>
          </p:cNvSpPr>
          <p:nvPr>
            <p:ph type="title"/>
          </p:nvPr>
        </p:nvSpPr>
        <p:spPr>
          <a:xfrm>
            <a:off x="628650" y="275941"/>
            <a:ext cx="7886701" cy="993266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16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66" tIns="34766" rIns="34766" bIns="34766"/>
          <a:lstStyle>
            <a:lvl1pPr marL="163432" indent="-163432" defTabSz="696585">
              <a:defRPr sz="2002"/>
            </a:lvl1pPr>
            <a:lvl2pPr marL="648283" indent="-190671" defTabSz="696585">
              <a:defRPr sz="2002"/>
            </a:lvl2pPr>
            <a:lvl3pPr marL="1144029" indent="-228806" defTabSz="696585">
              <a:defRPr sz="2002"/>
            </a:lvl3pPr>
            <a:lvl4pPr marL="1627063" indent="-254229" defTabSz="696585">
              <a:defRPr sz="2002"/>
            </a:lvl4pPr>
            <a:lvl5pPr marL="2084675" indent="-254229" defTabSz="696585">
              <a:defRPr sz="20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63" y="4797639"/>
            <a:ext cx="270587" cy="208839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A45EC0FE-F39D-F54F-777E-9597070592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41499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C56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7186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8A04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806229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A9822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063126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25E0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86346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24732" y="1199880"/>
            <a:ext cx="2525311" cy="203229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2 objetos y 1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4192908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1349806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Arial"/>
                <a:ea typeface="Arial"/>
                <a:cs typeface="Arial"/>
                <a:sym typeface="Arial"/>
              </a:defRPr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98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>
                <a:latin typeface="Arial"/>
                <a:cs typeface="Arial"/>
                <a:sym typeface="Arial"/>
              </a:defRPr>
            </a:lvl1pPr>
          </a:lstStyle>
          <a:p>
            <a:pPr marL="347975" lvl="0" indent="-260980">
              <a:buClr>
                <a:srgbClr val="000000"/>
              </a:buClr>
              <a:buSzPts val="2100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202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99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0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1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2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3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4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7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73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82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2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9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00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304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01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2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3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75" y="4788728"/>
            <a:ext cx="292666" cy="230918"/>
          </a:xfrm>
          <a:prstGeom prst="rect">
            <a:avLst/>
          </a:prstGeom>
        </p:spPr>
        <p:txBody>
          <a:bodyPr lIns="45699" tIns="45699" rIns="45699" bIns="45699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317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14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5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6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9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407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25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4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34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4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4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4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9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17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526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5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6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7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8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9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50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559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551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2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3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4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5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6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7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8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560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1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2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3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4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5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6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7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5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84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93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59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4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6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Avocados and limes"/>
          <p:cNvSpPr>
            <a:spLocks noGrp="1"/>
          </p:cNvSpPr>
          <p:nvPr>
            <p:ph type="pic" idx="21"/>
          </p:nvPr>
        </p:nvSpPr>
        <p:spPr>
          <a:xfrm>
            <a:off x="-433758" y="-485775"/>
            <a:ext cx="10038413" cy="600710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2671761"/>
            <a:ext cx="8246181" cy="1743077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4404" b="1" spc="-88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6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3271" y="414801"/>
            <a:ext cx="8245288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52825" y="4353714"/>
            <a:ext cx="8246180" cy="418859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4118325" y="-76201"/>
            <a:ext cx="4558214" cy="530066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2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76250"/>
            <a:ext cx="3670267" cy="2205853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2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2647716"/>
            <a:ext cx="3670267" cy="2019535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1"/>
            <a:ext cx="8246181" cy="53743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1593190"/>
            <a:ext cx="8246181" cy="3096006"/>
          </a:xfrm>
          <a:prstGeom prst="rect">
            <a:avLst/>
          </a:prstGeom>
        </p:spPr>
        <p:txBody>
          <a:bodyPr lIns="50800" tIns="50800" rIns="50800" bIns="50800" numCol="2" spcCol="109855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64384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96576" indent="-232191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28767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60960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889861"/>
            <a:ext cx="3670267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452825" y="1593188"/>
            <a:ext cx="3670267" cy="3096238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53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4575915" y="-152725"/>
            <a:ext cx="4097334" cy="545843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5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04814"/>
            <a:ext cx="3670267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1700214"/>
            <a:ext cx="8246183" cy="1743076"/>
          </a:xfrm>
          <a:prstGeom prst="rect">
            <a:avLst/>
          </a:prstGeom>
        </p:spPr>
        <p:txBody>
          <a:bodyPr lIns="50800" tIns="50800" rIns="50800" bIns="50800"/>
          <a:lstStyle>
            <a:lvl1pPr defTabSz="928743">
              <a:lnSpc>
                <a:spcPct val="80000"/>
              </a:lnSpc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6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3"/>
            <a:ext cx="8246181" cy="53810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7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4"/>
            <a:ext cx="8246181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Title</a:t>
            </a:r>
          </a:p>
        </p:txBody>
      </p:sp>
      <p:sp>
        <p:nvSpPr>
          <p:cNvPr id="68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Agenda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81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601"/>
              </a:spcBef>
              <a:buSzTx/>
              <a:buFontTx/>
              <a:buNone/>
              <a:defRPr sz="2002" spc="-1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Topics</a:t>
            </a:r>
          </a:p>
        </p:txBody>
      </p:sp>
      <p:sp>
        <p:nvSpPr>
          <p:cNvPr id="6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824" y="1845316"/>
            <a:ext cx="8246181" cy="1452869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403473"/>
            <a:ext cx="8246181" cy="2715596"/>
          </a:xfrm>
          <a:prstGeom prst="rect">
            <a:avLst/>
          </a:prstGeom>
        </p:spPr>
        <p:txBody>
          <a:bodyPr lIns="50800" tIns="50800" rIns="50800" bIns="50800" anchor="b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8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825" y="3098317"/>
            <a:ext cx="8246180" cy="3505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26317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1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6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12037" y="4003295"/>
            <a:ext cx="7581509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7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658284" y="1852450"/>
            <a:ext cx="7835263" cy="1438606"/>
          </a:xfrm>
          <a:prstGeom prst="rect">
            <a:avLst/>
          </a:prstGeom>
        </p:spPr>
        <p:txBody>
          <a:bodyPr lIns="50800" tIns="50800" rIns="50800" bIns="50800"/>
          <a:lstStyle>
            <a:lvl1pPr marL="114601" indent="-50221" defTabSz="928743">
              <a:spcBef>
                <a:spcPts val="0"/>
              </a:spcBef>
              <a:buSzTx/>
              <a:buFontTx/>
              <a:buNone/>
              <a:defRPr sz="3103" spc="-1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“Notable Quote”</a:t>
            </a:r>
          </a:p>
        </p:txBody>
      </p:sp>
      <p:sp>
        <p:nvSpPr>
          <p:cNvPr id="7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5915324" y="381002"/>
            <a:ext cx="2792053" cy="223112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6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5066874" y="1491856"/>
            <a:ext cx="3918127" cy="455631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7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52432" y="185739"/>
            <a:ext cx="6234684" cy="467201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500490" y="-2071688"/>
            <a:ext cx="10152812" cy="81153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8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8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5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9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888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889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8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06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7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8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9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0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1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2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21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13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4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5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6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7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8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9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20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22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3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4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5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6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7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8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9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9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4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4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9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5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9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4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65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6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7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8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9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0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1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80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72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3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4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5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6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7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8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9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89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0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1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2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3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4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5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1004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96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7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8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9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0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1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2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3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10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29190" y="273844"/>
            <a:ext cx="7893453" cy="994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29190" y="1369217"/>
            <a:ext cx="7893453" cy="3263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1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1" r:id="rId29"/>
    <p:sldLayoutId id="2147483682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01" r:id="rId48"/>
    <p:sldLayoutId id="2147483702" r:id="rId49"/>
    <p:sldLayoutId id="2147483703" r:id="rId50"/>
    <p:sldLayoutId id="2147483704" r:id="rId51"/>
    <p:sldLayoutId id="2147483705" r:id="rId52"/>
    <p:sldLayoutId id="2147483706" r:id="rId53"/>
    <p:sldLayoutId id="2147483707" r:id="rId54"/>
    <p:sldLayoutId id="2147483708" r:id="rId55"/>
    <p:sldLayoutId id="2147483709" r:id="rId56"/>
    <p:sldLayoutId id="2147483710" r:id="rId57"/>
    <p:sldLayoutId id="2147483711" r:id="rId58"/>
    <p:sldLayoutId id="2147483712" r:id="rId59"/>
    <p:sldLayoutId id="2147483713" r:id="rId60"/>
    <p:sldLayoutId id="2147483714" r:id="rId61"/>
    <p:sldLayoutId id="2147483715" r:id="rId62"/>
    <p:sldLayoutId id="2147483716" r:id="rId63"/>
    <p:sldLayoutId id="2147483717" r:id="rId64"/>
    <p:sldLayoutId id="2147483718" r:id="rId65"/>
    <p:sldLayoutId id="2147483719" r:id="rId66"/>
    <p:sldLayoutId id="2147483720" r:id="rId67"/>
    <p:sldLayoutId id="2147483721" r:id="rId68"/>
    <p:sldLayoutId id="2147483722" r:id="rId69"/>
    <p:sldLayoutId id="2147483723" r:id="rId70"/>
    <p:sldLayoutId id="2147483724" r:id="rId71"/>
    <p:sldLayoutId id="2147483725" r:id="rId72"/>
    <p:sldLayoutId id="2147483726" r:id="rId73"/>
    <p:sldLayoutId id="2147483727" r:id="rId74"/>
    <p:sldLayoutId id="2147483728" r:id="rId75"/>
    <p:sldLayoutId id="2147483729" r:id="rId76"/>
    <p:sldLayoutId id="2147483730" r:id="rId77"/>
    <p:sldLayoutId id="2147483731" r:id="rId78"/>
    <p:sldLayoutId id="2147483732" r:id="rId79"/>
    <p:sldLayoutId id="2147483733" r:id="rId80"/>
    <p:sldLayoutId id="2147483734" r:id="rId81"/>
    <p:sldLayoutId id="2147483735" r:id="rId82"/>
    <p:sldLayoutId id="2147483736" r:id="rId83"/>
    <p:sldLayoutId id="2147483737" r:id="rId84"/>
    <p:sldLayoutId id="2147483738" r:id="rId85"/>
    <p:sldLayoutId id="2147483739" r:id="rId86"/>
    <p:sldLayoutId id="2147483740" r:id="rId87"/>
    <p:sldLayoutId id="2147483741" r:id="rId88"/>
    <p:sldLayoutId id="2147483742" r:id="rId89"/>
    <p:sldLayoutId id="2147483743" r:id="rId90"/>
    <p:sldLayoutId id="2147483744" r:id="rId91"/>
    <p:sldLayoutId id="2147483745" r:id="rId92"/>
    <p:sldLayoutId id="2147483746" r:id="rId93"/>
    <p:sldLayoutId id="2147483747" r:id="rId94"/>
    <p:sldLayoutId id="2147483749" r:id="rId95"/>
    <p:sldLayoutId id="2147483750" r:id="rId96"/>
    <p:sldLayoutId id="2147483751" r:id="rId97"/>
    <p:sldLayoutId id="2147483752" r:id="rId98"/>
    <p:sldLayoutId id="2147483753" r:id="rId99"/>
    <p:sldLayoutId id="2147483754" r:id="rId100"/>
    <p:sldLayoutId id="2147483755" r:id="rId101"/>
    <p:sldLayoutId id="2147483756" r:id="rId102"/>
    <p:sldLayoutId id="2147483757" r:id="rId103"/>
    <p:sldLayoutId id="2147483758" r:id="rId104"/>
    <p:sldLayoutId id="2147483759" r:id="rId105"/>
    <p:sldLayoutId id="2147483760" r:id="rId106"/>
    <p:sldLayoutId id="2147483761" r:id="rId107"/>
    <p:sldLayoutId id="2147483762" r:id="rId108"/>
    <p:sldLayoutId id="2147483763" r:id="rId109"/>
    <p:sldLayoutId id="2147483764" r:id="rId110"/>
    <p:sldLayoutId id="2147483766" r:id="rId111"/>
    <p:sldLayoutId id="2147483767" r:id="rId112"/>
    <p:sldLayoutId id="2147483768" r:id="rId113"/>
    <p:sldLayoutId id="2147483769" r:id="rId114"/>
    <p:sldLayoutId id="2147483770" r:id="rId115"/>
    <p:sldLayoutId id="2147483771" r:id="rId116"/>
    <p:sldLayoutId id="2147483772" r:id="rId117"/>
    <p:sldLayoutId id="2147483773" r:id="rId118"/>
    <p:sldLayoutId id="2147483774" r:id="rId119"/>
    <p:sldLayoutId id="2147483775" r:id="rId120"/>
    <p:sldLayoutId id="2147483776" r:id="rId121"/>
    <p:sldLayoutId id="2147483777" r:id="rId122"/>
  </p:sldLayoutIdLst>
  <p:transition spd="med"/>
  <p:txStyles>
    <p:titleStyle>
      <a:lvl1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Calibri Light"/>
          <a:sym typeface="Calibri Light"/>
        </a:defRPr>
      </a:lvl1pPr>
      <a:lvl2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4144" marR="0" indent="-174144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1pPr>
      <a:lvl2pPr marL="551455" marR="0" indent="-203167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2pPr>
      <a:lvl3pPr marL="940377" marR="0" indent="-243800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3pPr>
      <a:lvl4pPr marL="1326172" marR="0" indent="-281308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4pPr>
      <a:lvl5pPr marL="1674462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5pPr>
      <a:lvl6pPr marL="2022750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71037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719326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67614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611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5223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2834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30446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8057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5669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328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60892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2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3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8" y="-40334"/>
            <a:ext cx="9287409" cy="5224168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6653022-226A-D858-4DE7-3375AA671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4" y="910553"/>
            <a:ext cx="2724276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" name="Shape 193">
            <a:extLst>
              <a:ext uri="{FF2B5EF4-FFF2-40B4-BE49-F238E27FC236}">
                <a16:creationId xmlns:a16="http://schemas.microsoft.com/office/drawing/2014/main" id="{C7A89149-6F7D-6E17-9068-87A88454590B}"/>
              </a:ext>
            </a:extLst>
          </p:cNvPr>
          <p:cNvSpPr txBox="1">
            <a:spLocks/>
          </p:cNvSpPr>
          <p:nvPr/>
        </p:nvSpPr>
        <p:spPr>
          <a:xfrm>
            <a:off x="1468750" y="286439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6" name="Shape 192">
            <a:extLst>
              <a:ext uri="{FF2B5EF4-FFF2-40B4-BE49-F238E27FC236}">
                <a16:creationId xmlns:a16="http://schemas.microsoft.com/office/drawing/2014/main" id="{4EFEB1A1-A451-4C84-9FF0-540B1F33E4E6}"/>
              </a:ext>
            </a:extLst>
          </p:cNvPr>
          <p:cNvSpPr txBox="1">
            <a:spLocks/>
          </p:cNvSpPr>
          <p:nvPr/>
        </p:nvSpPr>
        <p:spPr>
          <a:xfrm>
            <a:off x="137598" y="907134"/>
            <a:ext cx="8868803" cy="3863903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000" dirty="0">
                <a:latin typeface="Arial"/>
                <a:cs typeface="Arial"/>
                <a:sym typeface="Arial"/>
              </a:rPr>
              <a:t>Se deben dar ejemplos, como los señalados atrás, en relación con algunos de los cambios señalados en la lámina número 19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0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r>
              <a:rPr lang="es-CO" sz="2000" dirty="0">
                <a:latin typeface="Arial"/>
                <a:cs typeface="Arial"/>
                <a:sym typeface="Arial"/>
              </a:rPr>
              <a:t>Los productores tienen que estar alertas a los cambios, prepararse para ellos e ir con ellos, en fin, es necesario ser parte del cambio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0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r>
              <a:rPr lang="es-CO" sz="2000" dirty="0">
                <a:latin typeface="Arial"/>
                <a:cs typeface="Arial"/>
                <a:sym typeface="Arial"/>
              </a:rPr>
              <a:t>¿Cómo? Con información con innovación, con nuevos productos, observando las nuevas tendencias en los gustos de los consumidores y compradores, adaptándose a ellos o incluso adelantándose a los mismos con nuevos empaques, diferenciándose y ofreciendo más valor a los clientes   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400" dirty="0"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992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B2C2C83E-9A59-D3C6-2D06-E81DF866302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3" name="Imagen 2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134FBA0D-75D8-CA2C-7CC1-2662739C3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73296C-336B-D402-A1FD-2243E615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12" name="Imagen 11" descr="Grupo de personas posando por un foto&#10;&#10;Descripción generada automáticamente">
            <a:extLst>
              <a:ext uri="{FF2B5EF4-FFF2-40B4-BE49-F238E27FC236}">
                <a16:creationId xmlns:a16="http://schemas.microsoft.com/office/drawing/2014/main" id="{4DA4341F-2BE5-33D6-36A3-24CB0A2EE7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8" y="600566"/>
            <a:ext cx="3678709" cy="42550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409089-3719-CB50-9FE0-B3A54F152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80D7ADA-3996-F0BB-1D25-0AD70E39F32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D09C4499-1562-135D-A220-E07F75EF67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321" y="2571750"/>
            <a:ext cx="4648209" cy="1455964"/>
          </a:xfrm>
          <a:prstGeom prst="rect">
            <a:avLst/>
          </a:prstGeom>
        </p:spPr>
      </p:pic>
      <p:sp>
        <p:nvSpPr>
          <p:cNvPr id="4" name="Shape 187">
            <a:extLst>
              <a:ext uri="{FF2B5EF4-FFF2-40B4-BE49-F238E27FC236}">
                <a16:creationId xmlns:a16="http://schemas.microsoft.com/office/drawing/2014/main" id="{F209EF44-7FA1-A51A-8C7B-F591961A7947}"/>
              </a:ext>
            </a:extLst>
          </p:cNvPr>
          <p:cNvSpPr txBox="1">
            <a:spLocks/>
          </p:cNvSpPr>
          <p:nvPr/>
        </p:nvSpPr>
        <p:spPr>
          <a:xfrm>
            <a:off x="2983310" y="869990"/>
            <a:ext cx="6160690" cy="1039931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s-ES" sz="3200" b="1" dirty="0">
                <a:latin typeface="Asap Medium"/>
              </a:rPr>
              <a:t>SENSIBILIZACIÓN Y CAPACITACIÓN: FONDOS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243338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0">
            <a:extLst>
              <a:ext uri="{FF2B5EF4-FFF2-40B4-BE49-F238E27FC236}">
                <a16:creationId xmlns:a16="http://schemas.microsoft.com/office/drawing/2014/main" id="{E817037C-6A87-897B-3531-30E23DFFA4DA}"/>
              </a:ext>
            </a:extLst>
          </p:cNvPr>
          <p:cNvSpPr txBox="1">
            <a:spLocks/>
          </p:cNvSpPr>
          <p:nvPr/>
        </p:nvSpPr>
        <p:spPr>
          <a:xfrm>
            <a:off x="1277097" y="267767"/>
            <a:ext cx="5986431" cy="965712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s-ES" sz="3200" b="1" dirty="0"/>
              <a:t>Capítulos o secciones de la presentación </a:t>
            </a:r>
          </a:p>
        </p:txBody>
      </p:sp>
      <p:sp>
        <p:nvSpPr>
          <p:cNvPr id="7" name="Shape 189">
            <a:extLst>
              <a:ext uri="{FF2B5EF4-FFF2-40B4-BE49-F238E27FC236}">
                <a16:creationId xmlns:a16="http://schemas.microsoft.com/office/drawing/2014/main" id="{F73506C2-4649-B779-8936-E90240BE5ABC}"/>
              </a:ext>
            </a:extLst>
          </p:cNvPr>
          <p:cNvSpPr txBox="1">
            <a:spLocks/>
          </p:cNvSpPr>
          <p:nvPr/>
        </p:nvSpPr>
        <p:spPr>
          <a:xfrm>
            <a:off x="137599" y="955726"/>
            <a:ext cx="8327974" cy="3471905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sz="2800" dirty="0"/>
          </a:p>
          <a:p>
            <a:r>
              <a:rPr lang="es-CO" sz="2800" dirty="0"/>
              <a:t>1. Objetivo</a:t>
            </a:r>
          </a:p>
          <a:p>
            <a:r>
              <a:rPr lang="es-CO" sz="2800" dirty="0"/>
              <a:t>2. Entorno Comercial Actual</a:t>
            </a:r>
          </a:p>
          <a:p>
            <a:r>
              <a:rPr lang="es-CO" sz="2800" dirty="0"/>
              <a:t>3. Entorno de Comercial Futuro</a:t>
            </a:r>
          </a:p>
          <a:p>
            <a:r>
              <a:rPr lang="es-CO" sz="2800" dirty="0"/>
              <a:t>4. Conceptos Básicos de Comercialización</a:t>
            </a:r>
          </a:p>
          <a:p>
            <a:r>
              <a:rPr lang="es-CO" sz="2800" dirty="0"/>
              <a:t>5. Fondos Rotatorios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306940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0">
            <a:extLst>
              <a:ext uri="{FF2B5EF4-FFF2-40B4-BE49-F238E27FC236}">
                <a16:creationId xmlns:a16="http://schemas.microsoft.com/office/drawing/2014/main" id="{E817037C-6A87-897B-3531-30E23DFFA4DA}"/>
              </a:ext>
            </a:extLst>
          </p:cNvPr>
          <p:cNvSpPr txBox="1">
            <a:spLocks/>
          </p:cNvSpPr>
          <p:nvPr/>
        </p:nvSpPr>
        <p:spPr>
          <a:xfrm>
            <a:off x="1277097" y="267767"/>
            <a:ext cx="5986431" cy="965712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s-ES" sz="3200" b="1" dirty="0"/>
              <a:t>Capítulos o secciones de la presentación </a:t>
            </a:r>
          </a:p>
        </p:txBody>
      </p:sp>
      <p:sp>
        <p:nvSpPr>
          <p:cNvPr id="7" name="Shape 189">
            <a:extLst>
              <a:ext uri="{FF2B5EF4-FFF2-40B4-BE49-F238E27FC236}">
                <a16:creationId xmlns:a16="http://schemas.microsoft.com/office/drawing/2014/main" id="{F73506C2-4649-B779-8936-E90240BE5ABC}"/>
              </a:ext>
            </a:extLst>
          </p:cNvPr>
          <p:cNvSpPr txBox="1">
            <a:spLocks/>
          </p:cNvSpPr>
          <p:nvPr/>
        </p:nvSpPr>
        <p:spPr>
          <a:xfrm>
            <a:off x="137599" y="955726"/>
            <a:ext cx="8327974" cy="3471905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sz="2800" dirty="0"/>
          </a:p>
          <a:p>
            <a:r>
              <a:rPr lang="es-CO" sz="2800" dirty="0"/>
              <a:t>1. Objetivo</a:t>
            </a:r>
          </a:p>
          <a:p>
            <a:r>
              <a:rPr lang="es-CO" sz="2800" dirty="0"/>
              <a:t>2. Entorno Comercial Actual</a:t>
            </a:r>
          </a:p>
          <a:p>
            <a:r>
              <a:rPr lang="es-CO" sz="2800" dirty="0"/>
              <a:t>3. Entorno de Comercial Futuro</a:t>
            </a:r>
          </a:p>
          <a:p>
            <a:r>
              <a:rPr lang="es-CO" sz="2800" dirty="0"/>
              <a:t>4. Conceptos Básicos de Comercialización</a:t>
            </a:r>
          </a:p>
          <a:p>
            <a:r>
              <a:rPr lang="es-CO" sz="2800" dirty="0"/>
              <a:t>5. Fondos Rotatorios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2538188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89">
            <a:extLst>
              <a:ext uri="{FF2B5EF4-FFF2-40B4-BE49-F238E27FC236}">
                <a16:creationId xmlns:a16="http://schemas.microsoft.com/office/drawing/2014/main" id="{38A15A03-7F09-D20F-4906-8E27C91B157E}"/>
              </a:ext>
            </a:extLst>
          </p:cNvPr>
          <p:cNvSpPr txBox="1">
            <a:spLocks/>
          </p:cNvSpPr>
          <p:nvPr/>
        </p:nvSpPr>
        <p:spPr>
          <a:xfrm>
            <a:off x="137599" y="988315"/>
            <a:ext cx="6582662" cy="3053488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sz="2800" dirty="0"/>
          </a:p>
          <a:p>
            <a:r>
              <a:rPr lang="es-ES" sz="2800" dirty="0"/>
              <a:t>Sensibilizar y capacitar a los miembros de las organizaciones de productores sobre los elementos básicos de la comercialización y sobre los beneficios de constituir un Fondo Rotatorio de Comercialización</a:t>
            </a:r>
          </a:p>
        </p:txBody>
      </p:sp>
      <p:sp>
        <p:nvSpPr>
          <p:cNvPr id="5" name="Shape 190">
            <a:extLst>
              <a:ext uri="{FF2B5EF4-FFF2-40B4-BE49-F238E27FC236}">
                <a16:creationId xmlns:a16="http://schemas.microsoft.com/office/drawing/2014/main" id="{FD2B006C-4CB4-DD4E-856B-48F6114D1A9E}"/>
              </a:ext>
            </a:extLst>
          </p:cNvPr>
          <p:cNvSpPr txBox="1">
            <a:spLocks/>
          </p:cNvSpPr>
          <p:nvPr/>
        </p:nvSpPr>
        <p:spPr>
          <a:xfrm>
            <a:off x="1617480" y="161446"/>
            <a:ext cx="4950841" cy="786320"/>
          </a:xfrm>
          <a:prstGeom prst="rect">
            <a:avLst/>
          </a:prstGeom>
        </p:spPr>
        <p:txBody>
          <a:bodyPr/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9505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2">
            <a:extLst>
              <a:ext uri="{FF2B5EF4-FFF2-40B4-BE49-F238E27FC236}">
                <a16:creationId xmlns:a16="http://schemas.microsoft.com/office/drawing/2014/main" id="{2489019C-1D9C-31BE-B1B3-3D1D4E44E9A9}"/>
              </a:ext>
            </a:extLst>
          </p:cNvPr>
          <p:cNvSpPr txBox="1">
            <a:spLocks/>
          </p:cNvSpPr>
          <p:nvPr/>
        </p:nvSpPr>
        <p:spPr>
          <a:xfrm>
            <a:off x="137598" y="1346041"/>
            <a:ext cx="6582664" cy="283533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dirty="0"/>
          </a:p>
          <a:p>
            <a:r>
              <a:rPr lang="es-CO" dirty="0"/>
              <a:t>¿Cómo está funcionando hoy la comercialización de los productores o la organización?</a:t>
            </a:r>
          </a:p>
          <a:p>
            <a:endParaRPr lang="es-CO" dirty="0"/>
          </a:p>
        </p:txBody>
      </p:sp>
      <p:sp>
        <p:nvSpPr>
          <p:cNvPr id="5" name="Shape 193">
            <a:extLst>
              <a:ext uri="{FF2B5EF4-FFF2-40B4-BE49-F238E27FC236}">
                <a16:creationId xmlns:a16="http://schemas.microsoft.com/office/drawing/2014/main" id="{7E48455E-17C3-3866-40CC-84B7C72C9802}"/>
              </a:ext>
            </a:extLst>
          </p:cNvPr>
          <p:cNvSpPr txBox="1">
            <a:spLocks/>
          </p:cNvSpPr>
          <p:nvPr/>
        </p:nvSpPr>
        <p:spPr>
          <a:xfrm>
            <a:off x="1570368" y="252126"/>
            <a:ext cx="6003264" cy="109391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El entorno comercial actual</a:t>
            </a:r>
          </a:p>
        </p:txBody>
      </p:sp>
    </p:spTree>
    <p:extLst>
      <p:ext uri="{BB962C8B-B14F-4D97-AF65-F5344CB8AC3E}">
        <p14:creationId xmlns:p14="http://schemas.microsoft.com/office/powerpoint/2010/main" val="18763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Shape 193">
            <a:extLst>
              <a:ext uri="{FF2B5EF4-FFF2-40B4-BE49-F238E27FC236}">
                <a16:creationId xmlns:a16="http://schemas.microsoft.com/office/drawing/2014/main" id="{C444B69E-8034-C231-1C62-214D85622548}"/>
              </a:ext>
            </a:extLst>
          </p:cNvPr>
          <p:cNvSpPr txBox="1">
            <a:spLocks/>
          </p:cNvSpPr>
          <p:nvPr/>
        </p:nvSpPr>
        <p:spPr>
          <a:xfrm>
            <a:off x="1570368" y="252126"/>
            <a:ext cx="6003264" cy="109391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El entorno comercial actual</a:t>
            </a:r>
          </a:p>
        </p:txBody>
      </p:sp>
      <p:sp>
        <p:nvSpPr>
          <p:cNvPr id="8" name="Shape 192">
            <a:extLst>
              <a:ext uri="{FF2B5EF4-FFF2-40B4-BE49-F238E27FC236}">
                <a16:creationId xmlns:a16="http://schemas.microsoft.com/office/drawing/2014/main" id="{9C7722BE-7BAF-22BD-35C9-58B9756CE13B}"/>
              </a:ext>
            </a:extLst>
          </p:cNvPr>
          <p:cNvSpPr txBox="1">
            <a:spLocks/>
          </p:cNvSpPr>
          <p:nvPr/>
        </p:nvSpPr>
        <p:spPr>
          <a:xfrm>
            <a:off x="264262" y="1767404"/>
            <a:ext cx="7885524" cy="229128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r>
              <a:rPr lang="es-ES" sz="4000" dirty="0">
                <a:latin typeface="Arial"/>
                <a:cs typeface="Arial"/>
                <a:sym typeface="Arial"/>
              </a:rPr>
              <a:t>¿</a:t>
            </a:r>
            <a:r>
              <a:rPr lang="es-ES" dirty="0">
                <a:cs typeface="Arial"/>
                <a:sym typeface="Arial"/>
              </a:rPr>
              <a:t>Qué problemas o dificultades se presentan </a:t>
            </a:r>
            <a:br>
              <a:rPr lang="es-ES" dirty="0">
                <a:cs typeface="Arial"/>
                <a:sym typeface="Arial"/>
              </a:rPr>
            </a:br>
            <a:r>
              <a:rPr lang="es-ES" dirty="0">
                <a:cs typeface="Arial"/>
                <a:sym typeface="Arial"/>
              </a:rPr>
              <a:t>hoy en los procesos comerciales que adelantan los productores o la organización</a:t>
            </a:r>
            <a:r>
              <a:rPr lang="es-ES" sz="4000" dirty="0">
                <a:latin typeface="Arial"/>
                <a:cs typeface="Arial"/>
                <a:sym typeface="Arial"/>
              </a:rPr>
              <a:t>?</a:t>
            </a:r>
            <a:endParaRPr lang="es-ES" sz="24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4255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31A8A432-177B-986E-86FF-FFC221DC4C17}"/>
              </a:ext>
            </a:extLst>
          </p:cNvPr>
          <p:cNvSpPr txBox="1">
            <a:spLocks/>
          </p:cNvSpPr>
          <p:nvPr/>
        </p:nvSpPr>
        <p:spPr>
          <a:xfrm>
            <a:off x="1570368" y="222630"/>
            <a:ext cx="6003264" cy="109391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El entorno comercial futuro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910EA1E4-4DA7-6FB2-2DC7-8B8D31BF1498}"/>
              </a:ext>
            </a:extLst>
          </p:cNvPr>
          <p:cNvSpPr txBox="1">
            <a:spLocks/>
          </p:cNvSpPr>
          <p:nvPr/>
        </p:nvSpPr>
        <p:spPr>
          <a:xfrm>
            <a:off x="264262" y="875993"/>
            <a:ext cx="7915021" cy="3135233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endParaRPr lang="es-ES" dirty="0"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r>
              <a:rPr lang="es-ES" dirty="0">
                <a:cs typeface="Arial"/>
                <a:sym typeface="Arial"/>
              </a:rPr>
              <a:t>¿Cómo se hacía la comercialización hace diez (10) años? </a:t>
            </a: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>
              <a:latin typeface="Arial"/>
              <a:cs typeface="Arial"/>
              <a:sym typeface="Arial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89673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61E36F3E-9FA5-0B8B-FF66-1A9F97D4F2E0}"/>
              </a:ext>
            </a:extLst>
          </p:cNvPr>
          <p:cNvSpPr txBox="1">
            <a:spLocks/>
          </p:cNvSpPr>
          <p:nvPr/>
        </p:nvSpPr>
        <p:spPr>
          <a:xfrm>
            <a:off x="1570368" y="222630"/>
            <a:ext cx="6003264" cy="109391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El entorno comercial futuro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129F1D75-63DB-7347-99AB-1FCF6B906863}"/>
              </a:ext>
            </a:extLst>
          </p:cNvPr>
          <p:cNvSpPr txBox="1">
            <a:spLocks/>
          </p:cNvSpPr>
          <p:nvPr/>
        </p:nvSpPr>
        <p:spPr>
          <a:xfrm>
            <a:off x="137599" y="1316544"/>
            <a:ext cx="8091171" cy="3556179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endParaRPr lang="es-ES" dirty="0"/>
          </a:p>
          <a:p>
            <a:r>
              <a:rPr lang="es-ES" dirty="0"/>
              <a:t>¿Cómo creen ustedes que será la comercialización en quince (15) años?</a:t>
            </a:r>
          </a:p>
        </p:txBody>
      </p:sp>
    </p:spTree>
    <p:extLst>
      <p:ext uri="{BB962C8B-B14F-4D97-AF65-F5344CB8AC3E}">
        <p14:creationId xmlns:p14="http://schemas.microsoft.com/office/powerpoint/2010/main" val="397712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E832375C-8026-F1E9-00DF-8199C8563FB9}"/>
              </a:ext>
            </a:extLst>
          </p:cNvPr>
          <p:cNvSpPr txBox="1">
            <a:spLocks/>
          </p:cNvSpPr>
          <p:nvPr/>
        </p:nvSpPr>
        <p:spPr>
          <a:xfrm>
            <a:off x="1570368" y="222630"/>
            <a:ext cx="5534488" cy="723123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El entorno comercial futuro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CD018FFD-6923-CF5F-94F7-D95BD6DECB0C}"/>
              </a:ext>
            </a:extLst>
          </p:cNvPr>
          <p:cNvSpPr txBox="1">
            <a:spLocks/>
          </p:cNvSpPr>
          <p:nvPr/>
        </p:nvSpPr>
        <p:spPr>
          <a:xfrm>
            <a:off x="24494" y="766047"/>
            <a:ext cx="8981908" cy="415482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3400" dirty="0"/>
              <a:t>Comercialización y Cambio</a:t>
            </a:r>
          </a:p>
          <a:p>
            <a:endParaRPr lang="es-ES" sz="2800" dirty="0"/>
          </a:p>
          <a:p>
            <a:endParaRPr lang="es-ES" sz="2800" dirty="0"/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800" dirty="0"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endParaRPr lang="es-ES" sz="2800" dirty="0"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endParaRPr lang="es-ES" sz="2800" dirty="0"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endParaRPr lang="es-ES" sz="2800" dirty="0">
              <a:cs typeface="Arial"/>
              <a:sym typeface="Arial"/>
            </a:endParaRPr>
          </a:p>
          <a:p>
            <a:pPr marL="0" indent="0" algn="l">
              <a:spcBef>
                <a:spcPts val="1000"/>
              </a:spcBef>
              <a:buClrTx/>
              <a:buFont typeface="Trebuchet MS"/>
              <a:buNone/>
            </a:pPr>
            <a:r>
              <a:rPr lang="es-ES" sz="3400" dirty="0">
                <a:cs typeface="Arial"/>
                <a:sym typeface="Arial"/>
              </a:rPr>
              <a:t>Los productores tienen que estar alertas a los cambios, prepararse para ellos e ir con ellos, en fin, es necesario </a:t>
            </a:r>
            <a:r>
              <a:rPr lang="es-ES" sz="3400" b="1" dirty="0">
                <a:cs typeface="Arial"/>
                <a:sym typeface="Arial"/>
              </a:rPr>
              <a:t>ser parte del cambio</a:t>
            </a:r>
            <a:endParaRPr lang="es-ES" sz="3400" dirty="0"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3400" dirty="0">
              <a:cs typeface="Arial"/>
              <a:sym typeface="Arial"/>
            </a:endParaRPr>
          </a:p>
          <a:p>
            <a:pPr marL="0" indent="0">
              <a:spcBef>
                <a:spcPts val="1000"/>
              </a:spcBef>
              <a:buClrTx/>
              <a:buFont typeface="Trebuchet MS"/>
              <a:buNone/>
            </a:pPr>
            <a:r>
              <a:rPr lang="es-ES" sz="3400" b="1" dirty="0">
                <a:cs typeface="Arial"/>
                <a:sym typeface="Arial"/>
              </a:rPr>
              <a:t>¿Cómo? </a:t>
            </a:r>
            <a:r>
              <a:rPr lang="es-ES" sz="3400" dirty="0">
                <a:cs typeface="Arial"/>
                <a:sym typeface="Arial"/>
              </a:rPr>
              <a:t>Con información, con innovación, con nuevos productos, observando las nuevas tendencias en los gustos de los consumidores y compradores y adaptándose a ellos o incluso adelantándose a los mismos  </a:t>
            </a:r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</p:txBody>
      </p:sp>
      <p:grpSp>
        <p:nvGrpSpPr>
          <p:cNvPr id="7" name="3 Grupo">
            <a:extLst>
              <a:ext uri="{FF2B5EF4-FFF2-40B4-BE49-F238E27FC236}">
                <a16:creationId xmlns:a16="http://schemas.microsoft.com/office/drawing/2014/main" id="{E5D7D89D-9C8E-9C6F-FC7D-58A4177540E9}"/>
              </a:ext>
            </a:extLst>
          </p:cNvPr>
          <p:cNvGrpSpPr/>
          <p:nvPr/>
        </p:nvGrpSpPr>
        <p:grpSpPr>
          <a:xfrm>
            <a:off x="510262" y="1376978"/>
            <a:ext cx="6594594" cy="723123"/>
            <a:chOff x="1271464" y="2348879"/>
            <a:chExt cx="9001000" cy="1169551"/>
          </a:xfrm>
        </p:grpSpPr>
        <p:sp>
          <p:nvSpPr>
            <p:cNvPr id="8" name="5 Rectángulo">
              <a:extLst>
                <a:ext uri="{FF2B5EF4-FFF2-40B4-BE49-F238E27FC236}">
                  <a16:creationId xmlns:a16="http://schemas.microsoft.com/office/drawing/2014/main" id="{589ABF6E-20D7-86F4-A264-46608C9D4824}"/>
                </a:ext>
              </a:extLst>
            </p:cNvPr>
            <p:cNvSpPr/>
            <p:nvPr/>
          </p:nvSpPr>
          <p:spPr>
            <a:xfrm>
              <a:off x="3091552" y="2348879"/>
              <a:ext cx="7180912" cy="1169551"/>
            </a:xfrm>
            <a:prstGeom prst="rect">
              <a:avLst/>
            </a:prstGeom>
          </p:spPr>
          <p:txBody>
            <a:bodyPr wrap="square" numCol="3">
              <a:spAutoFit/>
            </a:bodyPr>
            <a:lstStyle/>
            <a:p>
              <a:r>
                <a:rPr lang="es-CO" sz="1400" dirty="0">
                  <a:latin typeface="Asap Regular"/>
                </a:rPr>
                <a:t>los productos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los empaques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los transportes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las calidades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las empresas compradoras  las zonas productoras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los gustos de los consumidores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las necesidades de las industrias </a:t>
              </a:r>
              <a:br>
                <a:rPr lang="es-CO" sz="1400" dirty="0">
                  <a:latin typeface="Asap Regular"/>
                </a:rPr>
              </a:br>
              <a:r>
                <a:rPr lang="es-CO" sz="1400" dirty="0">
                  <a:latin typeface="Asap Regular"/>
                </a:rPr>
                <a:t>aparecen productos nuevos que pueden competir con los que nosotros producimos, entre otros cambios. </a:t>
              </a:r>
              <a:endParaRPr lang="es-ES" sz="1400" dirty="0">
                <a:latin typeface="Asap Regular"/>
              </a:endParaRPr>
            </a:p>
          </p:txBody>
        </p:sp>
        <p:sp>
          <p:nvSpPr>
            <p:cNvPr id="9" name="6 CuadroTexto">
              <a:extLst>
                <a:ext uri="{FF2B5EF4-FFF2-40B4-BE49-F238E27FC236}">
                  <a16:creationId xmlns:a16="http://schemas.microsoft.com/office/drawing/2014/main" id="{454F012B-BEF1-3FC0-4A13-6102AAB2B348}"/>
                </a:ext>
              </a:extLst>
            </p:cNvPr>
            <p:cNvSpPr txBox="1"/>
            <p:nvPr/>
          </p:nvSpPr>
          <p:spPr>
            <a:xfrm>
              <a:off x="1271464" y="2748988"/>
              <a:ext cx="1296145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s-CO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sap Regular"/>
                  <a:sym typeface="Arial"/>
                </a:rPr>
                <a:t>Cambian</a:t>
              </a:r>
              <a:endParaRPr kumimoji="0" lang="es-ES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sap Regular"/>
                <a:sym typeface="Arial"/>
              </a:endParaRPr>
            </a:p>
          </p:txBody>
        </p:sp>
        <p:sp>
          <p:nvSpPr>
            <p:cNvPr id="12" name="7 Abrir llave">
              <a:extLst>
                <a:ext uri="{FF2B5EF4-FFF2-40B4-BE49-F238E27FC236}">
                  <a16:creationId xmlns:a16="http://schemas.microsoft.com/office/drawing/2014/main" id="{9E3E876B-86DD-1B1D-C215-E3756D87DE7C}"/>
                </a:ext>
              </a:extLst>
            </p:cNvPr>
            <p:cNvSpPr/>
            <p:nvPr/>
          </p:nvSpPr>
          <p:spPr>
            <a:xfrm>
              <a:off x="2587496" y="2429598"/>
              <a:ext cx="504056" cy="1008112"/>
            </a:xfrm>
            <a:prstGeom prst="leftBrace">
              <a:avLst>
                <a:gd name="adj1" fmla="val 8333"/>
                <a:gd name="adj2" fmla="val 51354"/>
              </a:avLst>
            </a:prstGeom>
            <a:noFill/>
            <a:ln w="5715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sap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179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B2C2C83E-9A59-D3C6-2D06-E81DF866302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3" name="Imagen 2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134FBA0D-75D8-CA2C-7CC1-2662739C3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73296C-336B-D402-A1FD-2243E615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12" name="Imagen 11" descr="Grupo de personas posando por un foto&#10;&#10;Descripción generada automáticamente">
            <a:extLst>
              <a:ext uri="{FF2B5EF4-FFF2-40B4-BE49-F238E27FC236}">
                <a16:creationId xmlns:a16="http://schemas.microsoft.com/office/drawing/2014/main" id="{4DA4341F-2BE5-33D6-36A3-24CB0A2EE7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2" y="616043"/>
            <a:ext cx="3678709" cy="42550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409089-3719-CB50-9FE0-B3A54F152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80D7ADA-3996-F0BB-1D25-0AD70E39F32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D09C4499-1562-135D-A220-E07F75EF67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207" y="1849714"/>
            <a:ext cx="4648209" cy="1455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2">
            <a:extLst>
              <a:ext uri="{FF2B5EF4-FFF2-40B4-BE49-F238E27FC236}">
                <a16:creationId xmlns:a16="http://schemas.microsoft.com/office/drawing/2014/main" id="{BDA36EEC-8E91-DC16-6F1F-4334CD0F7CC7}"/>
              </a:ext>
            </a:extLst>
          </p:cNvPr>
          <p:cNvSpPr txBox="1">
            <a:spLocks/>
          </p:cNvSpPr>
          <p:nvPr/>
        </p:nvSpPr>
        <p:spPr>
          <a:xfrm>
            <a:off x="234367" y="1204770"/>
            <a:ext cx="7944916" cy="3458661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endParaRPr lang="es-ES" dirty="0"/>
          </a:p>
          <a:p>
            <a:r>
              <a:rPr lang="es-ES" dirty="0"/>
              <a:t>¿Qué se entiende por demanda? </a:t>
            </a:r>
          </a:p>
        </p:txBody>
      </p:sp>
      <p:sp>
        <p:nvSpPr>
          <p:cNvPr id="5" name="Shape 193">
            <a:extLst>
              <a:ext uri="{FF2B5EF4-FFF2-40B4-BE49-F238E27FC236}">
                <a16:creationId xmlns:a16="http://schemas.microsoft.com/office/drawing/2014/main" id="{E32DA084-E778-DD32-33D6-6BA41651E813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248488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Shape 193">
            <a:extLst>
              <a:ext uri="{FF2B5EF4-FFF2-40B4-BE49-F238E27FC236}">
                <a16:creationId xmlns:a16="http://schemas.microsoft.com/office/drawing/2014/main" id="{7E70FC1B-C30D-7B7C-E624-5097A53EA0A0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8" name="Shape 192">
            <a:extLst>
              <a:ext uri="{FF2B5EF4-FFF2-40B4-BE49-F238E27FC236}">
                <a16:creationId xmlns:a16="http://schemas.microsoft.com/office/drawing/2014/main" id="{E709FD63-DE35-5C03-20C0-2DBB15AE6FB6}"/>
              </a:ext>
            </a:extLst>
          </p:cNvPr>
          <p:cNvSpPr txBox="1">
            <a:spLocks/>
          </p:cNvSpPr>
          <p:nvPr/>
        </p:nvSpPr>
        <p:spPr>
          <a:xfrm>
            <a:off x="137599" y="1487953"/>
            <a:ext cx="7602016" cy="3083988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r>
              <a:rPr lang="es-ES" dirty="0"/>
              <a:t>La demanda es la cantidad de bienes o servicios que los consumidores están dispuestos a adquirir en el mercado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27587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DBF1B6D7-459B-BF95-01CC-D1103C96A7EA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740FE13D-6EAE-D9B9-B031-54DF87B97756}"/>
              </a:ext>
            </a:extLst>
          </p:cNvPr>
          <p:cNvSpPr txBox="1">
            <a:spLocks/>
          </p:cNvSpPr>
          <p:nvPr/>
        </p:nvSpPr>
        <p:spPr>
          <a:xfrm>
            <a:off x="551384" y="1803652"/>
            <a:ext cx="6168878" cy="2363316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r>
              <a:rPr lang="es-ES" dirty="0"/>
              <a:t>¿Qué se entiende por oferta? </a:t>
            </a:r>
          </a:p>
        </p:txBody>
      </p:sp>
    </p:spTree>
    <p:extLst>
      <p:ext uri="{BB962C8B-B14F-4D97-AF65-F5344CB8AC3E}">
        <p14:creationId xmlns:p14="http://schemas.microsoft.com/office/powerpoint/2010/main" val="314911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60F13816-D456-427D-0EFB-06E5D860F14D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55D08D1B-2C8D-194C-BAF0-CFAA1D16C539}"/>
              </a:ext>
            </a:extLst>
          </p:cNvPr>
          <p:cNvSpPr txBox="1">
            <a:spLocks/>
          </p:cNvSpPr>
          <p:nvPr/>
        </p:nvSpPr>
        <p:spPr>
          <a:xfrm>
            <a:off x="137599" y="1032749"/>
            <a:ext cx="7547035" cy="358531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sz="2800" dirty="0"/>
          </a:p>
          <a:p>
            <a:r>
              <a:rPr lang="es-CO" sz="2800" dirty="0"/>
              <a:t>La oferta es la cantidad de bienes o servicios que pueden venderse a un precio determinado en un momento dado </a:t>
            </a:r>
          </a:p>
          <a:p>
            <a:endParaRPr lang="es-CO" sz="2800" dirty="0"/>
          </a:p>
          <a:p>
            <a:r>
              <a:rPr lang="es-CO" sz="2800" dirty="0"/>
              <a:t>De la relación existente entre la oferta y la demanda surge el precio de un producto o servicio</a:t>
            </a:r>
          </a:p>
        </p:txBody>
      </p:sp>
    </p:spTree>
    <p:extLst>
      <p:ext uri="{BB962C8B-B14F-4D97-AF65-F5344CB8AC3E}">
        <p14:creationId xmlns:p14="http://schemas.microsoft.com/office/powerpoint/2010/main" val="175599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94209891-C608-11F9-8926-D45060A3E8F5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410081B3-4016-0DD2-DC67-B82B8B7F65F3}"/>
              </a:ext>
            </a:extLst>
          </p:cNvPr>
          <p:cNvSpPr txBox="1">
            <a:spLocks/>
          </p:cNvSpPr>
          <p:nvPr/>
        </p:nvSpPr>
        <p:spPr>
          <a:xfrm>
            <a:off x="338767" y="1372149"/>
            <a:ext cx="8015801" cy="3318567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dirty="0"/>
          </a:p>
          <a:p>
            <a:r>
              <a:rPr lang="es-CO" dirty="0"/>
              <a:t>Según su experiencia... </a:t>
            </a:r>
          </a:p>
          <a:p>
            <a:endParaRPr lang="es-CO" dirty="0"/>
          </a:p>
          <a:p>
            <a:r>
              <a:rPr lang="es-CO" dirty="0"/>
              <a:t>¿Cuáles son las partes claves de un negocio?</a:t>
            </a:r>
          </a:p>
        </p:txBody>
      </p:sp>
    </p:spTree>
    <p:extLst>
      <p:ext uri="{BB962C8B-B14F-4D97-AF65-F5344CB8AC3E}">
        <p14:creationId xmlns:p14="http://schemas.microsoft.com/office/powerpoint/2010/main" val="223562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BC0CC3D5-ECF3-389D-A127-251CD6ADBD9C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2661E269-8CF9-1AEC-0AE8-5D15200C3106}"/>
              </a:ext>
            </a:extLst>
          </p:cNvPr>
          <p:cNvSpPr txBox="1">
            <a:spLocks/>
          </p:cNvSpPr>
          <p:nvPr/>
        </p:nvSpPr>
        <p:spPr>
          <a:xfrm>
            <a:off x="137599" y="1085525"/>
            <a:ext cx="8417642" cy="379957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CO" sz="2800" b="1" dirty="0"/>
              <a:t>Negocio:</a:t>
            </a:r>
            <a:r>
              <a:rPr lang="es-CO" sz="2800" dirty="0"/>
              <a:t> Acuerdo de voluntades para generar un provecho económico para ganar dinero u obtener otro beneficio entre quienes participan. </a:t>
            </a:r>
            <a:r>
              <a:rPr lang="es-CO" sz="2800" b="1" dirty="0"/>
              <a:t>Para hacer un negocio se necesita</a:t>
            </a:r>
            <a:r>
              <a:rPr lang="es-CO" sz="2800" dirty="0"/>
              <a:t>:  </a:t>
            </a:r>
          </a:p>
          <a:p>
            <a:pPr marL="0" indent="0">
              <a:buFont typeface="Trebuchet MS"/>
              <a:buNone/>
            </a:pPr>
            <a:r>
              <a:rPr lang="es-CO" sz="2800" dirty="0"/>
              <a:t>  - Un producto o un servicio </a:t>
            </a:r>
          </a:p>
          <a:p>
            <a:r>
              <a:rPr lang="es-CO" sz="2800" dirty="0"/>
              <a:t> - Alguien que quiera vender</a:t>
            </a:r>
          </a:p>
          <a:p>
            <a:r>
              <a:rPr lang="es-CO" sz="2800" dirty="0"/>
              <a:t> - Alguien que quiera y necesite comprar lo que se ofrece</a:t>
            </a:r>
          </a:p>
          <a:p>
            <a:r>
              <a:rPr lang="es-CO" sz="2800" dirty="0"/>
              <a:t> - y…por supuesto, que la operación sea rentable</a:t>
            </a:r>
          </a:p>
        </p:txBody>
      </p:sp>
    </p:spTree>
    <p:extLst>
      <p:ext uri="{BB962C8B-B14F-4D97-AF65-F5344CB8AC3E}">
        <p14:creationId xmlns:p14="http://schemas.microsoft.com/office/powerpoint/2010/main" val="269815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FD721515-91D9-6B97-EAC4-E6D626647D5B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CAC9E41A-5A30-F2DD-3355-CF370F77BD20}"/>
              </a:ext>
            </a:extLst>
          </p:cNvPr>
          <p:cNvSpPr txBox="1">
            <a:spLocks/>
          </p:cNvSpPr>
          <p:nvPr/>
        </p:nvSpPr>
        <p:spPr>
          <a:xfrm>
            <a:off x="268520" y="1241392"/>
            <a:ext cx="8606959" cy="3736604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dirty="0">
                <a:cs typeface="Arial"/>
              </a:rPr>
              <a:t>¿Qué se entiende por mercado?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60344398-7763-F079-DEA1-39A23FA63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76" y="2091785"/>
            <a:ext cx="5183638" cy="260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30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0D83D6DF-7CAE-B292-869C-EAE296F18F34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E1729917-4FB6-DBF3-2BA2-45754B70A74B}"/>
              </a:ext>
            </a:extLst>
          </p:cNvPr>
          <p:cNvSpPr txBox="1">
            <a:spLocks/>
          </p:cNvSpPr>
          <p:nvPr/>
        </p:nvSpPr>
        <p:spPr>
          <a:xfrm>
            <a:off x="279844" y="1191117"/>
            <a:ext cx="8304847" cy="30119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sz="2800" dirty="0"/>
          </a:p>
          <a:p>
            <a:r>
              <a:rPr lang="es-ES" sz="2800" dirty="0"/>
              <a:t>Un mercado es un escenario donde se encuentran la oferta y la demanda de productos y servicios y se determinan los precios</a:t>
            </a:r>
          </a:p>
          <a:p>
            <a:endParaRPr lang="es-ES" sz="2800" dirty="0"/>
          </a:p>
          <a:p>
            <a:r>
              <a:rPr lang="es-ES" sz="2800" dirty="0"/>
              <a:t>Conjunto de relaciones que permite el intercambio de productos y servicios en función de la oferta y la demanda</a:t>
            </a:r>
          </a:p>
        </p:txBody>
      </p:sp>
    </p:spTree>
    <p:extLst>
      <p:ext uri="{BB962C8B-B14F-4D97-AF65-F5344CB8AC3E}">
        <p14:creationId xmlns:p14="http://schemas.microsoft.com/office/powerpoint/2010/main" val="537491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D3CCA1F0-8842-459A-707C-15AE361A8DB7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9C0FFDDE-590A-C1E9-44B7-A93B61178A2F}"/>
              </a:ext>
            </a:extLst>
          </p:cNvPr>
          <p:cNvSpPr txBox="1">
            <a:spLocks/>
          </p:cNvSpPr>
          <p:nvPr/>
        </p:nvSpPr>
        <p:spPr>
          <a:xfrm>
            <a:off x="423347" y="1625547"/>
            <a:ext cx="7373416" cy="1987666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dirty="0"/>
          </a:p>
          <a:p>
            <a:r>
              <a:rPr lang="es-ES" dirty="0"/>
              <a:t>¿Qué tipos de mercados hay?</a:t>
            </a:r>
          </a:p>
        </p:txBody>
      </p:sp>
    </p:spTree>
    <p:extLst>
      <p:ext uri="{BB962C8B-B14F-4D97-AF65-F5344CB8AC3E}">
        <p14:creationId xmlns:p14="http://schemas.microsoft.com/office/powerpoint/2010/main" val="358079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9864F881-D858-ADAE-79C9-48D77D5384B7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068566D7-249E-2729-C98B-F49BDAB53A7F}"/>
              </a:ext>
            </a:extLst>
          </p:cNvPr>
          <p:cNvSpPr txBox="1">
            <a:spLocks/>
          </p:cNvSpPr>
          <p:nvPr/>
        </p:nvSpPr>
        <p:spPr>
          <a:xfrm>
            <a:off x="0" y="1080120"/>
            <a:ext cx="9006402" cy="558924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CO" sz="2800" b="1" dirty="0"/>
              <a:t>Mercados de consumidores: </a:t>
            </a:r>
            <a:r>
              <a:rPr lang="es-CO" sz="2800" dirty="0"/>
              <a:t>Frijol, arroz, leche, celulares, ropa, alimentos, pan, muebles y frutas. Se vende a  supermercados, distribuidores mayoristas, grandes superficies</a:t>
            </a:r>
          </a:p>
          <a:p>
            <a:endParaRPr lang="es-CO" sz="2800" dirty="0"/>
          </a:p>
          <a:p>
            <a:endParaRPr lang="es-CO" sz="2800" dirty="0"/>
          </a:p>
          <a:p>
            <a:endParaRPr lang="es-CO" sz="28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0620596-4995-A8E9-E92F-0C025335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179" y="2288417"/>
            <a:ext cx="4971642" cy="251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68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" name="Shape 192">
            <a:extLst>
              <a:ext uri="{FF2B5EF4-FFF2-40B4-BE49-F238E27FC236}">
                <a16:creationId xmlns:a16="http://schemas.microsoft.com/office/drawing/2014/main" id="{7A07628D-9540-D6AE-F987-F72C4C1C089B}"/>
              </a:ext>
            </a:extLst>
          </p:cNvPr>
          <p:cNvSpPr txBox="1">
            <a:spLocks/>
          </p:cNvSpPr>
          <p:nvPr/>
        </p:nvSpPr>
        <p:spPr>
          <a:xfrm>
            <a:off x="137599" y="902045"/>
            <a:ext cx="8694966" cy="39219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 algn="l">
              <a:lnSpc>
                <a:spcPct val="150000"/>
              </a:lnSpc>
              <a:buFont typeface="Trebuchet MS"/>
              <a:buNone/>
            </a:pPr>
            <a:r>
              <a:rPr lang="es-CO" sz="2100" b="1" dirty="0"/>
              <a:t>No</a:t>
            </a:r>
            <a:r>
              <a:rPr lang="es-CO" sz="2100" dirty="0"/>
              <a:t> es una </a:t>
            </a:r>
            <a:r>
              <a:rPr lang="es-CO" sz="2100" b="1" dirty="0"/>
              <a:t>presentación magistral, </a:t>
            </a:r>
            <a:r>
              <a:rPr lang="es-CO" sz="2100" dirty="0"/>
              <a:t>es un</a:t>
            </a:r>
            <a:r>
              <a:rPr lang="es-CO" sz="2100" b="1" dirty="0"/>
              <a:t> conversatorio de carácter participativo </a:t>
            </a:r>
            <a:r>
              <a:rPr lang="es-CO" sz="2100" dirty="0"/>
              <a:t>en sus fundamentos y desarrollo, con base en:</a:t>
            </a:r>
          </a:p>
          <a:p>
            <a:pPr marL="0" indent="0" algn="l">
              <a:lnSpc>
                <a:spcPct val="150000"/>
              </a:lnSpc>
              <a:buFont typeface="Trebuchet MS"/>
              <a:buNone/>
            </a:pPr>
            <a:r>
              <a:rPr lang="es-CO" sz="2100" dirty="0"/>
              <a:t>1. Realizar preguntas precisas sobre los diferentes temas</a:t>
            </a:r>
          </a:p>
          <a:p>
            <a:pPr marL="0" indent="0" algn="l">
              <a:lnSpc>
                <a:spcPct val="150000"/>
              </a:lnSpc>
              <a:buFont typeface="Trebuchet MS"/>
              <a:buNone/>
            </a:pPr>
            <a:r>
              <a:rPr lang="es-CO" sz="2100" dirty="0"/>
              <a:t>2. Escuchar respuestas de varios de los participantes</a:t>
            </a:r>
          </a:p>
          <a:p>
            <a:pPr marL="0" indent="0" algn="l">
              <a:lnSpc>
                <a:spcPct val="150000"/>
              </a:lnSpc>
              <a:buFont typeface="Trebuchet MS"/>
              <a:buNone/>
            </a:pPr>
            <a:r>
              <a:rPr lang="es-CO" sz="2100" dirty="0"/>
              <a:t>3. Aclarar malentendidos, distorsiones o errores que se puedan identificar en las respuestas de los participantes</a:t>
            </a:r>
          </a:p>
          <a:p>
            <a:pPr marL="0" indent="0" algn="l">
              <a:lnSpc>
                <a:spcPct val="150000"/>
              </a:lnSpc>
              <a:buFont typeface="Trebuchet MS"/>
              <a:buNone/>
            </a:pPr>
            <a:r>
              <a:rPr lang="es-CO" sz="2100" dirty="0"/>
              <a:t>4. Reforzar aclaraciones con ejemplos concretos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F69C8C8E-C4D4-5E35-1D4A-5BD037C38608}"/>
              </a:ext>
            </a:extLst>
          </p:cNvPr>
          <p:cNvSpPr txBox="1">
            <a:spLocks/>
          </p:cNvSpPr>
          <p:nvPr/>
        </p:nvSpPr>
        <p:spPr>
          <a:xfrm>
            <a:off x="1710466" y="191240"/>
            <a:ext cx="3905026" cy="604826"/>
          </a:xfrm>
          <a:prstGeom prst="rect">
            <a:avLst/>
          </a:prstGeom>
        </p:spPr>
        <p:txBody>
          <a:bodyPr/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Metodología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6097180F-EEC7-B497-DA1F-63DB047786CB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2D6DBE42-8698-5EAC-B2B7-29CFFD8ABD01}"/>
              </a:ext>
            </a:extLst>
          </p:cNvPr>
          <p:cNvSpPr txBox="1">
            <a:spLocks/>
          </p:cNvSpPr>
          <p:nvPr/>
        </p:nvSpPr>
        <p:spPr>
          <a:xfrm>
            <a:off x="137599" y="1078872"/>
            <a:ext cx="8592616" cy="3699265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800" b="1" dirty="0"/>
              <a:t>Mercados de empresas, Agroindustria: </a:t>
            </a:r>
            <a:r>
              <a:rPr lang="es-ES" sz="2800" dirty="0"/>
              <a:t>Materias primas como cacao para chocolate, algodón para la industria textil y frutas y otros para agroindustria. Se vende a las empresas industriales que transforman los productos</a:t>
            </a:r>
          </a:p>
          <a:p>
            <a:endParaRPr lang="es-ES" sz="2800" dirty="0"/>
          </a:p>
          <a:p>
            <a:endParaRPr lang="es-ES" sz="2800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AFEA9CF3-1AA8-FDEA-C8F6-66937FB9D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14" y="2714021"/>
            <a:ext cx="3995293" cy="213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4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18F3E154-B579-B0A7-6C0A-ECB3FEBD58CA}"/>
              </a:ext>
            </a:extLst>
          </p:cNvPr>
          <p:cNvSpPr txBox="1">
            <a:spLocks/>
          </p:cNvSpPr>
          <p:nvPr/>
        </p:nvSpPr>
        <p:spPr>
          <a:xfrm>
            <a:off x="1459366" y="208643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BB8627B4-3643-8F11-6A7A-9F1960ECD44E}"/>
              </a:ext>
            </a:extLst>
          </p:cNvPr>
          <p:cNvSpPr txBox="1">
            <a:spLocks/>
          </p:cNvSpPr>
          <p:nvPr/>
        </p:nvSpPr>
        <p:spPr>
          <a:xfrm>
            <a:off x="148556" y="942722"/>
            <a:ext cx="8347744" cy="414410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r>
              <a:rPr lang="es-ES" sz="2800" b="1" dirty="0"/>
              <a:t>Mercados internacionales: </a:t>
            </a:r>
            <a:r>
              <a:rPr lang="es-ES" sz="2800" dirty="0"/>
              <a:t>Exportación de todo tipo de productos</a:t>
            </a:r>
          </a:p>
          <a:p>
            <a:endParaRPr lang="es-ES" sz="2800" b="1" dirty="0"/>
          </a:p>
          <a:p>
            <a:endParaRPr lang="es-ES" sz="2800" dirty="0"/>
          </a:p>
          <a:p>
            <a:endParaRPr lang="es-ES" sz="28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4F87085-9A1F-0D47-FB63-8FAD498EC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56" y="1849018"/>
            <a:ext cx="5951278" cy="312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44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755FC607-1E68-45C4-31C7-46AE989A1049}"/>
              </a:ext>
            </a:extLst>
          </p:cNvPr>
          <p:cNvSpPr txBox="1">
            <a:spLocks/>
          </p:cNvSpPr>
          <p:nvPr/>
        </p:nvSpPr>
        <p:spPr>
          <a:xfrm>
            <a:off x="1418883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4AE2A4CC-3519-4620-A516-73255E1DC770}"/>
              </a:ext>
            </a:extLst>
          </p:cNvPr>
          <p:cNvSpPr txBox="1">
            <a:spLocks/>
          </p:cNvSpPr>
          <p:nvPr/>
        </p:nvSpPr>
        <p:spPr>
          <a:xfrm>
            <a:off x="-14344" y="1029338"/>
            <a:ext cx="9020745" cy="3084824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800" b="1" dirty="0"/>
              <a:t>Mercados Institucionales o de gobierno: </a:t>
            </a:r>
            <a:r>
              <a:rPr lang="es-ES" sz="2800" dirty="0"/>
              <a:t>Productos para entidades públicas como el ICBF, colegios, hospitales, centros penitenciarios y fuerzas armadas, principalmente </a:t>
            </a:r>
            <a:endParaRPr lang="es-ES" sz="2800" dirty="0">
              <a:solidFill>
                <a:srgbClr val="FF0000"/>
              </a:solidFill>
            </a:endParaRPr>
          </a:p>
          <a:p>
            <a:r>
              <a:rPr lang="es-ES" sz="2800" b="1" dirty="0"/>
              <a:t>Mercado de Intermediarios informales: </a:t>
            </a:r>
            <a:r>
              <a:rPr lang="es-ES" sz="2800" dirty="0"/>
              <a:t>No se sabe a dónde va el producto</a:t>
            </a:r>
          </a:p>
          <a:p>
            <a:endParaRPr lang="es-ES" sz="2800" dirty="0"/>
          </a:p>
          <a:p>
            <a:endParaRPr lang="es-ES" sz="28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78992DA-6BC7-FF52-AE56-B25F7F918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39" y="2946226"/>
            <a:ext cx="3844472" cy="192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43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8111A41A-4E21-85D5-12EE-3BE9B8155C1B}"/>
              </a:ext>
            </a:extLst>
          </p:cNvPr>
          <p:cNvSpPr txBox="1">
            <a:spLocks/>
          </p:cNvSpPr>
          <p:nvPr/>
        </p:nvSpPr>
        <p:spPr>
          <a:xfrm>
            <a:off x="1418883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F9526BF5-DE6A-21CB-FBEB-72FB08CA3E61}"/>
              </a:ext>
            </a:extLst>
          </p:cNvPr>
          <p:cNvSpPr txBox="1">
            <a:spLocks/>
          </p:cNvSpPr>
          <p:nvPr/>
        </p:nvSpPr>
        <p:spPr>
          <a:xfrm>
            <a:off x="158167" y="1556238"/>
            <a:ext cx="8021116" cy="2300545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r>
              <a:rPr lang="es-ES" dirty="0"/>
              <a:t>¿Qué se entiende por requisitos de calidad de un mercado?</a:t>
            </a:r>
          </a:p>
        </p:txBody>
      </p:sp>
    </p:spTree>
    <p:extLst>
      <p:ext uri="{BB962C8B-B14F-4D97-AF65-F5344CB8AC3E}">
        <p14:creationId xmlns:p14="http://schemas.microsoft.com/office/powerpoint/2010/main" val="2450355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2">
            <a:extLst>
              <a:ext uri="{FF2B5EF4-FFF2-40B4-BE49-F238E27FC236}">
                <a16:creationId xmlns:a16="http://schemas.microsoft.com/office/drawing/2014/main" id="{A46B9921-FAF3-7EE3-6B5A-5F476F6794E8}"/>
              </a:ext>
            </a:extLst>
          </p:cNvPr>
          <p:cNvSpPr txBox="1">
            <a:spLocks/>
          </p:cNvSpPr>
          <p:nvPr/>
        </p:nvSpPr>
        <p:spPr>
          <a:xfrm>
            <a:off x="137599" y="1158589"/>
            <a:ext cx="8495071" cy="3258458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CO" sz="2800" dirty="0"/>
              <a:t>Los requisitos de calidad son un conjunto de </a:t>
            </a:r>
            <a:r>
              <a:rPr lang="es-CO" sz="2800" b="1" dirty="0"/>
              <a:t>características, propiedades y condiciones </a:t>
            </a:r>
            <a:r>
              <a:rPr lang="es-CO" sz="2800" dirty="0"/>
              <a:t>de los productos exigidas por un </a:t>
            </a:r>
            <a:r>
              <a:rPr lang="es-CO" sz="2800" dirty="0">
                <a:solidFill>
                  <a:schemeClr val="tx1"/>
                </a:solidFill>
              </a:rPr>
              <a:t>mercado </a:t>
            </a:r>
            <a:r>
              <a:rPr lang="es-CO" sz="2800" dirty="0"/>
              <a:t>(agroindustria, supermercado, gran superficie, hipermercado, tiendas y otros) o por clientes específicos </a:t>
            </a:r>
          </a:p>
          <a:p>
            <a:endParaRPr lang="es-CO" sz="2800" dirty="0"/>
          </a:p>
          <a:p>
            <a:r>
              <a:rPr lang="es-CO" sz="2800" dirty="0"/>
              <a:t>Ejemplo: Tamaño, color, humedad, fermentación, grado de maduración o porcentaje de grasa, entre otros</a:t>
            </a:r>
          </a:p>
        </p:txBody>
      </p:sp>
      <p:sp>
        <p:nvSpPr>
          <p:cNvPr id="7" name="Shape 193">
            <a:extLst>
              <a:ext uri="{FF2B5EF4-FFF2-40B4-BE49-F238E27FC236}">
                <a16:creationId xmlns:a16="http://schemas.microsoft.com/office/drawing/2014/main" id="{5B3B56AB-B2AC-4FB3-CA62-A0020295492E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202531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3AF4218C-6C81-E3EC-D04A-BCD2E43572ED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CEC0FA75-1774-E953-A2A3-35CDBD9186EE}"/>
              </a:ext>
            </a:extLst>
          </p:cNvPr>
          <p:cNvSpPr txBox="1">
            <a:spLocks/>
          </p:cNvSpPr>
          <p:nvPr/>
        </p:nvSpPr>
        <p:spPr>
          <a:xfrm>
            <a:off x="47051" y="1149015"/>
            <a:ext cx="8760542" cy="3498103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CO" sz="2800" dirty="0"/>
              <a:t>Condiciones técnicas de calidad del producto y otros requisitos y condiciones del mercado: Cantidad, oportunidad, empaque y otros</a:t>
            </a:r>
          </a:p>
          <a:p>
            <a:endParaRPr lang="es-CO" sz="2800" dirty="0"/>
          </a:p>
          <a:p>
            <a:r>
              <a:rPr lang="es-CO" sz="2800" dirty="0"/>
              <a:t>No hay calidad buena o mala per se, sino que depende de los requisitos del mercado que se atiende. Depende de cumplir lo que quiere el comprador </a:t>
            </a:r>
          </a:p>
        </p:txBody>
      </p:sp>
    </p:spTree>
    <p:extLst>
      <p:ext uri="{BB962C8B-B14F-4D97-AF65-F5344CB8AC3E}">
        <p14:creationId xmlns:p14="http://schemas.microsoft.com/office/powerpoint/2010/main" val="967271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E6A2A173-F6EB-9847-5631-71D57E32C137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07F42442-1A0C-8AD4-4598-11D94240950E}"/>
              </a:ext>
            </a:extLst>
          </p:cNvPr>
          <p:cNvSpPr txBox="1">
            <a:spLocks/>
          </p:cNvSpPr>
          <p:nvPr/>
        </p:nvSpPr>
        <p:spPr>
          <a:xfrm>
            <a:off x="307135" y="1003695"/>
            <a:ext cx="8151065" cy="3769739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dirty="0"/>
              <a:t>¿Qué es la logística para la comercialización? </a:t>
            </a:r>
          </a:p>
          <a:p>
            <a:endParaRPr lang="es-ES" sz="2800" dirty="0">
              <a:solidFill>
                <a:schemeClr val="tx1"/>
              </a:solidFill>
            </a:endParaRPr>
          </a:p>
          <a:p>
            <a:endParaRPr lang="es-ES" sz="2800" dirty="0">
              <a:solidFill>
                <a:schemeClr val="bg2"/>
              </a:solidFill>
            </a:endParaRPr>
          </a:p>
          <a:p>
            <a:endParaRPr lang="es-ES" sz="2800" dirty="0">
              <a:solidFill>
                <a:schemeClr val="bg2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08C7BD-4E8F-CD8B-974E-3EE053238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1475428"/>
            <a:ext cx="4707495" cy="350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18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146B4EA1-307D-3CA7-A3AB-303D04E720C1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2BA5FEBB-0A9A-E8E5-931C-50C7C72DC465}"/>
              </a:ext>
            </a:extLst>
          </p:cNvPr>
          <p:cNvSpPr txBox="1">
            <a:spLocks/>
          </p:cNvSpPr>
          <p:nvPr/>
        </p:nvSpPr>
        <p:spPr>
          <a:xfrm>
            <a:off x="306913" y="1789238"/>
            <a:ext cx="8495070" cy="2143927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400" dirty="0">
                <a:solidFill>
                  <a:schemeClr val="tx1"/>
                </a:solidFill>
              </a:rPr>
              <a:t>Es la gestión de </a:t>
            </a:r>
            <a:r>
              <a:rPr lang="es-ES" sz="2400" u="sng" dirty="0">
                <a:solidFill>
                  <a:schemeClr val="tx1"/>
                </a:solidFill>
              </a:rPr>
              <a:t>planear, implementar y controlar</a:t>
            </a:r>
            <a:r>
              <a:rPr lang="es-ES" sz="2400" dirty="0">
                <a:solidFill>
                  <a:schemeClr val="tx1"/>
                </a:solidFill>
              </a:rPr>
              <a:t> adecuadamente </a:t>
            </a:r>
            <a:r>
              <a:rPr lang="es-ES" sz="2400" b="1" dirty="0">
                <a:solidFill>
                  <a:schemeClr val="tx1"/>
                </a:solidFill>
              </a:rPr>
              <a:t>todo el movimiento de </a:t>
            </a:r>
            <a:r>
              <a:rPr lang="es-ES" sz="2400" b="1" u="sng" dirty="0">
                <a:solidFill>
                  <a:schemeClr val="tx1"/>
                </a:solidFill>
              </a:rPr>
              <a:t>materiales, productos y de información relacionada</a:t>
            </a:r>
            <a:r>
              <a:rPr lang="es-ES" sz="2400" b="1" dirty="0">
                <a:solidFill>
                  <a:schemeClr val="tx1"/>
                </a:solidFill>
              </a:rPr>
              <a:t> desde un punto de origen (finca) hacia un punto de destino</a:t>
            </a:r>
            <a:r>
              <a:rPr lang="es-ES" sz="2400" dirty="0">
                <a:solidFill>
                  <a:schemeClr val="tx1"/>
                </a:solidFill>
              </a:rPr>
              <a:t> (</a:t>
            </a:r>
            <a:r>
              <a:rPr lang="es-ES" sz="2400" b="1" dirty="0">
                <a:solidFill>
                  <a:schemeClr val="tx1"/>
                </a:solidFill>
              </a:rPr>
              <a:t>el comprador</a:t>
            </a:r>
            <a:r>
              <a:rPr lang="es-ES" sz="2400" dirty="0">
                <a:solidFill>
                  <a:schemeClr val="tx1"/>
                </a:solidFill>
              </a:rPr>
              <a:t>) para cumplir las necesidades de los clientes y con unos costos operativos lo más bajos posibles</a:t>
            </a:r>
          </a:p>
        </p:txBody>
      </p:sp>
    </p:spTree>
    <p:extLst>
      <p:ext uri="{BB962C8B-B14F-4D97-AF65-F5344CB8AC3E}">
        <p14:creationId xmlns:p14="http://schemas.microsoft.com/office/powerpoint/2010/main" val="17275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A63D6E0B-69C2-3741-074B-9456C2B06625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DD4314BC-2EB0-F796-0D61-E6E521579BDE}"/>
              </a:ext>
            </a:extLst>
          </p:cNvPr>
          <p:cNvSpPr txBox="1">
            <a:spLocks/>
          </p:cNvSpPr>
          <p:nvPr/>
        </p:nvSpPr>
        <p:spPr>
          <a:xfrm>
            <a:off x="137599" y="1059158"/>
            <a:ext cx="8180492" cy="3455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 fontScale="92500" lnSpcReduction="10000"/>
          </a:bodyPr>
          <a:lstStyle>
            <a:lvl1pPr marL="91439" marR="0" indent="-91439" algn="just" defTabSz="914400" rtl="0" latinLnBrk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Trebuchet MS"/>
              <a:buNone/>
              <a:tabLst/>
              <a:defRPr/>
            </a:pPr>
            <a:endParaRPr kumimoji="0" lang="es-CO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sap Regular"/>
              <a:sym typeface="Asap Regular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Trebuchet MS"/>
              <a:buNone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Los principales componentes que deben coordinarse y costearse para el manejo logístico son:</a:t>
            </a: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Alistamiento (Clasificación, selección y limpieza)</a:t>
            </a: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Empaque </a:t>
            </a: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Acopio y almacenamiento</a:t>
            </a: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Transporte (Cargue, descargue, transporte a punto de compra y a bodega del comprador)</a:t>
            </a:r>
          </a:p>
        </p:txBody>
      </p:sp>
    </p:spTree>
    <p:extLst>
      <p:ext uri="{BB962C8B-B14F-4D97-AF65-F5344CB8AC3E}">
        <p14:creationId xmlns:p14="http://schemas.microsoft.com/office/powerpoint/2010/main" val="27674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F17FC1E0-8784-48ED-4BEA-21F9731FD89E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F09D5A01-4246-CAB6-8EB2-61E7F050723D}"/>
              </a:ext>
            </a:extLst>
          </p:cNvPr>
          <p:cNvSpPr txBox="1">
            <a:spLocks/>
          </p:cNvSpPr>
          <p:nvPr/>
        </p:nvSpPr>
        <p:spPr>
          <a:xfrm>
            <a:off x="331286" y="1247620"/>
            <a:ext cx="7766706" cy="3041034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Font typeface="Trebuchet MS"/>
              <a:buNone/>
            </a:pPr>
            <a:endParaRPr lang="es-ES" dirty="0">
              <a:solidFill>
                <a:srgbClr val="FF0000"/>
              </a:solidFill>
            </a:endParaRPr>
          </a:p>
          <a:p>
            <a:pPr marL="0" indent="0">
              <a:buFont typeface="Trebuchet MS"/>
              <a:buNone/>
            </a:pPr>
            <a:endParaRPr lang="es-ES" dirty="0">
              <a:solidFill>
                <a:srgbClr val="FF0000"/>
              </a:solidFill>
            </a:endParaRPr>
          </a:p>
          <a:p>
            <a:pPr marL="0" indent="0">
              <a:buFont typeface="Trebuchet MS"/>
              <a:buNone/>
            </a:pPr>
            <a:r>
              <a:rPr lang="es-ES" dirty="0"/>
              <a:t>¿Como se define el precio de un producto?</a:t>
            </a:r>
          </a:p>
          <a:p>
            <a:pPr marL="0" indent="0">
              <a:buFont typeface="Trebuchet MS"/>
              <a:buNone/>
            </a:pPr>
            <a:r>
              <a:rPr lang="es-ES" dirty="0">
                <a:solidFill>
                  <a:schemeClr val="tx1"/>
                </a:solidFill>
              </a:rPr>
              <a:t> </a:t>
            </a:r>
            <a:br>
              <a:rPr lang="es-ES" dirty="0"/>
            </a:b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5932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" name="Shape 192">
            <a:extLst>
              <a:ext uri="{FF2B5EF4-FFF2-40B4-BE49-F238E27FC236}">
                <a16:creationId xmlns:a16="http://schemas.microsoft.com/office/drawing/2014/main" id="{EE246C8C-2016-EE30-4FDB-26242E038165}"/>
              </a:ext>
            </a:extLst>
          </p:cNvPr>
          <p:cNvSpPr txBox="1">
            <a:spLocks/>
          </p:cNvSpPr>
          <p:nvPr/>
        </p:nvSpPr>
        <p:spPr>
          <a:xfrm>
            <a:off x="137599" y="1003300"/>
            <a:ext cx="8868803" cy="3716184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lnSpc>
                <a:spcPct val="100000"/>
              </a:lnSpc>
              <a:buFont typeface="Trebuchet MS"/>
              <a:buNone/>
            </a:pPr>
            <a:r>
              <a:rPr lang="es-ES" sz="2400" dirty="0"/>
              <a:t>5. Presentar las respuestas más precisas a las preguntas y verificar que los participantes entendieron. Ir más allá del «Sí, entendí», que los participantes expliquen lo que entienden de cada tema.</a:t>
            </a:r>
          </a:p>
          <a:p>
            <a:pPr marL="0" indent="0">
              <a:lnSpc>
                <a:spcPct val="100000"/>
              </a:lnSpc>
              <a:buFont typeface="Trebuchet MS"/>
              <a:buNone/>
            </a:pPr>
            <a:r>
              <a:rPr lang="es-ES" sz="2400" dirty="0"/>
              <a:t>6. Se recomienda que trabajen dos (2) profesionales, 1 que guía y facilita la presentación y otro que toma notas y ordena las ideas y conceptos planteados por los participantes en el taller.</a:t>
            </a:r>
          </a:p>
          <a:p>
            <a:pPr marL="0" indent="0" algn="l">
              <a:lnSpc>
                <a:spcPct val="170000"/>
              </a:lnSpc>
              <a:buFont typeface="Trebuchet MS"/>
              <a:buNone/>
            </a:pPr>
            <a:r>
              <a:rPr lang="es-ES" sz="2400" b="1" dirty="0">
                <a:solidFill>
                  <a:srgbClr val="FF0000"/>
                </a:solidFill>
              </a:rPr>
              <a:t>Estas láminas no son para presentar</a:t>
            </a:r>
            <a:br>
              <a:rPr lang="es-ES" sz="2400" b="1" dirty="0">
                <a:solidFill>
                  <a:srgbClr val="FF0000"/>
                </a:solidFill>
              </a:rPr>
            </a:br>
            <a:r>
              <a:rPr lang="es-ES" sz="2400" b="1" dirty="0">
                <a:solidFill>
                  <a:srgbClr val="FF0000"/>
                </a:solidFill>
              </a:rPr>
              <a:t>Son una </a:t>
            </a:r>
            <a:r>
              <a:rPr lang="es-CO" sz="2400" b="1" u="sng" dirty="0">
                <a:solidFill>
                  <a:srgbClr val="FF0000"/>
                </a:solidFill>
              </a:rPr>
              <a:t>guía</a:t>
            </a:r>
            <a:r>
              <a:rPr lang="es-ES" sz="2400" b="1" dirty="0">
                <a:solidFill>
                  <a:srgbClr val="FF0000"/>
                </a:solidFill>
              </a:rPr>
              <a:t> para el facilitador</a:t>
            </a:r>
            <a:endParaRPr lang="es-ES" sz="2400" dirty="0"/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530DF6D3-BA24-F089-235F-616CAE8110FE}"/>
              </a:ext>
            </a:extLst>
          </p:cNvPr>
          <p:cNvSpPr txBox="1">
            <a:spLocks/>
          </p:cNvSpPr>
          <p:nvPr/>
        </p:nvSpPr>
        <p:spPr>
          <a:xfrm>
            <a:off x="1710466" y="191240"/>
            <a:ext cx="3905026" cy="604826"/>
          </a:xfrm>
          <a:prstGeom prst="rect">
            <a:avLst/>
          </a:prstGeom>
        </p:spPr>
        <p:txBody>
          <a:bodyPr/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Metodología</a:t>
            </a:r>
          </a:p>
        </p:txBody>
      </p:sp>
    </p:spTree>
    <p:extLst>
      <p:ext uri="{BB962C8B-B14F-4D97-AF65-F5344CB8AC3E}">
        <p14:creationId xmlns:p14="http://schemas.microsoft.com/office/powerpoint/2010/main" val="120728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481EF187-6DFF-70F3-43FF-EF56564179FE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9AFFCAEC-0526-6007-17EF-068FBB1388CD}"/>
              </a:ext>
            </a:extLst>
          </p:cNvPr>
          <p:cNvSpPr txBox="1">
            <a:spLocks/>
          </p:cNvSpPr>
          <p:nvPr/>
        </p:nvSpPr>
        <p:spPr>
          <a:xfrm>
            <a:off x="137599" y="1379560"/>
            <a:ext cx="8449995" cy="318244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Font typeface="Trebuchet MS"/>
              <a:buNone/>
            </a:pPr>
            <a:r>
              <a:rPr lang="es-ES" sz="2800" dirty="0"/>
              <a:t>Los precios se definen teniendo en cuenta, los costos de producción, los costos logísticos y el margen de ganancia. Estos elementos dependen del mercado y sus condiciones: No es lo mismo si se vende a la Agroindustria, que, a los consumidores de manera directa, o a los intermediarios </a:t>
            </a:r>
          </a:p>
          <a:p>
            <a:pPr>
              <a:buClr>
                <a:schemeClr val="bg2"/>
              </a:buClr>
              <a:buFont typeface="Arial" pitchFamily="34" charset="0"/>
              <a:buChar char="•"/>
            </a:pPr>
            <a:endParaRPr lang="es-ES" sz="2800" dirty="0"/>
          </a:p>
          <a:p>
            <a:pPr>
              <a:buClr>
                <a:schemeClr val="bg2"/>
              </a:buClr>
              <a:buFont typeface="Arial" pitchFamily="34" charset="0"/>
              <a:buChar char="•"/>
            </a:pPr>
            <a:r>
              <a:rPr lang="es-ES" sz="2800" dirty="0"/>
              <a:t> Los precios dependen de oferta y demanda</a:t>
            </a:r>
          </a:p>
          <a:p>
            <a:pPr>
              <a:buClr>
                <a:schemeClr val="bg2"/>
              </a:buClr>
              <a:buFont typeface="Arial" pitchFamily="34" charset="0"/>
              <a:buChar char="•"/>
            </a:pPr>
            <a:r>
              <a:rPr lang="es-ES" sz="2800" dirty="0"/>
              <a:t> Los precios no son determinados por la voluntad de una o de dos personas</a:t>
            </a:r>
          </a:p>
        </p:txBody>
      </p:sp>
    </p:spTree>
    <p:extLst>
      <p:ext uri="{BB962C8B-B14F-4D97-AF65-F5344CB8AC3E}">
        <p14:creationId xmlns:p14="http://schemas.microsoft.com/office/powerpoint/2010/main" val="110282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60CFF31B-102C-D3CE-5DA5-13FF14DEEC58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A4BD1DDC-F5E8-3EA2-AE73-42E0FA5D8556}"/>
              </a:ext>
            </a:extLst>
          </p:cNvPr>
          <p:cNvSpPr txBox="1">
            <a:spLocks/>
          </p:cNvSpPr>
          <p:nvPr/>
        </p:nvSpPr>
        <p:spPr>
          <a:xfrm>
            <a:off x="0" y="1113180"/>
            <a:ext cx="8868803" cy="3487815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400"/>
              <a:t>En algunos productos los precios están determinados por condiciones externas fuera del control de los productores. Por ejemplo: café, cacao, maíz, entre otros. Se definen en un escenario internacional y no tienen una relación directa con los costos de producción en la localidad del productor.</a:t>
            </a:r>
          </a:p>
          <a:p>
            <a:endParaRPr lang="es-ES" sz="2400"/>
          </a:p>
          <a:p>
            <a:r>
              <a:rPr lang="es-ES" sz="2400"/>
              <a:t>En otros productos los precios se determinan teniendo en cuenta los costos asociados a estos y un margen de ganancia. En estos casos los productores pueden tener mayor control sobre el precio a negociar.</a:t>
            </a:r>
          </a:p>
          <a:p>
            <a:br>
              <a:rPr lang="es-ES" sz="2400" u="sng"/>
            </a:br>
            <a:br>
              <a:rPr lang="es-ES" sz="2400" u="sng">
                <a:solidFill>
                  <a:srgbClr val="FF0000"/>
                </a:solidFill>
              </a:rPr>
            </a:b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7224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60CFF31B-102C-D3CE-5DA5-13FF14DEEC58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EF70F473-1437-A581-489E-A75FD9DC8713}"/>
              </a:ext>
            </a:extLst>
          </p:cNvPr>
          <p:cNvSpPr txBox="1">
            <a:spLocks/>
          </p:cNvSpPr>
          <p:nvPr/>
        </p:nvSpPr>
        <p:spPr>
          <a:xfrm>
            <a:off x="137599" y="1869726"/>
            <a:ext cx="8592616" cy="2096639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u="sng" dirty="0"/>
          </a:p>
          <a:p>
            <a:r>
              <a:rPr lang="es-ES" dirty="0"/>
              <a:t>¿Que debe tener en cuenta una organización para hacer una comercialización asociativa exitosa?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8353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A0DEC2BE-9A0E-152E-1461-A86785DC0E63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6942EEC5-5F11-D144-5FAB-460043560A39}"/>
              </a:ext>
            </a:extLst>
          </p:cNvPr>
          <p:cNvSpPr txBox="1">
            <a:spLocks/>
          </p:cNvSpPr>
          <p:nvPr/>
        </p:nvSpPr>
        <p:spPr>
          <a:xfrm>
            <a:off x="211903" y="998144"/>
            <a:ext cx="8720193" cy="3484999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800" dirty="0"/>
              <a:t>1. Conocimiento de las condiciones de producción de los asociados:</a:t>
            </a:r>
          </a:p>
          <a:p>
            <a:endParaRPr lang="es-ES" sz="2800" dirty="0"/>
          </a:p>
          <a:p>
            <a:pPr marL="0" indent="0">
              <a:buFont typeface="Trebuchet MS"/>
              <a:buNone/>
            </a:pPr>
            <a:endParaRPr lang="es-ES" sz="2800" dirty="0"/>
          </a:p>
          <a:p>
            <a:r>
              <a:rPr lang="es-ES" sz="2800" dirty="0"/>
              <a:t>2. Compromiso real y verdadero de los productores de vender asociativamente</a:t>
            </a:r>
          </a:p>
          <a:p>
            <a:r>
              <a:rPr lang="es-ES" sz="2800" dirty="0"/>
              <a:t>3. Acuerdo claro y específico con los productores sobre la calidad y los  precios</a:t>
            </a:r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</p:txBody>
      </p:sp>
      <p:sp>
        <p:nvSpPr>
          <p:cNvPr id="8" name="1 Rectángulo">
            <a:extLst>
              <a:ext uri="{FF2B5EF4-FFF2-40B4-BE49-F238E27FC236}">
                <a16:creationId xmlns:a16="http://schemas.microsoft.com/office/drawing/2014/main" id="{4787DA57-714A-A80B-2A57-E399C80FFC71}"/>
              </a:ext>
            </a:extLst>
          </p:cNvPr>
          <p:cNvSpPr/>
          <p:nvPr/>
        </p:nvSpPr>
        <p:spPr>
          <a:xfrm>
            <a:off x="406996" y="1786990"/>
            <a:ext cx="8525100" cy="120032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Áreas en producción</a:t>
            </a:r>
          </a:p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Distancia a centro de acopio o a punto de compra </a:t>
            </a:r>
          </a:p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Periodos de recolección </a:t>
            </a:r>
          </a:p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Ruta de recolección</a:t>
            </a:r>
          </a:p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Características de calidad, </a:t>
            </a:r>
          </a:p>
          <a:p>
            <a:pPr marL="285750" indent="-285750">
              <a:buClr>
                <a:schemeClr val="bg2"/>
              </a:buClr>
              <a:buFont typeface="Arial" pitchFamily="34" charset="0"/>
              <a:buChar char="•"/>
            </a:pPr>
            <a:r>
              <a:rPr lang="es-CO" dirty="0"/>
              <a:t>Volúmenes y otros.</a:t>
            </a:r>
          </a:p>
        </p:txBody>
      </p:sp>
    </p:spTree>
    <p:extLst>
      <p:ext uri="{BB962C8B-B14F-4D97-AF65-F5344CB8AC3E}">
        <p14:creationId xmlns:p14="http://schemas.microsoft.com/office/powerpoint/2010/main" val="41160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A0DEC2BE-9A0E-152E-1461-A86785DC0E63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879A02BF-E7D6-FC8D-B594-13E9DDC5EC44}"/>
              </a:ext>
            </a:extLst>
          </p:cNvPr>
          <p:cNvSpPr txBox="1">
            <a:spLocks/>
          </p:cNvSpPr>
          <p:nvPr/>
        </p:nvSpPr>
        <p:spPr>
          <a:xfrm>
            <a:off x="137598" y="852859"/>
            <a:ext cx="8455018" cy="3916198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s-ES" sz="2400" dirty="0"/>
              <a:t>4. Gestión comercial efectiva para buscar clientes y mejorar la capacidad de negociar   </a:t>
            </a:r>
          </a:p>
          <a:p>
            <a:pPr>
              <a:lnSpc>
                <a:spcPct val="150000"/>
              </a:lnSpc>
            </a:pPr>
            <a:r>
              <a:rPr lang="es-ES" sz="2400" dirty="0"/>
              <a:t>5. Información sobre mercados y precios  </a:t>
            </a:r>
          </a:p>
          <a:p>
            <a:pPr>
              <a:lnSpc>
                <a:spcPct val="150000"/>
              </a:lnSpc>
            </a:pPr>
            <a:r>
              <a:rPr lang="es-ES" sz="2400" dirty="0"/>
              <a:t>6. Estructura administrativa para la comercialización  </a:t>
            </a:r>
          </a:p>
          <a:p>
            <a:pPr>
              <a:lnSpc>
                <a:spcPct val="150000"/>
              </a:lnSpc>
            </a:pPr>
            <a:r>
              <a:rPr lang="es-ES" sz="2400" dirty="0"/>
              <a:t>7. Infraestructura logística (Deseable)   </a:t>
            </a:r>
          </a:p>
          <a:p>
            <a:pPr>
              <a:lnSpc>
                <a:spcPct val="150000"/>
              </a:lnSpc>
            </a:pPr>
            <a:r>
              <a:rPr lang="es-ES" sz="2400" dirty="0"/>
              <a:t>8. Recursos financieros líquidos (capital de trabajo)</a:t>
            </a:r>
          </a:p>
          <a:p>
            <a:pPr>
              <a:lnSpc>
                <a:spcPct val="150000"/>
              </a:lnSpc>
            </a:pPr>
            <a:endParaRPr lang="es-ES" sz="2400" dirty="0"/>
          </a:p>
          <a:p>
            <a:endParaRPr lang="es-ES" sz="2400" dirty="0"/>
          </a:p>
          <a:p>
            <a:endParaRPr lang="es-ES" sz="2400" dirty="0"/>
          </a:p>
          <a:p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26130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35037C8C-1C15-23FB-BA78-D6A22C36FB77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E4CF2187-6A20-5EE3-A45B-A15E40B16B28}"/>
              </a:ext>
            </a:extLst>
          </p:cNvPr>
          <p:cNvSpPr txBox="1">
            <a:spLocks/>
          </p:cNvSpPr>
          <p:nvPr/>
        </p:nvSpPr>
        <p:spPr>
          <a:xfrm>
            <a:off x="137598" y="545519"/>
            <a:ext cx="11233248" cy="558924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dirty="0"/>
          </a:p>
          <a:p>
            <a:r>
              <a:rPr lang="es-ES" dirty="0"/>
              <a:t>¿Qué se entiende por capital de trabajo?</a:t>
            </a:r>
          </a:p>
          <a:p>
            <a:endParaRPr lang="es-E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B17F9F7-8079-2780-B241-ABF980365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415" y="1696807"/>
            <a:ext cx="4055807" cy="3257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212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35037C8C-1C15-23FB-BA78-D6A22C36FB77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9AC881B2-79FA-BB1C-4226-E8F25BA14358}"/>
              </a:ext>
            </a:extLst>
          </p:cNvPr>
          <p:cNvSpPr txBox="1">
            <a:spLocks/>
          </p:cNvSpPr>
          <p:nvPr/>
        </p:nvSpPr>
        <p:spPr>
          <a:xfrm>
            <a:off x="181178" y="1049818"/>
            <a:ext cx="8672052" cy="3722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capital de trabajo está </a:t>
            </a:r>
            <a:r>
              <a:rPr lang="es-ES" sz="2800" dirty="0"/>
              <a:t>conformado p</a:t>
            </a:r>
            <a:r>
              <a:rPr lang="es-E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los </a:t>
            </a:r>
            <a:r>
              <a:rPr lang="es-ES" sz="28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recursos necesarios para operar un negocio</a:t>
            </a:r>
          </a:p>
          <a:p>
            <a:endParaRPr lang="es-ES" sz="2800" dirty="0">
              <a:solidFill>
                <a:schemeClr val="bg2"/>
              </a:solidFill>
            </a:endParaRPr>
          </a:p>
          <a:p>
            <a:r>
              <a:rPr lang="es-ES" sz="2800" dirty="0"/>
              <a:t>No es el recurso para hacer infraestructura o comprar equipos</a:t>
            </a:r>
          </a:p>
          <a:p>
            <a:endParaRPr lang="es-ES" sz="2800" dirty="0"/>
          </a:p>
          <a:p>
            <a:r>
              <a:rPr lang="es-ES" sz="2800" u="sng" dirty="0"/>
              <a:t>En producción</a:t>
            </a:r>
            <a:r>
              <a:rPr lang="es-ES" sz="2800" dirty="0"/>
              <a:t>: Compra de materia prima, insumos y mano de obra </a:t>
            </a:r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326329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E59B3348-22D4-6EBC-59DA-281256BE7F88}"/>
              </a:ext>
            </a:extLst>
          </p:cNvPr>
          <p:cNvSpPr txBox="1">
            <a:spLocks/>
          </p:cNvSpPr>
          <p:nvPr/>
        </p:nvSpPr>
        <p:spPr>
          <a:xfrm>
            <a:off x="1418883" y="17958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Conceptos básicos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7F39BEE3-451E-8D18-FB96-CFA7F09BCA52}"/>
              </a:ext>
            </a:extLst>
          </p:cNvPr>
          <p:cNvSpPr txBox="1">
            <a:spLocks/>
          </p:cNvSpPr>
          <p:nvPr/>
        </p:nvSpPr>
        <p:spPr>
          <a:xfrm>
            <a:off x="169155" y="1438387"/>
            <a:ext cx="8287453" cy="2774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>
            <a:lvl1pPr marL="91439" marR="0" indent="-91439" algn="just" defTabSz="914400" rtl="0" latinLnBrk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0404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/>
            </a:pPr>
            <a:endParaRPr kumimoji="0" lang="es-ES" sz="2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sap Regular"/>
              <a:sym typeface="Asap Regular"/>
            </a:endParaRP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/>
            </a:pPr>
            <a:r>
              <a:rPr kumimoji="0" lang="es-ES" sz="28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En Comercialización</a:t>
            </a:r>
            <a:r>
              <a:rPr kumimoji="0" lang="es-E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sap Regular"/>
                <a:sym typeface="Asap Regular"/>
              </a:rPr>
              <a:t>: Compra del producto, empaques, pago de cargue, descargue y transporte, pago de mano de obra, manejo de plazos en el pago por parte del comprador y otros </a:t>
            </a: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/>
            </a:pPr>
            <a:endParaRPr kumimoji="0" lang="es-ES" sz="2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sap Regular"/>
              <a:sym typeface="Asap Regular"/>
            </a:endParaRP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/>
            </a:pPr>
            <a:endParaRPr kumimoji="0" lang="es-ES" sz="2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sap Regular"/>
              <a:sym typeface="Asap Regular"/>
            </a:endParaRPr>
          </a:p>
          <a:p>
            <a:pPr marL="91439" marR="0" lvl="0" indent="-91439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/>
            </a:pPr>
            <a:endParaRPr kumimoji="0" lang="es-ES" sz="2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sap Regular"/>
              <a:sym typeface="Asap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2610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9D8531AC-0EB2-4381-9EFF-D960AAC956BF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F330C41E-8395-41EE-7A42-F8A75ABA2732}"/>
              </a:ext>
            </a:extLst>
          </p:cNvPr>
          <p:cNvSpPr txBox="1">
            <a:spLocks/>
          </p:cNvSpPr>
          <p:nvPr/>
        </p:nvSpPr>
        <p:spPr>
          <a:xfrm>
            <a:off x="158014" y="1126523"/>
            <a:ext cx="6878199" cy="3162104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dirty="0"/>
          </a:p>
          <a:p>
            <a:endParaRPr lang="es-ES" dirty="0"/>
          </a:p>
          <a:p>
            <a:r>
              <a:rPr lang="es-ES" dirty="0"/>
              <a:t>¿Qué es un fondo rotatorio de comercialización?</a:t>
            </a:r>
          </a:p>
        </p:txBody>
      </p:sp>
    </p:spTree>
    <p:extLst>
      <p:ext uri="{BB962C8B-B14F-4D97-AF65-F5344CB8AC3E}">
        <p14:creationId xmlns:p14="http://schemas.microsoft.com/office/powerpoint/2010/main" val="3198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C91BD478-DEAD-AD8E-3D76-1BB65CC39CBB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B4272F6A-CC86-3D8B-0C75-DFCC1F2E4585}"/>
              </a:ext>
            </a:extLst>
          </p:cNvPr>
          <p:cNvSpPr txBox="1">
            <a:spLocks/>
          </p:cNvSpPr>
          <p:nvPr/>
        </p:nvSpPr>
        <p:spPr>
          <a:xfrm>
            <a:off x="162093" y="1211763"/>
            <a:ext cx="8455018" cy="3365514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sz="2800" dirty="0"/>
          </a:p>
          <a:p>
            <a:pPr marL="0" indent="0">
              <a:buNone/>
            </a:pPr>
            <a:r>
              <a:rPr lang="es-ES" sz="2800" dirty="0"/>
              <a:t>Un conjunto de recursos en dinero que conforman «un fondo»</a:t>
            </a:r>
          </a:p>
          <a:p>
            <a:endParaRPr lang="es-ES" sz="2800" dirty="0"/>
          </a:p>
          <a:p>
            <a:pPr marL="0" indent="0">
              <a:buNone/>
            </a:pPr>
            <a:r>
              <a:rPr lang="es-ES" sz="2800" dirty="0"/>
              <a:t>Son recursos que salen y vuelven a entrar al fondo, que rotan de manera continua y sostienen la actividad comercial de la organización</a:t>
            </a:r>
          </a:p>
          <a:p>
            <a:endParaRPr lang="es-ES" sz="2800" dirty="0"/>
          </a:p>
          <a:p>
            <a:r>
              <a:rPr lang="es-E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441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13" name="Shape 193">
            <a:extLst>
              <a:ext uri="{FF2B5EF4-FFF2-40B4-BE49-F238E27FC236}">
                <a16:creationId xmlns:a16="http://schemas.microsoft.com/office/drawing/2014/main" id="{A0658408-2DF7-2C85-C24E-3994A33C1041}"/>
              </a:ext>
            </a:extLst>
          </p:cNvPr>
          <p:cNvSpPr txBox="1">
            <a:spLocks/>
          </p:cNvSpPr>
          <p:nvPr/>
        </p:nvSpPr>
        <p:spPr>
          <a:xfrm>
            <a:off x="1429646" y="177717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324C44A-1738-6C81-6391-64BFA0B22ED0}"/>
              </a:ext>
            </a:extLst>
          </p:cNvPr>
          <p:cNvSpPr txBox="1"/>
          <p:nvPr/>
        </p:nvSpPr>
        <p:spPr>
          <a:xfrm>
            <a:off x="137599" y="741999"/>
            <a:ext cx="9034417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lvl="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1800" dirty="0">
                <a:cs typeface="Arial"/>
                <a:sym typeface="Arial"/>
              </a:rPr>
              <a:t>El propósito de las </a:t>
            </a:r>
            <a:r>
              <a:rPr lang="es-CO" sz="1800" b="1" u="sng" dirty="0">
                <a:cs typeface="Arial"/>
                <a:sym typeface="Arial"/>
              </a:rPr>
              <a:t>tres preguntas del «Entorno comercial actual" a continuación del objetivo</a:t>
            </a:r>
            <a:r>
              <a:rPr lang="es-CO" sz="1800" dirty="0">
                <a:cs typeface="Arial"/>
                <a:sym typeface="Arial"/>
              </a:rPr>
              <a:t> es identificar con base en las experiencias y la reflexión de los productores y directivos de la organización las condiciones de la comercialización actual del principal producto de los miembros de la organización identificando características y elementos como:</a:t>
            </a:r>
          </a:p>
        </p:txBody>
      </p:sp>
      <p:sp>
        <p:nvSpPr>
          <p:cNvPr id="18" name="1 Rectángulo">
            <a:extLst>
              <a:ext uri="{FF2B5EF4-FFF2-40B4-BE49-F238E27FC236}">
                <a16:creationId xmlns:a16="http://schemas.microsoft.com/office/drawing/2014/main" id="{7BF30BFC-C810-2584-6432-3B043619361F}"/>
              </a:ext>
            </a:extLst>
          </p:cNvPr>
          <p:cNvSpPr/>
          <p:nvPr/>
        </p:nvSpPr>
        <p:spPr>
          <a:xfrm>
            <a:off x="137599" y="2219327"/>
            <a:ext cx="4653857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lvl="0">
              <a:spcBef>
                <a:spcPts val="1000"/>
              </a:spcBef>
            </a:pPr>
            <a:r>
              <a:rPr lang="es-CO" sz="1400" dirty="0">
                <a:latin typeface="Asap Regular"/>
              </a:rPr>
              <a:t>1. Venta de producto fresco o procesado. 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2. Comportamiento de los precios.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3. Cantidades vendidas.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4. Principales compradores.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5. Papel de los intermediarios.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6. Ventas individuales o conjuntas de la organización.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7. Continuidad en las entregas.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8. Calidades.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9. Problemas de financiación y en particular de capital de trabajo.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10. Problemas con la logística.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11. Falta de estabilidad en la compra. </a:t>
            </a:r>
          </a:p>
        </p:txBody>
      </p:sp>
      <p:sp>
        <p:nvSpPr>
          <p:cNvPr id="19" name="2 Rectángulo">
            <a:extLst>
              <a:ext uri="{FF2B5EF4-FFF2-40B4-BE49-F238E27FC236}">
                <a16:creationId xmlns:a16="http://schemas.microsoft.com/office/drawing/2014/main" id="{42C6C7B3-44A7-5361-0CDA-5D00E817965C}"/>
              </a:ext>
            </a:extLst>
          </p:cNvPr>
          <p:cNvSpPr/>
          <p:nvPr/>
        </p:nvSpPr>
        <p:spPr>
          <a:xfrm>
            <a:off x="4390630" y="2219327"/>
            <a:ext cx="46157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1400" dirty="0">
                <a:latin typeface="Asap Regular"/>
              </a:rPr>
              <a:t>12. Forma de pago.</a:t>
            </a:r>
          </a:p>
          <a:p>
            <a:r>
              <a:rPr lang="es-CO" sz="1400" dirty="0">
                <a:latin typeface="Asap Regular"/>
              </a:rPr>
              <a:t>13. Necesidad de hacer transformación.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14. Necesidad de certificaciones o sellos.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15. Incumplimiento de los productores con la organización o con los compradores.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16. Incumplimiento de los compradores.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17. Dificultades para que les compren toda la producción.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18. Dificultades para cumplir con las exigencias de calidad.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19. Falta de transporte.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20. Mal estado de las vías.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21. Falta de unidad de los productores. </a:t>
            </a:r>
            <a:br>
              <a:rPr lang="es-CO" sz="1400" dirty="0">
                <a:latin typeface="Asap Regular"/>
              </a:rPr>
            </a:br>
            <a:r>
              <a:rPr lang="es-CO" sz="1400" dirty="0">
                <a:latin typeface="Asap Regular"/>
              </a:rPr>
              <a:t>22. Otros. </a:t>
            </a:r>
            <a:endParaRPr lang="es-ES" sz="1400" dirty="0">
              <a:latin typeface="Asap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82446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A1FEF7CC-6CF6-D297-5C09-9EE8185096A9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4E9D334C-6CDB-82CE-8956-96159909961B}"/>
              </a:ext>
            </a:extLst>
          </p:cNvPr>
          <p:cNvSpPr txBox="1">
            <a:spLocks/>
          </p:cNvSpPr>
          <p:nvPr/>
        </p:nvSpPr>
        <p:spPr>
          <a:xfrm>
            <a:off x="158014" y="1442479"/>
            <a:ext cx="8455018" cy="2480864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dirty="0"/>
          </a:p>
          <a:p>
            <a:r>
              <a:rPr lang="es-ES" dirty="0"/>
              <a:t>¿Para qué sirve un fondo rotatorio de comercialización?</a:t>
            </a:r>
          </a:p>
        </p:txBody>
      </p:sp>
    </p:spTree>
    <p:extLst>
      <p:ext uri="{BB962C8B-B14F-4D97-AF65-F5344CB8AC3E}">
        <p14:creationId xmlns:p14="http://schemas.microsoft.com/office/powerpoint/2010/main" val="535808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D394F343-464E-D9B6-CA4B-9353E8B0B3A2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629D84B6-A630-4FD2-DB05-889F2F18E2CB}"/>
              </a:ext>
            </a:extLst>
          </p:cNvPr>
          <p:cNvSpPr txBox="1">
            <a:spLocks/>
          </p:cNvSpPr>
          <p:nvPr/>
        </p:nvSpPr>
        <p:spPr>
          <a:xfrm>
            <a:off x="137599" y="1050104"/>
            <a:ext cx="8244401" cy="362051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ES" sz="2800" dirty="0"/>
          </a:p>
          <a:p>
            <a:pPr marL="0" indent="0">
              <a:buNone/>
            </a:pPr>
            <a:r>
              <a:rPr lang="es-ES" sz="2800" dirty="0"/>
              <a:t>Los recursos del fondo que se usan para facilitar la comercialización de los productores</a:t>
            </a:r>
          </a:p>
          <a:p>
            <a:endParaRPr lang="es-ES" sz="2800" dirty="0"/>
          </a:p>
          <a:p>
            <a:pPr marL="0" indent="0">
              <a:buNone/>
            </a:pPr>
            <a:r>
              <a:rPr lang="es-ES" sz="2800" dirty="0"/>
              <a:t>Sirve para comprar de contado a los productores</a:t>
            </a:r>
          </a:p>
          <a:p>
            <a:endParaRPr lang="es-ES" sz="2800" dirty="0"/>
          </a:p>
          <a:p>
            <a:pPr marL="0" indent="0">
              <a:buNone/>
            </a:pPr>
            <a:r>
              <a:rPr lang="es-ES" sz="2800" dirty="0"/>
              <a:t>Sirve para manejar plazos de pago de los compradores</a:t>
            </a:r>
          </a:p>
          <a:p>
            <a:endParaRPr lang="es-ES" sz="2800" dirty="0"/>
          </a:p>
          <a:p>
            <a:r>
              <a:rPr lang="es-E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6074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002D9205-BD96-CF67-EB79-D08871729AC9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8323C8DC-C21A-F7EA-5A1E-8515887A9674}"/>
              </a:ext>
            </a:extLst>
          </p:cNvPr>
          <p:cNvSpPr txBox="1">
            <a:spLocks/>
          </p:cNvSpPr>
          <p:nvPr/>
        </p:nvSpPr>
        <p:spPr>
          <a:xfrm>
            <a:off x="158014" y="1050048"/>
            <a:ext cx="8455018" cy="2954132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None/>
            </a:pPr>
            <a:endParaRPr lang="es-ES" dirty="0"/>
          </a:p>
          <a:p>
            <a:endParaRPr lang="es-ES" dirty="0"/>
          </a:p>
          <a:p>
            <a:r>
              <a:rPr lang="es-ES" dirty="0"/>
              <a:t>¿De dónde sale el dinero para el fondo de comercialización?</a:t>
            </a:r>
          </a:p>
        </p:txBody>
      </p:sp>
    </p:spTree>
    <p:extLst>
      <p:ext uri="{BB962C8B-B14F-4D97-AF65-F5344CB8AC3E}">
        <p14:creationId xmlns:p14="http://schemas.microsoft.com/office/powerpoint/2010/main" val="160266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18364F24-1DEF-3884-0EE9-FB66D40EE396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EBFC994E-2480-1FDA-CA37-8B2C8B888C24}"/>
              </a:ext>
            </a:extLst>
          </p:cNvPr>
          <p:cNvSpPr txBox="1">
            <a:spLocks/>
          </p:cNvSpPr>
          <p:nvPr/>
        </p:nvSpPr>
        <p:spPr>
          <a:xfrm>
            <a:off x="137599" y="1014414"/>
            <a:ext cx="8534453" cy="369926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buFont typeface="Trebuchet MS"/>
              <a:buNone/>
            </a:pPr>
            <a:endParaRPr lang="es-ES" sz="2800" dirty="0">
              <a:solidFill>
                <a:schemeClr val="tx1"/>
              </a:solidFill>
            </a:endParaRPr>
          </a:p>
          <a:p>
            <a:r>
              <a:rPr lang="es-ES" sz="2800" b="1" dirty="0">
                <a:solidFill>
                  <a:schemeClr val="tx1"/>
                </a:solidFill>
              </a:rPr>
              <a:t>Aportes de los productores</a:t>
            </a:r>
          </a:p>
          <a:p>
            <a:r>
              <a:rPr lang="es-ES" sz="2800" b="1" dirty="0">
                <a:solidFill>
                  <a:schemeClr val="tx1"/>
                </a:solidFill>
              </a:rPr>
              <a:t>Retención de cuota de sostenimiento por unidad vendida</a:t>
            </a:r>
          </a:p>
          <a:p>
            <a:r>
              <a:rPr lang="es-ES" sz="2800" dirty="0">
                <a:solidFill>
                  <a:schemeClr val="tx1"/>
                </a:solidFill>
              </a:rPr>
              <a:t>Créditos</a:t>
            </a:r>
          </a:p>
          <a:p>
            <a:r>
              <a:rPr lang="es-ES" sz="2800" dirty="0">
                <a:solidFill>
                  <a:schemeClr val="tx1"/>
                </a:solidFill>
              </a:rPr>
              <a:t>Anticipos del comprador</a:t>
            </a:r>
          </a:p>
          <a:p>
            <a:r>
              <a:rPr lang="es-ES" sz="2800" dirty="0">
                <a:solidFill>
                  <a:schemeClr val="tx1"/>
                </a:solidFill>
              </a:rPr>
              <a:t>Aportes de programas y proyectos</a:t>
            </a:r>
          </a:p>
          <a:p>
            <a:r>
              <a:rPr lang="es-ES" sz="2800" dirty="0">
                <a:solidFill>
                  <a:schemeClr val="tx1"/>
                </a:solidFill>
              </a:rPr>
              <a:t>Donaciones</a:t>
            </a:r>
          </a:p>
          <a:p>
            <a:endParaRPr lang="es-ES" sz="2800" dirty="0">
              <a:solidFill>
                <a:schemeClr val="tx1"/>
              </a:solidFill>
            </a:endParaRPr>
          </a:p>
          <a:p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259650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F64D860B-D56C-C70C-16D9-55589529A576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EDB1EEDE-C871-182C-6F04-7B6ECB55C7C3}"/>
              </a:ext>
            </a:extLst>
          </p:cNvPr>
          <p:cNvSpPr txBox="1">
            <a:spLocks/>
          </p:cNvSpPr>
          <p:nvPr/>
        </p:nvSpPr>
        <p:spPr>
          <a:xfrm>
            <a:off x="91441" y="1163431"/>
            <a:ext cx="8914962" cy="3820563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ES" dirty="0"/>
              <a:t>¿Cómo funciona un fondo rotatorio de comercialización?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FED541DB-84E4-BAD3-6CE7-51EC83C2F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54" y="2167356"/>
            <a:ext cx="3921103" cy="2695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24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5CA8C829-9922-A80D-D9D1-95A8BE121E72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60700823-28F1-AAE2-AA98-ED6DC8EFF0FF}"/>
              </a:ext>
            </a:extLst>
          </p:cNvPr>
          <p:cNvSpPr txBox="1">
            <a:spLocks/>
          </p:cNvSpPr>
          <p:nvPr/>
        </p:nvSpPr>
        <p:spPr>
          <a:xfrm>
            <a:off x="374403" y="833765"/>
            <a:ext cx="7034763" cy="3822354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-CO" sz="2800"/>
              <a:t> Comprando las cosechas</a:t>
            </a: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-CO" sz="2800"/>
              <a:t> Comprando empaques </a:t>
            </a: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-CO" sz="2800"/>
              <a:t> Comprando y vendiendo por calidad</a:t>
            </a: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-CO" sz="2800"/>
              <a:t> Pagando cargue y descargue </a:t>
            </a:r>
          </a:p>
          <a:p>
            <a:pPr>
              <a:lnSpc>
                <a:spcPct val="150000"/>
              </a:lnSpc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•"/>
            </a:pPr>
            <a:r>
              <a:rPr lang="es-CO" sz="2800"/>
              <a:t> Pagando el transporte </a:t>
            </a:r>
          </a:p>
          <a:p>
            <a:r>
              <a:rPr lang="es-CO" sz="2800"/>
              <a:t> </a:t>
            </a:r>
          </a:p>
          <a:p>
            <a:endParaRPr lang="es-CO" sz="2800"/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07418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93">
            <a:extLst>
              <a:ext uri="{FF2B5EF4-FFF2-40B4-BE49-F238E27FC236}">
                <a16:creationId xmlns:a16="http://schemas.microsoft.com/office/drawing/2014/main" id="{D3D63DC9-90D2-4F08-E30B-2F847343021D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3710ED77-B4DE-35BE-2273-0CA76C97B662}"/>
              </a:ext>
            </a:extLst>
          </p:cNvPr>
          <p:cNvSpPr txBox="1">
            <a:spLocks/>
          </p:cNvSpPr>
          <p:nvPr/>
        </p:nvSpPr>
        <p:spPr>
          <a:xfrm>
            <a:off x="137599" y="800515"/>
            <a:ext cx="8153400" cy="4624696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>
              <a:lnSpc>
                <a:spcPct val="150000"/>
              </a:lnSpc>
            </a:pPr>
            <a:r>
              <a:rPr lang="es-CO" sz="2400" dirty="0"/>
              <a:t>Pagando otros gastos asociados al proceso de comercialización </a:t>
            </a:r>
          </a:p>
          <a:p>
            <a:pPr>
              <a:lnSpc>
                <a:spcPct val="150000"/>
              </a:lnSpc>
            </a:pPr>
            <a:r>
              <a:rPr lang="es-CO" sz="2400" dirty="0"/>
              <a:t>Reteniendo cuota de sostenimiento</a:t>
            </a:r>
          </a:p>
          <a:p>
            <a:pPr>
              <a:lnSpc>
                <a:spcPct val="150000"/>
              </a:lnSpc>
            </a:pPr>
            <a:r>
              <a:rPr lang="es-CO" sz="2400" dirty="0"/>
              <a:t>Buscando apoyos externos </a:t>
            </a:r>
          </a:p>
          <a:p>
            <a:pPr>
              <a:lnSpc>
                <a:spcPct val="150000"/>
              </a:lnSpc>
            </a:pPr>
            <a:r>
              <a:rPr lang="es-CO" sz="2400" dirty="0"/>
              <a:t>Manejando eficiente y correctamente los recursos </a:t>
            </a:r>
          </a:p>
          <a:p>
            <a:pPr>
              <a:lnSpc>
                <a:spcPct val="150000"/>
              </a:lnSpc>
            </a:pPr>
            <a:r>
              <a:rPr lang="es-CO" sz="2400" dirty="0"/>
              <a:t>Haciendo buenas operaciones comerciales</a:t>
            </a:r>
          </a:p>
          <a:p>
            <a:pPr>
              <a:lnSpc>
                <a:spcPct val="150000"/>
              </a:lnSpc>
            </a:pPr>
            <a:r>
              <a:rPr lang="es-CO" sz="2400" dirty="0"/>
              <a:t>Informando a Junta Directiva y asociados </a:t>
            </a:r>
          </a:p>
          <a:p>
            <a:endParaRPr lang="es-CO" sz="2400" dirty="0"/>
          </a:p>
          <a:p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222061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AAAA6D46-BD9B-C2F7-E537-142FB1597D09}"/>
              </a:ext>
            </a:extLst>
          </p:cNvPr>
          <p:cNvSpPr txBox="1">
            <a:spLocks/>
          </p:cNvSpPr>
          <p:nvPr/>
        </p:nvSpPr>
        <p:spPr>
          <a:xfrm>
            <a:off x="1734834" y="179819"/>
            <a:ext cx="5301379" cy="824106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Fondos rotatorios de comercialización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E1C83CA9-287C-7E1F-0F44-1E2701AFB9C8}"/>
              </a:ext>
            </a:extLst>
          </p:cNvPr>
          <p:cNvSpPr txBox="1">
            <a:spLocks/>
          </p:cNvSpPr>
          <p:nvPr/>
        </p:nvSpPr>
        <p:spPr>
          <a:xfrm>
            <a:off x="137599" y="1315573"/>
            <a:ext cx="8455018" cy="292742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 sz="2800" dirty="0"/>
          </a:p>
          <a:p>
            <a:pPr marL="0" indent="0">
              <a:buNone/>
            </a:pPr>
            <a:endParaRPr lang="es-CO" sz="2800" dirty="0"/>
          </a:p>
          <a:p>
            <a:r>
              <a:rPr lang="es-CO" sz="2800" i="1" dirty="0"/>
              <a:t>UN FONDO ROTATORIO ES UNA HERRAMIENTA QUE CONTRIBUYE DE MANERA EFICAZ A LA COMERCIALIZACIÓN DE LAS ORGANIZACIONES Y A SU AUTONOMÍA</a:t>
            </a:r>
          </a:p>
          <a:p>
            <a:r>
              <a:rPr lang="es-CO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585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2">
            <a:extLst>
              <a:ext uri="{FF2B5EF4-FFF2-40B4-BE49-F238E27FC236}">
                <a16:creationId xmlns:a16="http://schemas.microsoft.com/office/drawing/2014/main" id="{2295EB17-2162-5A9C-0829-E9262107F96D}"/>
              </a:ext>
            </a:extLst>
          </p:cNvPr>
          <p:cNvSpPr txBox="1">
            <a:spLocks/>
          </p:cNvSpPr>
          <p:nvPr/>
        </p:nvSpPr>
        <p:spPr>
          <a:xfrm>
            <a:off x="-1044624" y="0"/>
            <a:ext cx="11233248" cy="5589240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endParaRPr lang="es-CO"/>
          </a:p>
          <a:p>
            <a:endParaRPr lang="es-CO"/>
          </a:p>
          <a:p>
            <a:endParaRPr lang="es-CO"/>
          </a:p>
          <a:p>
            <a:pPr algn="ctr"/>
            <a:endParaRPr lang="es-CO"/>
          </a:p>
          <a:p>
            <a:pPr algn="ctr"/>
            <a:r>
              <a:rPr lang="es-CO" sz="4400"/>
              <a:t>GRACIAS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1844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40334"/>
            <a:ext cx="9287411" cy="522416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70AC6F-3712-1E32-B706-0651D51C9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045" y="910553"/>
            <a:ext cx="2724275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DB1CAE5B-7A1E-783A-7E9E-111F3D53DCAA}"/>
              </a:ext>
            </a:extLst>
          </p:cNvPr>
          <p:cNvSpPr txBox="1">
            <a:spLocks/>
          </p:cNvSpPr>
          <p:nvPr/>
        </p:nvSpPr>
        <p:spPr>
          <a:xfrm>
            <a:off x="1486581" y="309197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AA9D9054-28E3-C990-8566-C53EA8CE059C}"/>
              </a:ext>
            </a:extLst>
          </p:cNvPr>
          <p:cNvSpPr txBox="1">
            <a:spLocks/>
          </p:cNvSpPr>
          <p:nvPr/>
        </p:nvSpPr>
        <p:spPr>
          <a:xfrm>
            <a:off x="0" y="855380"/>
            <a:ext cx="9006402" cy="3864873"/>
          </a:xfrm>
          <a:prstGeom prst="rect">
            <a:avLst/>
          </a:prstGeom>
        </p:spPr>
        <p:txBody>
          <a:bodyPr>
            <a:norm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ES" sz="2400" dirty="0">
                <a:cs typeface="Arial"/>
                <a:sym typeface="Arial"/>
              </a:rPr>
              <a:t>La información que se obtenga de los participantes se anota en un tablero y si es pertinente se hacen comentarios o aclaraciones en forma inmediata o se dejan para ser tratados cuando se traten los temas en las láminas y conceptos siguientes 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ES" sz="2400" dirty="0">
                <a:solidFill>
                  <a:schemeClr val="tx1"/>
                </a:solidFill>
                <a:cs typeface="Arial"/>
                <a:sym typeface="Arial"/>
              </a:rPr>
              <a:t>El facilitador debe tener en cuenta los temas señalados arriba para conversar con los productores y si estos temas no son planteados por los productores, el facilitador puede y debe preguntar sobre esos temas </a:t>
            </a: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r>
              <a:rPr lang="es-ES" sz="2400" b="1" dirty="0">
                <a:solidFill>
                  <a:srgbClr val="FF0000"/>
                </a:solidFill>
                <a:cs typeface="Arial"/>
                <a:sym typeface="Arial"/>
              </a:rPr>
              <a:t>Estas láminas </a:t>
            </a:r>
            <a:r>
              <a:rPr lang="es-ES" sz="2400" b="1" u="sng" dirty="0">
                <a:solidFill>
                  <a:srgbClr val="FF0000"/>
                </a:solidFill>
                <a:cs typeface="Arial"/>
                <a:sym typeface="Arial"/>
              </a:rPr>
              <a:t>no son</a:t>
            </a:r>
            <a:r>
              <a:rPr lang="es-ES" sz="2400" b="1" dirty="0">
                <a:solidFill>
                  <a:srgbClr val="FF0000"/>
                </a:solidFill>
                <a:cs typeface="Arial"/>
                <a:sym typeface="Arial"/>
              </a:rPr>
              <a:t> para presentar a los participantes en el taller</a:t>
            </a: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r>
              <a:rPr lang="es-ES" sz="2400" b="1" u="sng" dirty="0">
                <a:solidFill>
                  <a:srgbClr val="FF0000"/>
                </a:solidFill>
                <a:cs typeface="Arial"/>
                <a:sym typeface="Arial"/>
              </a:rPr>
              <a:t>Son sólo para</a:t>
            </a:r>
            <a:r>
              <a:rPr lang="es-ES" sz="2400" b="1" dirty="0">
                <a:solidFill>
                  <a:srgbClr val="FF0000"/>
                </a:solidFill>
                <a:cs typeface="Arial"/>
                <a:sym typeface="Arial"/>
              </a:rPr>
              <a:t> orientación del facilitador</a:t>
            </a:r>
            <a:r>
              <a:rPr lang="es-ES" sz="2400" dirty="0">
                <a:cs typeface="Arial"/>
                <a:sym typeface="Arial"/>
              </a:rPr>
              <a:t>    </a:t>
            </a: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83443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AE90E78-FABF-059A-655A-7223E8563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F29BDB4-5D05-5423-0BDB-A65BD8B520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C69ACDDE-9F41-F62D-8FAF-85C6AFEE4AE1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B27E04C1-23D9-4205-4D5D-AF18EFC59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A2E6408-817B-8FB9-FCF4-0C6A8E6D1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DEE1E0CD-F7CA-A380-4671-39CAFFAACCE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5" name="Shape 193">
            <a:extLst>
              <a:ext uri="{FF2B5EF4-FFF2-40B4-BE49-F238E27FC236}">
                <a16:creationId xmlns:a16="http://schemas.microsoft.com/office/drawing/2014/main" id="{D7194C69-208F-B946-8630-DF6D74932328}"/>
              </a:ext>
            </a:extLst>
          </p:cNvPr>
          <p:cNvSpPr txBox="1">
            <a:spLocks/>
          </p:cNvSpPr>
          <p:nvPr/>
        </p:nvSpPr>
        <p:spPr>
          <a:xfrm>
            <a:off x="1468750" y="179819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7" name="Shape 192">
            <a:extLst>
              <a:ext uri="{FF2B5EF4-FFF2-40B4-BE49-F238E27FC236}">
                <a16:creationId xmlns:a16="http://schemas.microsoft.com/office/drawing/2014/main" id="{F6C63C89-3057-049A-5372-4ACB16CA9E85}"/>
              </a:ext>
            </a:extLst>
          </p:cNvPr>
          <p:cNvSpPr txBox="1">
            <a:spLocks/>
          </p:cNvSpPr>
          <p:nvPr/>
        </p:nvSpPr>
        <p:spPr>
          <a:xfrm>
            <a:off x="0" y="903416"/>
            <a:ext cx="9006402" cy="3875139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800" dirty="0">
                <a:cs typeface="Arial"/>
                <a:sym typeface="Arial"/>
              </a:rPr>
              <a:t>El propósito de las </a:t>
            </a:r>
            <a:r>
              <a:rPr lang="es-CO" sz="2800" b="1" u="sng" dirty="0">
                <a:cs typeface="Arial"/>
                <a:sym typeface="Arial"/>
              </a:rPr>
              <a:t>dos preguntas sobre «Entorno Comercial Futuro</a:t>
            </a:r>
            <a:r>
              <a:rPr lang="es-CO" sz="2800" b="1" dirty="0">
                <a:cs typeface="Arial"/>
                <a:sym typeface="Arial"/>
              </a:rPr>
              <a:t>», láminas 17 y 18, </a:t>
            </a:r>
            <a:r>
              <a:rPr lang="es-CO" sz="2800" dirty="0">
                <a:cs typeface="Arial"/>
                <a:sym typeface="Arial"/>
              </a:rPr>
              <a:t> es llevar a los participantes a una reflexión sobre el cambio. La situación de ayer no es igual a la de hoy y la que estamos viviendo hoy no será igual a la de los próximos años</a:t>
            </a:r>
            <a:endParaRPr lang="es-CO" sz="2800" dirty="0">
              <a:solidFill>
                <a:srgbClr val="FF0000"/>
              </a:solidFill>
              <a:cs typeface="Arial"/>
              <a:sym typeface="Arial"/>
            </a:endParaRP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800" dirty="0">
              <a:solidFill>
                <a:srgbClr val="FF0000"/>
              </a:solidFill>
              <a:cs typeface="Arial"/>
              <a:sym typeface="Arial"/>
            </a:endParaRP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800" dirty="0">
                <a:solidFill>
                  <a:schemeClr val="tx1"/>
                </a:solidFill>
                <a:cs typeface="Arial"/>
                <a:sym typeface="Arial"/>
              </a:rPr>
              <a:t>Se debe hacer con los productores una reflexión al respecto y </a:t>
            </a:r>
            <a:r>
              <a:rPr lang="es-CO" sz="2800" u="sng" dirty="0">
                <a:solidFill>
                  <a:schemeClr val="tx1"/>
                </a:solidFill>
                <a:cs typeface="Arial"/>
                <a:sym typeface="Arial"/>
              </a:rPr>
              <a:t>posteriormente pasar a la lámina 19 sobre la relación entre comercialización y Cambio</a:t>
            </a:r>
            <a:r>
              <a:rPr lang="es-CO" sz="2800" dirty="0">
                <a:solidFill>
                  <a:srgbClr val="FF0000"/>
                </a:solidFill>
                <a:cs typeface="Arial"/>
                <a:sym typeface="Arial"/>
              </a:rPr>
              <a:t> </a:t>
            </a:r>
            <a:endParaRPr lang="es-CO" sz="2800" dirty="0"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430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93">
            <a:extLst>
              <a:ext uri="{FF2B5EF4-FFF2-40B4-BE49-F238E27FC236}">
                <a16:creationId xmlns:a16="http://schemas.microsoft.com/office/drawing/2014/main" id="{DCE7BF1B-4356-78BA-FEF7-56DFB73DB4DE}"/>
              </a:ext>
            </a:extLst>
          </p:cNvPr>
          <p:cNvSpPr txBox="1">
            <a:spLocks/>
          </p:cNvSpPr>
          <p:nvPr/>
        </p:nvSpPr>
        <p:spPr>
          <a:xfrm>
            <a:off x="1468750" y="179819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5" name="Shape 192">
            <a:extLst>
              <a:ext uri="{FF2B5EF4-FFF2-40B4-BE49-F238E27FC236}">
                <a16:creationId xmlns:a16="http://schemas.microsoft.com/office/drawing/2014/main" id="{AB837646-23A1-8BC6-1D29-D07D21684888}"/>
              </a:ext>
            </a:extLst>
          </p:cNvPr>
          <p:cNvSpPr txBox="1">
            <a:spLocks/>
          </p:cNvSpPr>
          <p:nvPr/>
        </p:nvSpPr>
        <p:spPr>
          <a:xfrm>
            <a:off x="0" y="789395"/>
            <a:ext cx="9057889" cy="4149303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400" dirty="0">
                <a:cs typeface="Arial"/>
                <a:sym typeface="Arial"/>
              </a:rPr>
              <a:t>Los cambios afectan a todos los participantes en los procesos comerciales, pero los afectan de manera diferente.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400" dirty="0">
              <a:cs typeface="Arial"/>
              <a:sym typeface="Arial"/>
            </a:endParaRPr>
          </a:p>
          <a:p>
            <a:pPr marL="228600" indent="-228600" algn="l">
              <a:spcBef>
                <a:spcPts val="1000"/>
              </a:spcBef>
              <a:buClrTx/>
              <a:buFont typeface="Arial"/>
              <a:buChar char="•"/>
            </a:pPr>
            <a:r>
              <a:rPr lang="es-CO" sz="2400" dirty="0">
                <a:latin typeface="Arial"/>
                <a:cs typeface="Arial"/>
                <a:sym typeface="Arial"/>
              </a:rPr>
              <a:t>La palabra </a:t>
            </a:r>
            <a:r>
              <a:rPr lang="es-CO" sz="2400" b="1" dirty="0">
                <a:latin typeface="Arial"/>
                <a:cs typeface="Arial"/>
                <a:sym typeface="Arial"/>
              </a:rPr>
              <a:t>Comercialización</a:t>
            </a:r>
            <a:r>
              <a:rPr lang="es-CO" sz="2400" dirty="0">
                <a:latin typeface="Arial"/>
                <a:cs typeface="Arial"/>
                <a:sym typeface="Arial"/>
              </a:rPr>
              <a:t> es sinónimo de </a:t>
            </a:r>
            <a:r>
              <a:rPr lang="es-CO" sz="2400" b="1" dirty="0">
                <a:latin typeface="Arial"/>
                <a:cs typeface="Arial"/>
                <a:sym typeface="Arial"/>
              </a:rPr>
              <a:t>Cambio. </a:t>
            </a:r>
            <a:r>
              <a:rPr lang="es-CO" sz="2400" dirty="0">
                <a:cs typeface="Arial"/>
                <a:sym typeface="Arial"/>
              </a:rPr>
              <a:t>Mostrar algunos ejemplos, como los que siguen</a:t>
            </a: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endParaRPr lang="es-CO" sz="2400" dirty="0">
              <a:cs typeface="Arial"/>
              <a:sym typeface="Arial"/>
            </a:endParaRP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400" dirty="0">
                <a:cs typeface="Arial"/>
                <a:sym typeface="Arial"/>
              </a:rPr>
              <a:t>Las diligencias fueron sustituidas por los carros, las velas por los bombillos eléctricos, los teléfonos fijos por los celulares, el papel carbón por la fotocopia y así muchos productos que han ido desapareciendo de los mercados y ya no hacen partes de nuestras vidas</a:t>
            </a:r>
            <a:r>
              <a:rPr lang="es-CO" sz="2400" b="1" dirty="0">
                <a:cs typeface="Arial"/>
                <a:sym typeface="Arial"/>
              </a:rPr>
              <a:t> </a:t>
            </a:r>
            <a:endParaRPr lang="es-CO" sz="2400" dirty="0"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026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Shape 193">
            <a:extLst>
              <a:ext uri="{FF2B5EF4-FFF2-40B4-BE49-F238E27FC236}">
                <a16:creationId xmlns:a16="http://schemas.microsoft.com/office/drawing/2014/main" id="{C2D1E9B1-0438-C7CB-4AFE-A188BADD26BD}"/>
              </a:ext>
            </a:extLst>
          </p:cNvPr>
          <p:cNvSpPr txBox="1">
            <a:spLocks/>
          </p:cNvSpPr>
          <p:nvPr/>
        </p:nvSpPr>
        <p:spPr>
          <a:xfrm>
            <a:off x="1468750" y="286439"/>
            <a:ext cx="5567463" cy="518159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r>
              <a:rPr lang="es-CO" b="1" dirty="0"/>
              <a:t>Orientación para el facilitador</a:t>
            </a:r>
          </a:p>
        </p:txBody>
      </p:sp>
      <p:sp>
        <p:nvSpPr>
          <p:cNvPr id="8" name="Shape 192">
            <a:extLst>
              <a:ext uri="{FF2B5EF4-FFF2-40B4-BE49-F238E27FC236}">
                <a16:creationId xmlns:a16="http://schemas.microsoft.com/office/drawing/2014/main" id="{B8C7E014-51EF-7AEE-4072-0882B48BA0FF}"/>
              </a:ext>
            </a:extLst>
          </p:cNvPr>
          <p:cNvSpPr txBox="1">
            <a:spLocks/>
          </p:cNvSpPr>
          <p:nvPr/>
        </p:nvSpPr>
        <p:spPr>
          <a:xfrm>
            <a:off x="137599" y="1113149"/>
            <a:ext cx="8671042" cy="2991312"/>
          </a:xfrm>
          <a:prstGeom prst="rect">
            <a:avLst/>
          </a:prstGeom>
        </p:spPr>
        <p:txBody>
          <a:bodyPr>
            <a:noAutofit/>
          </a:bodyPr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>
              <a:spcBef>
                <a:spcPts val="1000"/>
              </a:spcBef>
              <a:buClrTx/>
              <a:buNone/>
            </a:pPr>
            <a:endParaRPr lang="es-CO" sz="2800" b="1" dirty="0">
              <a:cs typeface="Arial"/>
              <a:sym typeface="Arial"/>
            </a:endParaRPr>
          </a:p>
          <a:p>
            <a:pPr marL="228600" indent="-228600">
              <a:spcBef>
                <a:spcPts val="1000"/>
              </a:spcBef>
              <a:buClrTx/>
              <a:buFont typeface="Arial"/>
              <a:buChar char="•"/>
            </a:pPr>
            <a:r>
              <a:rPr lang="es-CO" sz="2800" b="1" dirty="0">
                <a:cs typeface="Arial"/>
                <a:sym typeface="Arial"/>
              </a:rPr>
              <a:t>La gente puede querer seguir comprando papaya, pero ahora la quiere pequeña,</a:t>
            </a:r>
            <a:r>
              <a:rPr lang="es-CO" sz="2800" dirty="0">
                <a:cs typeface="Arial"/>
                <a:sym typeface="Arial"/>
              </a:rPr>
              <a:t> que no la tenga que guardar, puede seguir queriendo carne, pero de otras características, puede seguir queriendo arroz pero que esté fortificado con vitaminas y otros muchos casos </a:t>
            </a:r>
          </a:p>
        </p:txBody>
      </p:sp>
    </p:spTree>
    <p:extLst>
      <p:ext uri="{BB962C8B-B14F-4D97-AF65-F5344CB8AC3E}">
        <p14:creationId xmlns:p14="http://schemas.microsoft.com/office/powerpoint/2010/main" val="382993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lantilla PPT ADR" id="{E183CCE1-469A-4D26-A506-EE06FD86A00E}" vid="{80DF9D8A-5246-40C1-B690-FE62DED99F74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ADR</Template>
  <TotalTime>82</TotalTime>
  <Words>2831</Words>
  <Application>Microsoft Office PowerPoint</Application>
  <PresentationFormat>Presentación en pantalla (16:9)</PresentationFormat>
  <Paragraphs>351</Paragraphs>
  <Slides>59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9" baseType="lpstr">
      <vt:lpstr>Asap Medium</vt:lpstr>
      <vt:lpstr>Arial</vt:lpstr>
      <vt:lpstr>Calibri</vt:lpstr>
      <vt:lpstr>Trebuchet MS</vt:lpstr>
      <vt:lpstr>Asap Regular</vt:lpstr>
      <vt:lpstr>Helvetica Neue Medium</vt:lpstr>
      <vt:lpstr>Helvetica Neue</vt:lpstr>
      <vt:lpstr>Calibri Light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Nicolas  Narvaez Carvajal</dc:creator>
  <cp:lastModifiedBy>Nicolas  Narvaez Carvajal</cp:lastModifiedBy>
  <cp:revision>1</cp:revision>
  <dcterms:created xsi:type="dcterms:W3CDTF">2023-11-30T14:29:49Z</dcterms:created>
  <dcterms:modified xsi:type="dcterms:W3CDTF">2023-11-30T15:51:52Z</dcterms:modified>
</cp:coreProperties>
</file>