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15119350" cy="21240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90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/>
    <p:restoredTop sz="94107" autoAdjust="0"/>
  </p:normalViewPr>
  <p:slideViewPr>
    <p:cSldViewPr snapToGrid="0" snapToObjects="1">
      <p:cViewPr varScale="1">
        <p:scale>
          <a:sx n="26" d="100"/>
          <a:sy n="26" d="100"/>
        </p:scale>
        <p:origin x="3029" y="48"/>
      </p:cViewPr>
      <p:guideLst>
        <p:guide orient="horz" pos="6690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52256460505306E-2"/>
          <c:y val="3.8547299357443839E-2"/>
          <c:w val="0.97494774353949465"/>
          <c:h val="0.96145270064255617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56B-4A0A-AA4E-F7FE48FA2C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56B-4A0A-AA4E-F7FE48FA2C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56B-4A0A-AA4E-F7FE48FA2C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56B-4A0A-AA4E-F7FE48FA2C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56B-4A0A-AA4E-F7FE48FA2C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56B-4A0A-AA4E-F7FE48FA2C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56B-4A0A-AA4E-F7FE48FA2C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56B-4A0A-AA4E-F7FE48FA2C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D56B-4A0A-AA4E-F7FE48FA2C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D56B-4A0A-AA4E-F7FE48FA2CB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D56B-4A0A-AA4E-F7FE48FA2CB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D56B-4A0A-AA4E-F7FE48FA2CB2}"/>
              </c:ext>
            </c:extLst>
          </c:dPt>
          <c:dPt>
            <c:idx val="1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D56B-4A0A-AA4E-F7FE48FA2C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'1.2 Distribucion proyectos UTT'!$A$3:$A$15</c:f>
              <c:strCache>
                <c:ptCount val="13"/>
                <c:pt idx="0">
                  <c:v>Territorial 1</c:v>
                </c:pt>
                <c:pt idx="1">
                  <c:v>Territorial 2</c:v>
                </c:pt>
                <c:pt idx="2">
                  <c:v>Territorial 3</c:v>
                </c:pt>
                <c:pt idx="3">
                  <c:v>Territorial 4</c:v>
                </c:pt>
                <c:pt idx="4">
                  <c:v> Territorial 5</c:v>
                </c:pt>
                <c:pt idx="5">
                  <c:v>Territorial 6</c:v>
                </c:pt>
                <c:pt idx="6">
                  <c:v> Territorial 7</c:v>
                </c:pt>
                <c:pt idx="7">
                  <c:v> Territorial 8</c:v>
                </c:pt>
                <c:pt idx="8">
                  <c:v> Territorial 9</c:v>
                </c:pt>
                <c:pt idx="9">
                  <c:v> Territorial 10</c:v>
                </c:pt>
                <c:pt idx="10">
                  <c:v> Territorial 11</c:v>
                </c:pt>
                <c:pt idx="11">
                  <c:v> Territorial 12</c:v>
                </c:pt>
                <c:pt idx="12">
                  <c:v> Territorial 13</c:v>
                </c:pt>
              </c:strCache>
            </c:strRef>
          </c:cat>
          <c:val>
            <c:numRef>
              <c:f>'1.2 Distribucion proyectos UTT'!$C$3:$C$15</c:f>
              <c:numCache>
                <c:formatCode>General</c:formatCode>
                <c:ptCount val="13"/>
                <c:pt idx="0">
                  <c:v>40</c:v>
                </c:pt>
                <c:pt idx="1">
                  <c:v>32</c:v>
                </c:pt>
                <c:pt idx="2">
                  <c:v>23</c:v>
                </c:pt>
                <c:pt idx="3">
                  <c:v>19</c:v>
                </c:pt>
                <c:pt idx="4">
                  <c:v>40</c:v>
                </c:pt>
                <c:pt idx="5">
                  <c:v>21</c:v>
                </c:pt>
                <c:pt idx="6">
                  <c:v>31</c:v>
                </c:pt>
                <c:pt idx="7">
                  <c:v>18</c:v>
                </c:pt>
                <c:pt idx="8">
                  <c:v>47</c:v>
                </c:pt>
                <c:pt idx="9">
                  <c:v>49</c:v>
                </c:pt>
                <c:pt idx="10">
                  <c:v>32</c:v>
                </c:pt>
                <c:pt idx="11">
                  <c:v>29</c:v>
                </c:pt>
                <c:pt idx="1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56B-4A0A-AA4E-F7FE48FA2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393E-2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9-45F8-A9F5-EF2D036244BB}"/>
                </c:ext>
              </c:extLst>
            </c:dLbl>
            <c:dLbl>
              <c:idx val="1"/>
              <c:layout>
                <c:manualLayout>
                  <c:x val="1.944444444444444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B9-45F8-A9F5-EF2D036244BB}"/>
                </c:ext>
              </c:extLst>
            </c:dLbl>
            <c:dLbl>
              <c:idx val="2"/>
              <c:layout>
                <c:manualLayout>
                  <c:x val="8.333333333333333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B9-45F8-A9F5-EF2D036244BB}"/>
                </c:ext>
              </c:extLst>
            </c:dLbl>
            <c:dLbl>
              <c:idx val="3"/>
              <c:layout>
                <c:manualLayout>
                  <c:x val="2.0480145636591195E-2"/>
                  <c:y val="-1.378043178686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B9-45F8-A9F5-EF2D03624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 alertas abiertas semest'!$A$3:$A$6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Total alertas en estado "Abierta"</c:v>
                </c:pt>
              </c:strCache>
              <c:extLst/>
            </c:strRef>
          </c:cat>
          <c:val>
            <c:numRef>
              <c:f>'Grafica alertas abiertas semest'!$B$3:$B$6</c:f>
              <c:numCache>
                <c:formatCode>General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13</c:v>
                </c:pt>
                <c:pt idx="3">
                  <c:v>197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DB9-45F8-A9F5-EF2D03624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880448"/>
        <c:axId val="288722848"/>
        <c:axId val="0"/>
      </c:bar3DChart>
      <c:catAx>
        <c:axId val="27688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88722848"/>
        <c:crosses val="autoZero"/>
        <c:auto val="1"/>
        <c:lblAlgn val="ctr"/>
        <c:lblOffset val="100"/>
        <c:noMultiLvlLbl val="0"/>
      </c:catAx>
      <c:valAx>
        <c:axId val="28872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7688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74217237695825E-2"/>
          <c:y val="7.2479530270983195E-2"/>
          <c:w val="0.88272277839825353"/>
          <c:h val="0.5270805345650386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34-4B87-BCB8-E3A79B9567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34-4B87-BCB8-E3A79B9567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34-4B87-BCB8-E3A79B9567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34-4B87-BCB8-E3A79B9567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C34-4B87-BCB8-E3A79B9567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C34-4B87-BCB8-E3A79B9567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C34-4B87-BCB8-E3A79B9567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C34-4B87-BCB8-E3A79B9567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C34-4B87-BCB8-E3A79B9567A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C34-4B87-BCB8-E3A79B9567A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C34-4B87-BCB8-E3A79B9567A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C34-4B87-BCB8-E3A79B9567A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9C34-4B87-BCB8-E3A79B9567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'[Lecciones aprendidas_semestral-1er Trimestre-2do trimestre 2022 -lpg.xlsx]GRAFICO  2.XX '!$J$3:$J$15</c:f>
              <c:strCache>
                <c:ptCount val="13"/>
                <c:pt idx="0">
                  <c:v>Gestiones en la ejecución</c:v>
                </c:pt>
                <c:pt idx="1">
                  <c:v>Ejecución y Seguimiento del proyecto</c:v>
                </c:pt>
                <c:pt idx="2">
                  <c:v>Seguimiento a la implementación</c:v>
                </c:pt>
                <c:pt idx="3">
                  <c:v>Especificaciones técnicas</c:v>
                </c:pt>
                <c:pt idx="4">
                  <c:v>Socialización</c:v>
                </c:pt>
                <c:pt idx="5">
                  <c:v>Éxito del Proyecto</c:v>
                </c:pt>
                <c:pt idx="6">
                  <c:v>Necesidades reales</c:v>
                </c:pt>
                <c:pt idx="7">
                  <c:v>Supervisión</c:v>
                </c:pt>
                <c:pt idx="8">
                  <c:v>Fortalecimiento organizacional</c:v>
                </c:pt>
                <c:pt idx="9">
                  <c:v>Articulación interinstitucional</c:v>
                </c:pt>
                <c:pt idx="10">
                  <c:v>Cumplimiento normativo</c:v>
                </c:pt>
                <c:pt idx="11">
                  <c:v>Linea productiva - metas</c:v>
                </c:pt>
                <c:pt idx="12">
                  <c:v>Modelo de desarrollo sostenible</c:v>
                </c:pt>
              </c:strCache>
            </c:strRef>
          </c:cat>
          <c:val>
            <c:numRef>
              <c:f>'[Lecciones aprendidas_semestral-1er Trimestre-2do trimestre 2022 -lpg.xlsx]GRAFICO  2.XX '!$K$3:$K$15</c:f>
              <c:numCache>
                <c:formatCode>_(* #,##0_);_(* \(#,##0\);_(* "-"??_);_(@_)</c:formatCode>
                <c:ptCount val="13"/>
                <c:pt idx="0">
                  <c:v>27.692307692307693</c:v>
                </c:pt>
                <c:pt idx="1">
                  <c:v>10.76923076923077</c:v>
                </c:pt>
                <c:pt idx="2">
                  <c:v>9.2307692307692299</c:v>
                </c:pt>
                <c:pt idx="3">
                  <c:v>10.76923076923077</c:v>
                </c:pt>
                <c:pt idx="4">
                  <c:v>9.2307692307692299</c:v>
                </c:pt>
                <c:pt idx="5">
                  <c:v>6.1538461538461542</c:v>
                </c:pt>
                <c:pt idx="6">
                  <c:v>6.1538461538461542</c:v>
                </c:pt>
                <c:pt idx="7">
                  <c:v>4.615384615384615</c:v>
                </c:pt>
                <c:pt idx="8">
                  <c:v>4.615384615384615</c:v>
                </c:pt>
                <c:pt idx="9">
                  <c:v>3.0769230769230771</c:v>
                </c:pt>
                <c:pt idx="10">
                  <c:v>3.0769230769230771</c:v>
                </c:pt>
                <c:pt idx="11">
                  <c:v>1.5384615384615385</c:v>
                </c:pt>
                <c:pt idx="12">
                  <c:v>3.0769230769230771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C34-4B87-BCB8-E3A79B956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799585715774568E-2"/>
          <c:y val="0.69867220896402049"/>
          <c:w val="0.93380892633815027"/>
          <c:h val="0.30116713790799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2BB8-4F39-1646-9D3D-292A9752CA36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28D4-0C3F-3C4A-B281-86C9E37ABE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44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1pPr>
    <a:lvl2pPr marL="872612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2pPr>
    <a:lvl3pPr marL="1745224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3pPr>
    <a:lvl4pPr marL="2617836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4pPr>
    <a:lvl5pPr marL="3490448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5pPr>
    <a:lvl6pPr marL="4363060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6pPr>
    <a:lvl7pPr marL="5235672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7pPr>
    <a:lvl8pPr marL="6108283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8pPr>
    <a:lvl9pPr marL="6980895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0450" y="1143000"/>
            <a:ext cx="21971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B28D4-0C3F-3C4A-B281-86C9E37ABE0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7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76208"/>
            <a:ext cx="12851448" cy="7394928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156312"/>
            <a:ext cx="11339513" cy="5128263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99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3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0873"/>
            <a:ext cx="3260110" cy="180005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0873"/>
            <a:ext cx="9591338" cy="1800055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1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73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295443"/>
            <a:ext cx="13040439" cy="8835560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214591"/>
            <a:ext cx="13040439" cy="4646413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2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54366"/>
            <a:ext cx="6425724" cy="13477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54366"/>
            <a:ext cx="6425724" cy="13477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51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0878"/>
            <a:ext cx="13040439" cy="410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06935"/>
            <a:ext cx="6396193" cy="255183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758774"/>
            <a:ext cx="6396193" cy="114119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06935"/>
            <a:ext cx="6427693" cy="255183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758774"/>
            <a:ext cx="6427693" cy="114119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2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35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3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16050"/>
            <a:ext cx="4876384" cy="4956175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58279"/>
            <a:ext cx="7654171" cy="15094700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372225"/>
            <a:ext cx="4876384" cy="11805335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335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16050"/>
            <a:ext cx="4876384" cy="4956175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58279"/>
            <a:ext cx="7654171" cy="15094700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372225"/>
            <a:ext cx="4876384" cy="11805335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03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0878"/>
            <a:ext cx="13040439" cy="410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54366"/>
            <a:ext cx="13040439" cy="1347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687033"/>
            <a:ext cx="3401854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2461-9459-D74D-BC3A-DB2B9E26CFA3}" type="datetimeFigureOut">
              <a:rPr lang="es-CO" smtClean="0"/>
              <a:t>8/09/2022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687033"/>
            <a:ext cx="5102781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687033"/>
            <a:ext cx="3401854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46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C095D-3D8C-3146-B7DF-6B7C55F77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0" y="264885"/>
            <a:ext cx="13890170" cy="91440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b="1" i="1" dirty="0"/>
              <a:t>DASHBOARD   -  VICEPRESIDENCIA </a:t>
            </a:r>
            <a:r>
              <a:rPr lang="es-CO" sz="2800" b="1" i="1" dirty="0">
                <a:solidFill>
                  <a:schemeClr val="tx1"/>
                </a:solidFill>
              </a:rPr>
              <a:t>DE</a:t>
            </a:r>
            <a:r>
              <a:rPr lang="es-CO" sz="2800" b="1" i="1" dirty="0">
                <a:solidFill>
                  <a:srgbClr val="FF0000"/>
                </a:solidFill>
              </a:rPr>
              <a:t> </a:t>
            </a:r>
            <a:r>
              <a:rPr lang="es-CO" sz="2800" b="1" i="1" dirty="0"/>
              <a:t>PROYECTOS - DIRECCIÓN DE SEGUIMIENTO Y CONTROL – </a:t>
            </a:r>
            <a:r>
              <a:rPr lang="es-CO" sz="3200" b="1" i="1" dirty="0"/>
              <a:t>Monitoreo, Seguimiento y Control de PIDAR  </a:t>
            </a:r>
            <a:r>
              <a:rPr lang="es-CO" sz="2800" b="1" i="1" dirty="0"/>
              <a:t>-  </a:t>
            </a:r>
            <a:r>
              <a:rPr lang="es-CO" sz="2800" b="1" i="1" dirty="0">
                <a:solidFill>
                  <a:schemeClr val="tx1"/>
                </a:solidFill>
              </a:rPr>
              <a:t>2do</a:t>
            </a:r>
            <a:r>
              <a:rPr lang="es-CO" sz="2800" b="1" i="1" dirty="0"/>
              <a:t> Trimestre - 2022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324B76-1B58-ED40-8B33-98234F1A28E2}"/>
              </a:ext>
            </a:extLst>
          </p:cNvPr>
          <p:cNvSpPr txBox="1"/>
          <p:nvPr/>
        </p:nvSpPr>
        <p:spPr>
          <a:xfrm>
            <a:off x="614589" y="1313469"/>
            <a:ext cx="4237906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 err="1"/>
              <a:t>Nº</a:t>
            </a:r>
            <a:r>
              <a:rPr lang="es-CO" dirty="0"/>
              <a:t>  PROYECTOS PIDAR  COFINACIADOS:</a:t>
            </a:r>
          </a:p>
          <a:p>
            <a:pPr algn="ctr"/>
            <a:r>
              <a:rPr lang="es-CO" sz="4800" dirty="0"/>
              <a:t>407</a:t>
            </a:r>
          </a:p>
          <a:p>
            <a:pPr algn="ctr"/>
            <a:r>
              <a:rPr lang="es-CO" dirty="0" err="1"/>
              <a:t>Nº</a:t>
            </a:r>
            <a:r>
              <a:rPr lang="es-CO" dirty="0"/>
              <a:t>  PROYECTOS PIDAR  CERRADOS </a:t>
            </a:r>
          </a:p>
          <a:p>
            <a:pPr algn="ctr"/>
            <a:r>
              <a:rPr lang="es-CO" sz="4800" dirty="0"/>
              <a:t>161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B6997F-C8B9-C44D-8580-CBF32896FFBE}"/>
              </a:ext>
            </a:extLst>
          </p:cNvPr>
          <p:cNvSpPr txBox="1"/>
          <p:nvPr/>
        </p:nvSpPr>
        <p:spPr>
          <a:xfrm>
            <a:off x="5095195" y="1337819"/>
            <a:ext cx="4760685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 err="1"/>
              <a:t>Nº</a:t>
            </a:r>
            <a:r>
              <a:rPr lang="es-CO" dirty="0"/>
              <a:t> DE BENEFICIARIOS DIRECTOS:</a:t>
            </a:r>
          </a:p>
          <a:p>
            <a:pPr algn="ctr"/>
            <a:r>
              <a:rPr lang="es-CO" sz="4800" dirty="0"/>
              <a:t>40.240</a:t>
            </a:r>
            <a:endParaRPr lang="es-CO" sz="2800" dirty="0"/>
          </a:p>
          <a:p>
            <a:r>
              <a:rPr lang="es-CO" dirty="0" err="1"/>
              <a:t>Nº</a:t>
            </a:r>
            <a:r>
              <a:rPr lang="es-CO" dirty="0"/>
              <a:t> DE ASOCIACIONES ATENDIDAS:</a:t>
            </a:r>
          </a:p>
          <a:p>
            <a:pPr algn="ctr"/>
            <a:r>
              <a:rPr lang="es-CO" sz="4800" dirty="0"/>
              <a:t>699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A01EA8-14F2-BB4F-96C8-BD793CA56CA1}"/>
              </a:ext>
            </a:extLst>
          </p:cNvPr>
          <p:cNvSpPr txBox="1"/>
          <p:nvPr/>
        </p:nvSpPr>
        <p:spPr>
          <a:xfrm>
            <a:off x="10079594" y="1364961"/>
            <a:ext cx="4425166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/>
              <a:t>RECURSO COFINANCIADO: </a:t>
            </a:r>
          </a:p>
          <a:p>
            <a:pPr algn="ctr"/>
            <a:r>
              <a:rPr lang="es-CO" sz="2800" dirty="0"/>
              <a:t>$465.391.085.789 millones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91B60C-5874-DA40-8060-8FF7C8D3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670" y="541929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032071-1DBF-7C4D-8598-4B3B050D99A3}"/>
              </a:ext>
            </a:extLst>
          </p:cNvPr>
          <p:cNvSpPr txBox="1"/>
          <p:nvPr/>
        </p:nvSpPr>
        <p:spPr>
          <a:xfrm>
            <a:off x="5457603" y="7768679"/>
            <a:ext cx="9047157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INDICADORES  DE  SEGUIMIENTO A LOS PIDAR:</a:t>
            </a:r>
          </a:p>
          <a:p>
            <a:r>
              <a:rPr lang="es-CO" b="1" dirty="0"/>
              <a:t>1.PROMEDIO AVANCE DE PROYECTOS:                                       2. ESTADO DE LOS PROYECTOS:</a:t>
            </a:r>
          </a:p>
          <a:p>
            <a:r>
              <a:rPr lang="es-CO" dirty="0"/>
              <a:t>    </a:t>
            </a:r>
          </a:p>
          <a:p>
            <a:endParaRPr lang="es-CO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sz="900" b="1" dirty="0"/>
          </a:p>
          <a:p>
            <a:endParaRPr lang="es-CO" sz="900" b="1" dirty="0"/>
          </a:p>
          <a:p>
            <a:endParaRPr lang="es-CO" b="1" dirty="0"/>
          </a:p>
          <a:p>
            <a:r>
              <a:rPr lang="es-CO" b="1" dirty="0"/>
              <a:t>3. MODIFICACIÓN PLAN DE INVERSIÓN PROYECTOS MONITOREADOS: </a:t>
            </a:r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4. TIEMPO PROM EJECUCIÓN </a:t>
            </a:r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5.CALIDAD DE VIDA                       6. MEJORAMIENTO DEL CONOCIMIENTO  </a:t>
            </a:r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7. SATISFACCIÓN                            8. PERCEPCIÓN    </a:t>
            </a:r>
          </a:p>
          <a:p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073AAC-8F5B-944D-B772-17EE1DE2C393}"/>
              </a:ext>
            </a:extLst>
          </p:cNvPr>
          <p:cNvSpPr txBox="1"/>
          <p:nvPr/>
        </p:nvSpPr>
        <p:spPr>
          <a:xfrm>
            <a:off x="747818" y="3693286"/>
            <a:ext cx="13756942" cy="3981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% PROYECTOS POR UTT </a:t>
            </a:r>
            <a:r>
              <a:rPr lang="es-CO" dirty="0"/>
              <a:t>:</a:t>
            </a:r>
          </a:p>
          <a:p>
            <a:pPr marL="342900" indent="-342900">
              <a:buAutoNum type="arabicPeriod"/>
            </a:pPr>
            <a:r>
              <a:rPr lang="es-CO" dirty="0"/>
              <a:t>Santa Martha     10%        </a:t>
            </a:r>
          </a:p>
          <a:p>
            <a:pPr marL="342900" indent="-342900">
              <a:buAutoNum type="arabicPeriod"/>
            </a:pPr>
            <a:r>
              <a:rPr lang="es-CO" dirty="0"/>
              <a:t>Cartagena            8% </a:t>
            </a:r>
          </a:p>
          <a:p>
            <a:pPr marL="342900" indent="-342900">
              <a:buAutoNum type="arabicPeriod"/>
            </a:pPr>
            <a:r>
              <a:rPr lang="es-CO" dirty="0"/>
              <a:t>Montería              6% </a:t>
            </a:r>
          </a:p>
          <a:p>
            <a:pPr marL="342900" indent="-342900">
              <a:buAutoNum type="arabicPeriod"/>
            </a:pPr>
            <a:r>
              <a:rPr lang="es-CO" dirty="0"/>
              <a:t>Cucuta                  5% </a:t>
            </a:r>
          </a:p>
          <a:p>
            <a:pPr marL="342900" indent="-342900">
              <a:buAutoNum type="arabicPeriod"/>
            </a:pPr>
            <a:r>
              <a:rPr lang="es-CO" dirty="0"/>
              <a:t>Medellín              10% </a:t>
            </a:r>
          </a:p>
          <a:p>
            <a:pPr marL="342900" indent="-342900">
              <a:buAutoNum type="arabicPeriod"/>
            </a:pPr>
            <a:r>
              <a:rPr lang="es-CO" dirty="0"/>
              <a:t>Manizales            5%</a:t>
            </a:r>
          </a:p>
          <a:p>
            <a:pPr marL="342900" indent="-342900">
              <a:buAutoNum type="arabicPeriod"/>
            </a:pPr>
            <a:r>
              <a:rPr lang="es-CO" dirty="0"/>
              <a:t>Tunja                    8% </a:t>
            </a:r>
          </a:p>
          <a:p>
            <a:pPr marL="342900" indent="-342900">
              <a:buAutoNum type="arabicPeriod"/>
            </a:pPr>
            <a:r>
              <a:rPr lang="es-CO" dirty="0"/>
              <a:t>Ibagué                  4%</a:t>
            </a:r>
          </a:p>
          <a:p>
            <a:pPr marL="342900" indent="-342900">
              <a:buAutoNum type="arabicPeriod"/>
            </a:pPr>
            <a:r>
              <a:rPr lang="es-CO" dirty="0"/>
              <a:t>Popayán              11%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Pasto                   12%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Neiva                   8%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Villavicencio       7%</a:t>
            </a:r>
          </a:p>
          <a:p>
            <a:r>
              <a:rPr lang="es-CO" dirty="0"/>
              <a:t>13.  Cundinamarca   6% 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FA43DA4-8256-3543-A781-8DF4CA15D0A3}"/>
              </a:ext>
            </a:extLst>
          </p:cNvPr>
          <p:cNvSpPr txBox="1"/>
          <p:nvPr/>
        </p:nvSpPr>
        <p:spPr>
          <a:xfrm>
            <a:off x="655190" y="13565828"/>
            <a:ext cx="8758010" cy="4985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GESTIÓN ALERTAS </a:t>
            </a:r>
            <a:r>
              <a:rPr lang="es-CO" dirty="0"/>
              <a:t>:</a:t>
            </a:r>
          </a:p>
          <a:p>
            <a:endParaRPr lang="es-CO" b="1" i="1" dirty="0"/>
          </a:p>
          <a:p>
            <a:r>
              <a:rPr lang="es-CO" sz="1600" b="1" i="1" dirty="0"/>
              <a:t>                      Alertas Abiertas   </a:t>
            </a:r>
          </a:p>
          <a:p>
            <a:r>
              <a:rPr lang="es-CO" sz="5400" dirty="0"/>
              <a:t>        </a:t>
            </a:r>
            <a:r>
              <a:rPr lang="es-CO" sz="4000" dirty="0"/>
              <a:t>197</a:t>
            </a:r>
            <a:endParaRPr lang="es-CO" dirty="0"/>
          </a:p>
          <a:p>
            <a:r>
              <a:rPr lang="es-CO" sz="11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Trimestre :</a:t>
            </a:r>
          </a:p>
          <a:p>
            <a:r>
              <a:rPr lang="es-CO" sz="11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Nº de alertas abierta  vs   Nº de alertas cerradas:</a:t>
            </a:r>
          </a:p>
          <a:p>
            <a:r>
              <a:rPr lang="es-CO" sz="4000" dirty="0">
                <a:latin typeface="Bahnschrift SemiBold" panose="020B0502040204020203" pitchFamily="34" charset="0"/>
              </a:rPr>
              <a:t>     </a:t>
            </a:r>
            <a:r>
              <a:rPr lang="es-CO" sz="4000" dirty="0"/>
              <a:t>44     vs    44</a:t>
            </a:r>
          </a:p>
          <a:p>
            <a:endParaRPr lang="es-CO" sz="1100" b="1" dirty="0">
              <a:latin typeface="Bahnschrift SemiBold" panose="020B0502040204020203" pitchFamily="34" charset="0"/>
            </a:endParaRPr>
          </a:p>
          <a:p>
            <a:r>
              <a:rPr lang="es-CO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CO" sz="1100" b="1" dirty="0">
                <a:latin typeface="Calibri" panose="020F0502020204030204" pitchFamily="34" charset="0"/>
                <a:cs typeface="Calibri" panose="020F0502020204030204" pitchFamily="34" charset="0"/>
              </a:rPr>
              <a:t>  alertas acumuladas  vs  Nº  de cerradas: </a:t>
            </a:r>
            <a:endParaRPr lang="es-CO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4000" dirty="0">
                <a:latin typeface="Bahnschrift SemiBold" panose="020B0502040204020203" pitchFamily="34" charset="0"/>
              </a:rPr>
              <a:t>    </a:t>
            </a:r>
            <a:r>
              <a:rPr lang="es-CO" sz="4000" dirty="0">
                <a:latin typeface="Arial" panose="020B0604020202020204" pitchFamily="34" charset="0"/>
                <a:cs typeface="Arial" panose="020B0604020202020204" pitchFamily="34" charset="0"/>
              </a:rPr>
              <a:t>612  vs   415</a:t>
            </a:r>
            <a:endParaRPr lang="es-CO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4000" dirty="0">
              <a:latin typeface="Bahnschrift SemiBold" panose="020B0502040204020203" pitchFamily="34" charset="0"/>
            </a:endParaRPr>
          </a:p>
          <a:p>
            <a:endParaRPr lang="es-CO" sz="4800" dirty="0">
              <a:latin typeface="Bahnschrift SemiBold" panose="020B0502040204020203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3C92E6E-7134-1547-B32E-3E67847A802C}"/>
              </a:ext>
            </a:extLst>
          </p:cNvPr>
          <p:cNvSpPr txBox="1"/>
          <p:nvPr/>
        </p:nvSpPr>
        <p:spPr>
          <a:xfrm>
            <a:off x="9505154" y="13560393"/>
            <a:ext cx="4947444" cy="4991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Nº LECCIONES APRENDIDAS  Y TIPOLOGÍA EN LOS PIDAR EN EJECUCIÓN:  % </a:t>
            </a:r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 </a:t>
            </a:r>
          </a:p>
          <a:p>
            <a:endParaRPr lang="es-CO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FCF2508-EC33-0548-8601-137D083A4C6B}"/>
              </a:ext>
            </a:extLst>
          </p:cNvPr>
          <p:cNvSpPr txBox="1"/>
          <p:nvPr/>
        </p:nvSpPr>
        <p:spPr>
          <a:xfrm>
            <a:off x="740585" y="7768679"/>
            <a:ext cx="4510793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O" b="1" dirty="0"/>
          </a:p>
          <a:p>
            <a:pPr algn="ctr"/>
            <a:r>
              <a:rPr lang="es-CO" b="1" dirty="0" err="1"/>
              <a:t>Nº</a:t>
            </a:r>
            <a:r>
              <a:rPr lang="es-CO" b="1" dirty="0"/>
              <a:t> MONITOREOS INHOUSE:</a:t>
            </a:r>
            <a:endParaRPr lang="es-CO" sz="5400" dirty="0"/>
          </a:p>
          <a:p>
            <a:pPr algn="ctr"/>
            <a:r>
              <a:rPr lang="es-CO" sz="5400" dirty="0"/>
              <a:t>109</a:t>
            </a:r>
          </a:p>
          <a:p>
            <a:pPr algn="ctr"/>
            <a:r>
              <a:rPr lang="es-CO" b="1" dirty="0"/>
              <a:t>Nº DE ALERTAS IDENTIFICADAS EN MONITOREO INHOUSE:</a:t>
            </a:r>
          </a:p>
          <a:p>
            <a:pPr algn="ctr"/>
            <a:r>
              <a:rPr lang="es-CO" sz="5400" dirty="0"/>
              <a:t>19</a:t>
            </a:r>
            <a:endParaRPr lang="es-CO" sz="2800" dirty="0"/>
          </a:p>
          <a:p>
            <a:pPr algn="ctr"/>
            <a:r>
              <a:rPr lang="es-CO" b="1" dirty="0"/>
              <a:t>Nº PROYECTOS CON REPORTE MENSUAL </a:t>
            </a:r>
            <a:r>
              <a:rPr lang="es-CO" b="1" dirty="0" err="1"/>
              <a:t>UTT</a:t>
            </a:r>
            <a:r>
              <a:rPr lang="es-CO" b="1" dirty="0"/>
              <a:t> DE LOS MONITOREADOS :</a:t>
            </a:r>
            <a:endParaRPr lang="es-CO" dirty="0"/>
          </a:p>
          <a:p>
            <a:pPr algn="ctr"/>
            <a:r>
              <a:rPr lang="es-CO" sz="5400" dirty="0"/>
              <a:t>74</a:t>
            </a:r>
          </a:p>
          <a:p>
            <a:pPr algn="ctr"/>
            <a:r>
              <a:rPr lang="es-CO" b="1" dirty="0"/>
              <a:t>Nº BENEFICIARIOS DIRECTOS  CONTACTADOS EN MONITOREO:</a:t>
            </a:r>
          </a:p>
          <a:p>
            <a:pPr algn="ctr"/>
            <a:r>
              <a:rPr lang="es-CO" sz="5400" dirty="0"/>
              <a:t>1219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AAD604A-6046-1A43-9926-4374F5657D48}"/>
              </a:ext>
            </a:extLst>
          </p:cNvPr>
          <p:cNvSpPr txBox="1"/>
          <p:nvPr/>
        </p:nvSpPr>
        <p:spPr>
          <a:xfrm>
            <a:off x="716189" y="18846496"/>
            <a:ext cx="1373640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* Datos acumulados reportados en la Data Maestra de la Dirección  de Seguimiento -  270 proyectos cofinanciados, excluyendo los dos PIDAR </a:t>
            </a:r>
            <a:r>
              <a:rPr lang="es-CO"/>
              <a:t>que fueron revocados </a:t>
            </a:r>
            <a:r>
              <a:rPr lang="es-CO" dirty="0"/>
              <a:t>y corresponden a </a:t>
            </a:r>
            <a:r>
              <a:rPr lang="es-CO"/>
              <a:t>las Resoluciones </a:t>
            </a:r>
            <a:r>
              <a:rPr lang="es-CO" dirty="0"/>
              <a:t>542 de julio de 2018 y 545 de julio de 2018. </a:t>
            </a:r>
            <a:endParaRPr lang="es-CO" sz="1100" dirty="0"/>
          </a:p>
          <a:p>
            <a:r>
              <a:rPr lang="es-CO" dirty="0"/>
              <a:t>Las imágenes corresponden a proyectos en seguimiento de la ADR, </a:t>
            </a:r>
            <a:r>
              <a:rPr lang="es-CO" dirty="0">
                <a:solidFill>
                  <a:schemeClr val="tx1"/>
                </a:solidFill>
              </a:rPr>
              <a:t># Gigante Huila– Café, #</a:t>
            </a:r>
            <a:r>
              <a:rPr lang="es-CO" dirty="0"/>
              <a:t> </a:t>
            </a:r>
            <a:r>
              <a:rPr lang="es-CO" dirty="0" err="1"/>
              <a:t>Bonda</a:t>
            </a:r>
            <a:r>
              <a:rPr lang="es-CO" dirty="0"/>
              <a:t> Santa Marta – Apicultura, 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42DE91A4-3B5E-4281-B460-DA42E9F6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08" y="2302069"/>
            <a:ext cx="3582214" cy="1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9EDA129E-0CF6-8A4B-9D5E-87324F0A2C46}"/>
              </a:ext>
            </a:extLst>
          </p:cNvPr>
          <p:cNvSpPr txBox="1"/>
          <p:nvPr/>
        </p:nvSpPr>
        <p:spPr>
          <a:xfrm>
            <a:off x="9120850" y="8472153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20 %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6DE8911-7492-EE47-A4B4-3DFD5EFA0B20}"/>
              </a:ext>
            </a:extLst>
          </p:cNvPr>
          <p:cNvSpPr txBox="1"/>
          <p:nvPr/>
        </p:nvSpPr>
        <p:spPr>
          <a:xfrm>
            <a:off x="9131367" y="8895078"/>
            <a:ext cx="782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Notificado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BEBAD0E-8398-AE46-A57C-DF0E89E7FD4A}"/>
              </a:ext>
            </a:extLst>
          </p:cNvPr>
          <p:cNvSpPr txBox="1"/>
          <p:nvPr/>
        </p:nvSpPr>
        <p:spPr>
          <a:xfrm>
            <a:off x="8610601" y="13001340"/>
            <a:ext cx="381952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98%  con calificación de 5 - </a:t>
            </a:r>
            <a:r>
              <a:rPr lang="es-CO" sz="900" b="1" dirty="0"/>
              <a:t>(321 beneficiarios)</a:t>
            </a:r>
            <a:r>
              <a:rPr lang="es-CO" sz="900" dirty="0"/>
              <a:t>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204819B-0927-4B45-8497-99F62DFEE198}"/>
              </a:ext>
            </a:extLst>
          </p:cNvPr>
          <p:cNvSpPr txBox="1"/>
          <p:nvPr/>
        </p:nvSpPr>
        <p:spPr>
          <a:xfrm>
            <a:off x="5543369" y="9378577"/>
            <a:ext cx="579412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tx1"/>
                </a:solidFill>
              </a:rPr>
              <a:t>AVANCE PROYECTOS (155 proyectos con monitoreo In House, informe de seguimiento o cierre y matriz indicadores): 10% con cumplimiento al 100%, 46% con avance entre 51% y el 99% ,39% con un avance entre 16% y 50%, 19% con un avance hasta el 15%.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0901020-192B-BF41-B027-96C18F2709BF}"/>
              </a:ext>
            </a:extLst>
          </p:cNvPr>
          <p:cNvSpPr txBox="1"/>
          <p:nvPr/>
        </p:nvSpPr>
        <p:spPr>
          <a:xfrm>
            <a:off x="9953385" y="8886983"/>
            <a:ext cx="782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Socializado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9F20859-8432-5B45-9457-091D233C8BDA}"/>
              </a:ext>
            </a:extLst>
          </p:cNvPr>
          <p:cNvSpPr txBox="1"/>
          <p:nvPr/>
        </p:nvSpPr>
        <p:spPr>
          <a:xfrm>
            <a:off x="9928406" y="8473621"/>
            <a:ext cx="81202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10 %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7D7BD6B-2EDE-1F44-928D-67813108A329}"/>
              </a:ext>
            </a:extLst>
          </p:cNvPr>
          <p:cNvSpPr txBox="1"/>
          <p:nvPr/>
        </p:nvSpPr>
        <p:spPr>
          <a:xfrm>
            <a:off x="11759950" y="8856205"/>
            <a:ext cx="894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Ejecutado esperando el  cierre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AC6E657-9701-5047-9937-3A8F6A2B168D}"/>
              </a:ext>
            </a:extLst>
          </p:cNvPr>
          <p:cNvSpPr txBox="1"/>
          <p:nvPr/>
        </p:nvSpPr>
        <p:spPr>
          <a:xfrm>
            <a:off x="10830067" y="8475024"/>
            <a:ext cx="86605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27%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1A827BE-40B9-714E-94E8-D78F8D91A39E}"/>
              </a:ext>
            </a:extLst>
          </p:cNvPr>
          <p:cNvSpPr txBox="1"/>
          <p:nvPr/>
        </p:nvSpPr>
        <p:spPr>
          <a:xfrm>
            <a:off x="13481960" y="8876402"/>
            <a:ext cx="796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Suspendido 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FF205BB-B8D6-1140-BF4E-123CB86A0F04}"/>
              </a:ext>
            </a:extLst>
          </p:cNvPr>
          <p:cNvSpPr txBox="1"/>
          <p:nvPr/>
        </p:nvSpPr>
        <p:spPr>
          <a:xfrm>
            <a:off x="11801719" y="8475534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3%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4ADB9CA-6878-7A41-B027-60C7F64AF02D}"/>
              </a:ext>
            </a:extLst>
          </p:cNvPr>
          <p:cNvSpPr txBox="1"/>
          <p:nvPr/>
        </p:nvSpPr>
        <p:spPr>
          <a:xfrm>
            <a:off x="12592055" y="8470478"/>
            <a:ext cx="85697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40%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D413AA7-D4A6-F746-BD0A-49BE0A50AB65}"/>
              </a:ext>
            </a:extLst>
          </p:cNvPr>
          <p:cNvSpPr txBox="1"/>
          <p:nvPr/>
        </p:nvSpPr>
        <p:spPr>
          <a:xfrm>
            <a:off x="13497042" y="8469506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0%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121DCBD-41A4-7440-A68E-EC02C95B965E}"/>
              </a:ext>
            </a:extLst>
          </p:cNvPr>
          <p:cNvSpPr txBox="1"/>
          <p:nvPr/>
        </p:nvSpPr>
        <p:spPr>
          <a:xfrm>
            <a:off x="10816357" y="8889208"/>
            <a:ext cx="89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En ejecución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D007FD5B-966C-1746-A52B-E7D262D22671}"/>
              </a:ext>
            </a:extLst>
          </p:cNvPr>
          <p:cNvSpPr txBox="1"/>
          <p:nvPr/>
        </p:nvSpPr>
        <p:spPr>
          <a:xfrm>
            <a:off x="12660684" y="8889208"/>
            <a:ext cx="615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Cerrado 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2FA0F66-1E3D-8F4E-AA20-982C795063DF}"/>
              </a:ext>
            </a:extLst>
          </p:cNvPr>
          <p:cNvSpPr txBox="1"/>
          <p:nvPr/>
        </p:nvSpPr>
        <p:spPr>
          <a:xfrm>
            <a:off x="8610601" y="12206886"/>
            <a:ext cx="38195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79%  Contestó  SI</a:t>
            </a:r>
            <a:r>
              <a:rPr lang="es-CO" sz="1600" b="1" dirty="0"/>
              <a:t> </a:t>
            </a:r>
          </a:p>
          <a:p>
            <a:pPr algn="ctr"/>
            <a:r>
              <a:rPr lang="es-CO" sz="800" b="1" dirty="0"/>
              <a:t>( 321 beneficiarios)</a:t>
            </a:r>
            <a:r>
              <a:rPr lang="es-CO" sz="800" dirty="0"/>
              <a:t>   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AE32DA2-0805-F449-83C8-70B4256BA4F2}"/>
              </a:ext>
            </a:extLst>
          </p:cNvPr>
          <p:cNvSpPr txBox="1"/>
          <p:nvPr/>
        </p:nvSpPr>
        <p:spPr>
          <a:xfrm>
            <a:off x="5522569" y="12206886"/>
            <a:ext cx="252605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70% con calificación de 5</a:t>
            </a:r>
            <a:r>
              <a:rPr lang="es-CO" sz="1600" b="1" dirty="0"/>
              <a:t> </a:t>
            </a:r>
          </a:p>
          <a:p>
            <a:pPr algn="ctr"/>
            <a:r>
              <a:rPr lang="es-CO" sz="800" b="1" dirty="0"/>
              <a:t>(321 beneficiarios)</a:t>
            </a:r>
            <a:r>
              <a:rPr lang="es-CO" sz="800" dirty="0"/>
              <a:t> 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3B1A490-9E1F-7D44-95B6-FC34EA1F3638}"/>
              </a:ext>
            </a:extLst>
          </p:cNvPr>
          <p:cNvSpPr txBox="1"/>
          <p:nvPr/>
        </p:nvSpPr>
        <p:spPr>
          <a:xfrm>
            <a:off x="5534587" y="13001340"/>
            <a:ext cx="252605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59% contesto SI </a:t>
            </a:r>
            <a:r>
              <a:rPr lang="es-CO" sz="800" b="1" dirty="0"/>
              <a:t>(321 beneficiarios )</a:t>
            </a:r>
            <a:endParaRPr lang="es-CO" sz="8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F94CA46-8DBC-9D18-C568-0B317609DEB8}"/>
              </a:ext>
            </a:extLst>
          </p:cNvPr>
          <p:cNvSpPr txBox="1"/>
          <p:nvPr/>
        </p:nvSpPr>
        <p:spPr>
          <a:xfrm>
            <a:off x="5502279" y="10581969"/>
            <a:ext cx="583521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1"/>
                </a:solidFill>
              </a:rPr>
              <a:t>Modificación al plan de inversión: 74% de los PIDAR con monitoreo y seguimiento tiene modificación, el 26 % restante no presentaron modificaciones. 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49BDACE-1203-9C73-2D21-54C6F785F1A4}"/>
              </a:ext>
            </a:extLst>
          </p:cNvPr>
          <p:cNvSpPr txBox="1"/>
          <p:nvPr/>
        </p:nvSpPr>
        <p:spPr>
          <a:xfrm>
            <a:off x="5522568" y="11390097"/>
            <a:ext cx="58149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</a:rPr>
              <a:t>Del total  (155 proyectos), el 16% cumplieron, 84% presentan ampliación de plazos establecidos</a:t>
            </a:r>
            <a:r>
              <a:rPr lang="es-CO" sz="800" dirty="0">
                <a:solidFill>
                  <a:schemeClr val="tx1"/>
                </a:solidFill>
              </a:rPr>
              <a:t>.</a:t>
            </a:r>
            <a:endParaRPr lang="es-CO" sz="800" dirty="0"/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77E4103D-D42B-4B0F-ACC2-B7094D513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167627"/>
              </p:ext>
            </p:extLst>
          </p:nvPr>
        </p:nvGraphicFramePr>
        <p:xfrm>
          <a:off x="4217158" y="3907300"/>
          <a:ext cx="5678350" cy="376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37243"/>
              </p:ext>
            </p:extLst>
          </p:nvPr>
        </p:nvGraphicFramePr>
        <p:xfrm>
          <a:off x="4387940" y="13892084"/>
          <a:ext cx="4732910" cy="406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Gráfico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367263"/>
              </p:ext>
            </p:extLst>
          </p:nvPr>
        </p:nvGraphicFramePr>
        <p:xfrm>
          <a:off x="9420463" y="14153188"/>
          <a:ext cx="4933490" cy="4245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2" name="Imagen 51">
            <a:extLst>
              <a:ext uri="{FF2B5EF4-FFF2-40B4-BE49-F238E27FC236}">
                <a16:creationId xmlns:a16="http://schemas.microsoft.com/office/drawing/2014/main" id="{ECD0DEDF-AE03-406C-9BDB-752FF9B4F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4289" y="3861515"/>
            <a:ext cx="3370128" cy="3673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2885" y="10653415"/>
            <a:ext cx="1531760" cy="25230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8765" y="8380309"/>
            <a:ext cx="1072716" cy="8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8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99B4D9C711A5439177251D0B6810B7" ma:contentTypeVersion="2" ma:contentTypeDescription="Crear nuevo documento." ma:contentTypeScope="" ma:versionID="04a733eb4bb6b854b75a14900ed285b4">
  <xsd:schema xmlns:xsd="http://www.w3.org/2001/XMLSchema" xmlns:xs="http://www.w3.org/2001/XMLSchema" xmlns:p="http://schemas.microsoft.com/office/2006/metadata/properties" xmlns:ns2="b521a227-f5b9-490d-bd8c-bf52265db3c7" targetNamespace="http://schemas.microsoft.com/office/2006/metadata/properties" ma:root="true" ma:fieldsID="b753110755b961b1c8e889be6924bd09" ns2:_="">
    <xsd:import namespace="b521a227-f5b9-490d-bd8c-bf52265db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a227-f5b9-490d-bd8c-bf52265db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0AA85-3906-477B-8E78-CFDA245DDAD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521a227-f5b9-490d-bd8c-bf52265db3c7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E52D1C-3960-4E8C-A606-1FA21E1CA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0D67B-31A1-4DC2-8A8B-D239F6461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a227-f5b9-490d-bd8c-bf52265db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8407</TotalTime>
  <Words>473</Words>
  <Application>Microsoft Office PowerPoint</Application>
  <PresentationFormat>Personalizado</PresentationFormat>
  <Paragraphs>107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Bahnschrift SemiBold</vt:lpstr>
      <vt:lpstr>Calibri</vt:lpstr>
      <vt:lpstr>Calibri Light</vt:lpstr>
      <vt:lpstr>Tema de Office</vt:lpstr>
      <vt:lpstr>DASHBOARD   -  VICEPRESIDENCIA DE PROYECTOS - DIRECCIÓN DE SEGUIMIENTO Y CONTROL – Monitoreo, Seguimiento y Control de PIDAR  -  2do Trimestre - 2022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Janeth Del Carmen Vega Pernett</cp:lastModifiedBy>
  <cp:revision>223</cp:revision>
  <dcterms:created xsi:type="dcterms:W3CDTF">2020-04-08T20:48:10Z</dcterms:created>
  <dcterms:modified xsi:type="dcterms:W3CDTF">2022-09-08T19:12:10Z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0x010100B499B4D9C711A5439177251D0B6810B7</vt:lpwstr>
  </property>
</Properties>
</file>