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56" r:id="rId5"/>
  </p:sldIdLst>
  <p:sldSz cx="15119350" cy="21240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90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72"/>
    <p:restoredTop sz="95477"/>
  </p:normalViewPr>
  <p:slideViewPr>
    <p:cSldViewPr snapToGrid="0" snapToObjects="1">
      <p:cViewPr varScale="1">
        <p:scale>
          <a:sx n="24" d="100"/>
          <a:sy n="24" d="100"/>
        </p:scale>
        <p:origin x="2802" y="84"/>
      </p:cViewPr>
      <p:guideLst>
        <p:guide orient="horz" pos="6690"/>
        <p:guide pos="47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378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22BB8-4F39-1646-9D3D-292A9752CA36}" type="datetimeFigureOut">
              <a:rPr lang="es-CO" smtClean="0"/>
              <a:t>4/04/2022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30450" y="1143000"/>
            <a:ext cx="2197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B28D4-0C3F-3C4A-B281-86C9E37ABE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0445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45224" rtl="0" eaLnBrk="1" latinLnBrk="0" hangingPunct="1">
      <a:defRPr sz="2290" kern="1200">
        <a:solidFill>
          <a:schemeClr val="tx1"/>
        </a:solidFill>
        <a:latin typeface="+mn-lt"/>
        <a:ea typeface="+mn-ea"/>
        <a:cs typeface="+mn-cs"/>
      </a:defRPr>
    </a:lvl1pPr>
    <a:lvl2pPr marL="872612" algn="l" defTabSz="1745224" rtl="0" eaLnBrk="1" latinLnBrk="0" hangingPunct="1">
      <a:defRPr sz="2290" kern="1200">
        <a:solidFill>
          <a:schemeClr val="tx1"/>
        </a:solidFill>
        <a:latin typeface="+mn-lt"/>
        <a:ea typeface="+mn-ea"/>
        <a:cs typeface="+mn-cs"/>
      </a:defRPr>
    </a:lvl2pPr>
    <a:lvl3pPr marL="1745224" algn="l" defTabSz="1745224" rtl="0" eaLnBrk="1" latinLnBrk="0" hangingPunct="1">
      <a:defRPr sz="2290" kern="1200">
        <a:solidFill>
          <a:schemeClr val="tx1"/>
        </a:solidFill>
        <a:latin typeface="+mn-lt"/>
        <a:ea typeface="+mn-ea"/>
        <a:cs typeface="+mn-cs"/>
      </a:defRPr>
    </a:lvl3pPr>
    <a:lvl4pPr marL="2617836" algn="l" defTabSz="1745224" rtl="0" eaLnBrk="1" latinLnBrk="0" hangingPunct="1">
      <a:defRPr sz="2290" kern="1200">
        <a:solidFill>
          <a:schemeClr val="tx1"/>
        </a:solidFill>
        <a:latin typeface="+mn-lt"/>
        <a:ea typeface="+mn-ea"/>
        <a:cs typeface="+mn-cs"/>
      </a:defRPr>
    </a:lvl4pPr>
    <a:lvl5pPr marL="3490448" algn="l" defTabSz="1745224" rtl="0" eaLnBrk="1" latinLnBrk="0" hangingPunct="1">
      <a:defRPr sz="2290" kern="1200">
        <a:solidFill>
          <a:schemeClr val="tx1"/>
        </a:solidFill>
        <a:latin typeface="+mn-lt"/>
        <a:ea typeface="+mn-ea"/>
        <a:cs typeface="+mn-cs"/>
      </a:defRPr>
    </a:lvl5pPr>
    <a:lvl6pPr marL="4363060" algn="l" defTabSz="1745224" rtl="0" eaLnBrk="1" latinLnBrk="0" hangingPunct="1">
      <a:defRPr sz="2290" kern="1200">
        <a:solidFill>
          <a:schemeClr val="tx1"/>
        </a:solidFill>
        <a:latin typeface="+mn-lt"/>
        <a:ea typeface="+mn-ea"/>
        <a:cs typeface="+mn-cs"/>
      </a:defRPr>
    </a:lvl6pPr>
    <a:lvl7pPr marL="5235672" algn="l" defTabSz="1745224" rtl="0" eaLnBrk="1" latinLnBrk="0" hangingPunct="1">
      <a:defRPr sz="2290" kern="1200">
        <a:solidFill>
          <a:schemeClr val="tx1"/>
        </a:solidFill>
        <a:latin typeface="+mn-lt"/>
        <a:ea typeface="+mn-ea"/>
        <a:cs typeface="+mn-cs"/>
      </a:defRPr>
    </a:lvl7pPr>
    <a:lvl8pPr marL="6108283" algn="l" defTabSz="1745224" rtl="0" eaLnBrk="1" latinLnBrk="0" hangingPunct="1">
      <a:defRPr sz="2290" kern="1200">
        <a:solidFill>
          <a:schemeClr val="tx1"/>
        </a:solidFill>
        <a:latin typeface="+mn-lt"/>
        <a:ea typeface="+mn-ea"/>
        <a:cs typeface="+mn-cs"/>
      </a:defRPr>
    </a:lvl8pPr>
    <a:lvl9pPr marL="6980895" algn="l" defTabSz="1745224" rtl="0" eaLnBrk="1" latinLnBrk="0" hangingPunct="1">
      <a:defRPr sz="229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30450" y="1143000"/>
            <a:ext cx="21971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DB28D4-0C3F-3C4A-B281-86C9E37ABE0F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1703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76208"/>
            <a:ext cx="12851448" cy="7394928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156312"/>
            <a:ext cx="11339513" cy="5128263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2461-9459-D74D-BC3A-DB2B9E26CFA3}" type="datetimeFigureOut">
              <a:rPr lang="es-CO" smtClean="0"/>
              <a:t>4/04/2022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725-AF63-C946-A402-9D6A2381B0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997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2461-9459-D74D-BC3A-DB2B9E26CFA3}" type="datetimeFigureOut">
              <a:rPr lang="es-CO" smtClean="0"/>
              <a:t>4/04/2022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725-AF63-C946-A402-9D6A2381B0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831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0873"/>
            <a:ext cx="3260110" cy="1800055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0873"/>
            <a:ext cx="9591338" cy="1800055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2461-9459-D74D-BC3A-DB2B9E26CFA3}" type="datetimeFigureOut">
              <a:rPr lang="es-CO" smtClean="0"/>
              <a:t>4/04/2022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725-AF63-C946-A402-9D6A2381B0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91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2461-9459-D74D-BC3A-DB2B9E26CFA3}" type="datetimeFigureOut">
              <a:rPr lang="es-CO" smtClean="0"/>
              <a:t>4/04/2022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725-AF63-C946-A402-9D6A2381B0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373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295443"/>
            <a:ext cx="13040439" cy="8835560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214591"/>
            <a:ext cx="13040439" cy="4646413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/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2461-9459-D74D-BC3A-DB2B9E26CFA3}" type="datetimeFigureOut">
              <a:rPr lang="es-CO" smtClean="0"/>
              <a:t>4/04/2022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725-AF63-C946-A402-9D6A2381B0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928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54366"/>
            <a:ext cx="6425724" cy="1347706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54366"/>
            <a:ext cx="6425724" cy="1347706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2461-9459-D74D-BC3A-DB2B9E26CFA3}" type="datetimeFigureOut">
              <a:rPr lang="es-CO" smtClean="0"/>
              <a:t>4/04/2022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725-AF63-C946-A402-9D6A2381B0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851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0878"/>
            <a:ext cx="13040439" cy="410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06935"/>
            <a:ext cx="6396193" cy="2551839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758774"/>
            <a:ext cx="6396193" cy="114119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06935"/>
            <a:ext cx="6427693" cy="2551839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758774"/>
            <a:ext cx="6427693" cy="114119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2461-9459-D74D-BC3A-DB2B9E26CFA3}" type="datetimeFigureOut">
              <a:rPr lang="es-CO" smtClean="0"/>
              <a:t>4/04/2022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725-AF63-C946-A402-9D6A2381B0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426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2461-9459-D74D-BC3A-DB2B9E26CFA3}" type="datetimeFigureOut">
              <a:rPr lang="es-CO" smtClean="0"/>
              <a:t>4/04/2022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725-AF63-C946-A402-9D6A2381B0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235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2461-9459-D74D-BC3A-DB2B9E26CFA3}" type="datetimeFigureOut">
              <a:rPr lang="es-CO" smtClean="0"/>
              <a:t>4/04/2022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725-AF63-C946-A402-9D6A2381B0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1377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16050"/>
            <a:ext cx="4876384" cy="4956175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58279"/>
            <a:ext cx="7654171" cy="15094700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372225"/>
            <a:ext cx="4876384" cy="11805335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2461-9459-D74D-BC3A-DB2B9E26CFA3}" type="datetimeFigureOut">
              <a:rPr lang="es-CO" smtClean="0"/>
              <a:t>4/04/2022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725-AF63-C946-A402-9D6A2381B0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335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16050"/>
            <a:ext cx="4876384" cy="4956175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58279"/>
            <a:ext cx="7654171" cy="15094700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372225"/>
            <a:ext cx="4876384" cy="11805335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2461-9459-D74D-BC3A-DB2B9E26CFA3}" type="datetimeFigureOut">
              <a:rPr lang="es-CO" smtClean="0"/>
              <a:t>4/04/2022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7725-AF63-C946-A402-9D6A2381B0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9034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0878"/>
            <a:ext cx="13040439" cy="410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54366"/>
            <a:ext cx="13040439" cy="13477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687033"/>
            <a:ext cx="3401854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92461-9459-D74D-BC3A-DB2B9E26CFA3}" type="datetimeFigureOut">
              <a:rPr lang="es-CO" smtClean="0"/>
              <a:t>4/04/2022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687033"/>
            <a:ext cx="5102781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687033"/>
            <a:ext cx="3401854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27725-AF63-C946-A402-9D6A2381B0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464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9C095D-3D8C-3146-B7DF-6B7C55F77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590" y="264885"/>
            <a:ext cx="13890170" cy="914401"/>
          </a:xfr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O" sz="2800" b="1" i="1" dirty="0"/>
              <a:t>DASHBOARD  -  VICEPRESIDENCIA PROYECTOS - DIRECCIÓN DE SEGUIMIENTO Y CONTROL – </a:t>
            </a:r>
            <a:r>
              <a:rPr lang="es-CO" sz="3200" b="1" i="1" dirty="0"/>
              <a:t>Monitoreo, Seguimiento y Control de PIDAR  </a:t>
            </a:r>
            <a:r>
              <a:rPr lang="es-CO" sz="2800" b="1" i="1" dirty="0"/>
              <a:t>-  4 Trimestre - 2021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8324B76-1B58-ED40-8B33-98234F1A28E2}"/>
              </a:ext>
            </a:extLst>
          </p:cNvPr>
          <p:cNvSpPr txBox="1"/>
          <p:nvPr/>
        </p:nvSpPr>
        <p:spPr>
          <a:xfrm>
            <a:off x="614589" y="1313469"/>
            <a:ext cx="4237906" cy="21236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* </a:t>
            </a:r>
            <a:r>
              <a:rPr lang="es-CO" dirty="0"/>
              <a:t>No.   PROYECTOS PIDAR COFINACIADOS:</a:t>
            </a:r>
          </a:p>
          <a:p>
            <a:pPr algn="ctr"/>
            <a:r>
              <a:rPr lang="es-CO" sz="4800" dirty="0"/>
              <a:t>364</a:t>
            </a:r>
          </a:p>
          <a:p>
            <a:pPr algn="ctr"/>
            <a:r>
              <a:rPr lang="es-CO" dirty="0"/>
              <a:t>No.  PROYECTOS PIDAR CERRADOS:</a:t>
            </a:r>
          </a:p>
          <a:p>
            <a:pPr algn="ctr"/>
            <a:r>
              <a:rPr lang="es-CO" sz="4800" dirty="0"/>
              <a:t>113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9B6997F-C8B9-C44D-8580-CBF32896FFBE}"/>
              </a:ext>
            </a:extLst>
          </p:cNvPr>
          <p:cNvSpPr txBox="1"/>
          <p:nvPr/>
        </p:nvSpPr>
        <p:spPr>
          <a:xfrm>
            <a:off x="5095195" y="1337819"/>
            <a:ext cx="4760685" cy="21236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* </a:t>
            </a:r>
            <a:r>
              <a:rPr lang="es-CO" dirty="0"/>
              <a:t>No. DE BENEFICIARIOS DIRECTOS:</a:t>
            </a:r>
          </a:p>
          <a:p>
            <a:pPr algn="ctr"/>
            <a:r>
              <a:rPr lang="es-CO" sz="4800" dirty="0"/>
              <a:t>36.333</a:t>
            </a:r>
            <a:endParaRPr lang="es-CO" sz="2800" dirty="0"/>
          </a:p>
          <a:p>
            <a:pPr algn="ctr"/>
            <a:r>
              <a:rPr lang="es-CO" dirty="0"/>
              <a:t>No. DE ASOCIACIONES ATENDIDAS:</a:t>
            </a:r>
          </a:p>
          <a:p>
            <a:pPr algn="ctr"/>
            <a:r>
              <a:rPr lang="es-CO" sz="4800" dirty="0"/>
              <a:t>595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8A01EA8-14F2-BB4F-96C8-BD793CA56CA1}"/>
              </a:ext>
            </a:extLst>
          </p:cNvPr>
          <p:cNvSpPr txBox="1"/>
          <p:nvPr/>
        </p:nvSpPr>
        <p:spPr>
          <a:xfrm>
            <a:off x="10079594" y="1364961"/>
            <a:ext cx="4425166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/>
              <a:t>* </a:t>
            </a:r>
            <a:r>
              <a:rPr lang="es-CO" dirty="0"/>
              <a:t>RECURSO COFINANCIADO: </a:t>
            </a:r>
          </a:p>
          <a:p>
            <a:pPr algn="ctr"/>
            <a:r>
              <a:rPr lang="es-CO" sz="2800" dirty="0"/>
              <a:t>$416.637.979.726 millones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9B91B60C-5874-DA40-8060-8FF7C8D34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670" y="5419290"/>
            <a:ext cx="151193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3032071-1DBF-7C4D-8598-4B3B050D99A3}"/>
              </a:ext>
            </a:extLst>
          </p:cNvPr>
          <p:cNvSpPr txBox="1"/>
          <p:nvPr/>
        </p:nvSpPr>
        <p:spPr>
          <a:xfrm>
            <a:off x="5403679" y="7650901"/>
            <a:ext cx="9101081" cy="59093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/>
              <a:t>INDICADORES  DE  SEGUIMIENTO A LOS PIDAR:</a:t>
            </a:r>
          </a:p>
          <a:p>
            <a:r>
              <a:rPr lang="es-CO" b="1" dirty="0"/>
              <a:t>1. PROMEDIO AVANCE DE PROYECTOS:                        2. ESTADO DE LOS PROYECTOS:</a:t>
            </a:r>
          </a:p>
          <a:p>
            <a:r>
              <a:rPr lang="es-CO" dirty="0"/>
              <a:t>    </a:t>
            </a:r>
          </a:p>
          <a:p>
            <a:endParaRPr lang="es-CO" dirty="0"/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endParaRPr lang="es-CO" sz="900" b="1" dirty="0"/>
          </a:p>
          <a:p>
            <a:endParaRPr lang="es-CO" sz="900" b="1" dirty="0"/>
          </a:p>
          <a:p>
            <a:r>
              <a:rPr lang="es-CO" b="1" dirty="0"/>
              <a:t>3.MODIFICACIÓN PLAN DE INVERSIÓN PROYECTOS MONITOREADOS (82):</a:t>
            </a:r>
          </a:p>
          <a:p>
            <a:endParaRPr lang="es-CO" b="1" dirty="0"/>
          </a:p>
          <a:p>
            <a:endParaRPr lang="es-CO" b="1" dirty="0"/>
          </a:p>
          <a:p>
            <a:r>
              <a:rPr lang="es-CO" b="1" dirty="0"/>
              <a:t>4. TIEMPO PROM EJECUCIÓN                                               </a:t>
            </a:r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r>
              <a:rPr lang="es-CO" b="1" dirty="0"/>
              <a:t>6. CALIDAD DE VIDA                             7. MEJORAMIENTO DEL CONOCIMIENTO  </a:t>
            </a:r>
          </a:p>
          <a:p>
            <a:endParaRPr lang="es-CO" b="1" dirty="0"/>
          </a:p>
          <a:p>
            <a:endParaRPr lang="es-CO" b="1" dirty="0"/>
          </a:p>
          <a:p>
            <a:r>
              <a:rPr lang="es-CO" b="1" dirty="0"/>
              <a:t>8. SATISFACCIÓN                                              9. AUMENTO DE INGRESOS </a:t>
            </a:r>
          </a:p>
          <a:p>
            <a:r>
              <a:rPr lang="es-CO" b="1" dirty="0"/>
              <a:t>  </a:t>
            </a:r>
          </a:p>
          <a:p>
            <a:endParaRPr lang="es-CO" b="1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CA073AAC-8F5B-944D-B772-17EE1DE2C393}"/>
              </a:ext>
            </a:extLst>
          </p:cNvPr>
          <p:cNvSpPr txBox="1"/>
          <p:nvPr/>
        </p:nvSpPr>
        <p:spPr>
          <a:xfrm>
            <a:off x="747818" y="3693286"/>
            <a:ext cx="13756942" cy="39816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/>
              <a:t>% PROYECTOS POR UTT </a:t>
            </a:r>
            <a:r>
              <a:rPr lang="es-CO" dirty="0"/>
              <a:t>:</a:t>
            </a:r>
          </a:p>
          <a:p>
            <a:pPr marL="342900" indent="-342900">
              <a:buAutoNum type="arabicPeriod"/>
            </a:pPr>
            <a:r>
              <a:rPr lang="es-CO" dirty="0"/>
              <a:t>Santa Marta		10%        </a:t>
            </a:r>
          </a:p>
          <a:p>
            <a:pPr marL="342900" indent="-342900">
              <a:buAutoNum type="arabicPeriod"/>
            </a:pPr>
            <a:r>
              <a:rPr lang="es-CO" dirty="0"/>
              <a:t>Cartagena			7% </a:t>
            </a:r>
          </a:p>
          <a:p>
            <a:pPr marL="342900" indent="-342900">
              <a:buAutoNum type="arabicPeriod"/>
            </a:pPr>
            <a:r>
              <a:rPr lang="es-CO" dirty="0"/>
              <a:t>Montería			6% </a:t>
            </a:r>
          </a:p>
          <a:p>
            <a:pPr marL="342900" indent="-342900">
              <a:buAutoNum type="arabicPeriod"/>
            </a:pPr>
            <a:r>
              <a:rPr lang="es-CO" dirty="0" err="1"/>
              <a:t>Cucuta</a:t>
            </a:r>
            <a:r>
              <a:rPr lang="es-CO" dirty="0"/>
              <a:t>			5% </a:t>
            </a:r>
          </a:p>
          <a:p>
            <a:pPr marL="342900" indent="-342900">
              <a:buAutoNum type="arabicPeriod"/>
            </a:pPr>
            <a:r>
              <a:rPr lang="es-CO" dirty="0"/>
              <a:t>Medellín			10% </a:t>
            </a:r>
          </a:p>
          <a:p>
            <a:pPr marL="342900" indent="-342900">
              <a:buAutoNum type="arabicPeriod"/>
            </a:pPr>
            <a:r>
              <a:rPr lang="es-CO" dirty="0"/>
              <a:t>Manizales			6%</a:t>
            </a:r>
          </a:p>
          <a:p>
            <a:pPr marL="342900" indent="-342900">
              <a:buAutoNum type="arabicPeriod"/>
            </a:pPr>
            <a:r>
              <a:rPr lang="es-CO" dirty="0"/>
              <a:t>Tunja				7% </a:t>
            </a:r>
          </a:p>
          <a:p>
            <a:pPr marL="342900" indent="-342900">
              <a:buAutoNum type="arabicPeriod"/>
            </a:pPr>
            <a:r>
              <a:rPr lang="es-CO" dirty="0"/>
              <a:t>Ibagué			3%</a:t>
            </a:r>
          </a:p>
          <a:p>
            <a:pPr marL="342900" indent="-342900">
              <a:buAutoNum type="arabicPeriod"/>
            </a:pPr>
            <a:r>
              <a:rPr lang="es-CO" dirty="0"/>
              <a:t>Popayán			12%</a:t>
            </a:r>
          </a:p>
          <a:p>
            <a:pPr marL="342900" indent="-342900">
              <a:buFontTx/>
              <a:buAutoNum type="arabicPeriod"/>
            </a:pPr>
            <a:r>
              <a:rPr lang="es-CO" dirty="0"/>
              <a:t> Pasto				12%</a:t>
            </a:r>
          </a:p>
          <a:p>
            <a:pPr marL="342900" indent="-342900">
              <a:buFontTx/>
              <a:buAutoNum type="arabicPeriod"/>
            </a:pPr>
            <a:r>
              <a:rPr lang="es-CO" dirty="0"/>
              <a:t> Neiva			8%</a:t>
            </a:r>
          </a:p>
          <a:p>
            <a:pPr marL="342900" indent="-342900">
              <a:buFontTx/>
              <a:buAutoNum type="arabicPeriod"/>
            </a:pPr>
            <a:r>
              <a:rPr lang="es-CO" dirty="0"/>
              <a:t> Villavicencio		7%</a:t>
            </a:r>
          </a:p>
          <a:p>
            <a:r>
              <a:rPr lang="es-CO" dirty="0"/>
              <a:t>13.  Cundinamarca		7%  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4FA43DA4-8256-3543-A781-8DF4CA15D0A3}"/>
              </a:ext>
            </a:extLst>
          </p:cNvPr>
          <p:cNvSpPr txBox="1"/>
          <p:nvPr/>
        </p:nvSpPr>
        <p:spPr>
          <a:xfrm>
            <a:off x="716190" y="13679986"/>
            <a:ext cx="8758010" cy="47705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/>
              <a:t>GESTIÓN ALERTAS </a:t>
            </a:r>
            <a:r>
              <a:rPr lang="es-CO" dirty="0"/>
              <a:t>:</a:t>
            </a:r>
          </a:p>
          <a:p>
            <a:endParaRPr lang="es-CO" b="1" i="1" dirty="0"/>
          </a:p>
          <a:p>
            <a:r>
              <a:rPr lang="es-CO" sz="1600" b="1" i="1" dirty="0"/>
              <a:t>                      Alertas Abiertas   </a:t>
            </a:r>
          </a:p>
          <a:p>
            <a:r>
              <a:rPr lang="es-CO" sz="5400" dirty="0"/>
              <a:t>        </a:t>
            </a:r>
            <a:r>
              <a:rPr lang="es-CO" sz="4000" dirty="0"/>
              <a:t>197</a:t>
            </a:r>
            <a:endParaRPr lang="es-CO" sz="4000" b="1" i="1" dirty="0"/>
          </a:p>
          <a:p>
            <a:endParaRPr lang="es-CO" b="1" i="1" dirty="0"/>
          </a:p>
          <a:p>
            <a:r>
              <a:rPr lang="es-CO" sz="1600" b="1" dirty="0"/>
              <a:t>Trimestre:</a:t>
            </a:r>
          </a:p>
          <a:p>
            <a:r>
              <a:rPr lang="es-CO" sz="1600" b="1" dirty="0"/>
              <a:t>No. de Alertas abierta vs  No. de Cerradas:</a:t>
            </a:r>
          </a:p>
          <a:p>
            <a:r>
              <a:rPr lang="es-CO" sz="5400" dirty="0"/>
              <a:t>   </a:t>
            </a:r>
            <a:r>
              <a:rPr lang="es-CO" sz="4000" dirty="0"/>
              <a:t>19     vs    105</a:t>
            </a:r>
          </a:p>
          <a:p>
            <a:endParaRPr lang="es-CO" b="1" dirty="0"/>
          </a:p>
          <a:p>
            <a:r>
              <a:rPr lang="es-CO" sz="1600" b="1" dirty="0"/>
              <a:t>No.  Alertas acumuladas vs No. de Cerradas: </a:t>
            </a:r>
            <a:endParaRPr lang="es-CO" sz="1600" dirty="0"/>
          </a:p>
          <a:p>
            <a:r>
              <a:rPr lang="es-CO" sz="6000" dirty="0"/>
              <a:t>  </a:t>
            </a:r>
            <a:r>
              <a:rPr lang="es-CO" sz="4800" dirty="0"/>
              <a:t>542</a:t>
            </a:r>
            <a:r>
              <a:rPr lang="es-CO" sz="6000" dirty="0"/>
              <a:t>   </a:t>
            </a:r>
            <a:r>
              <a:rPr lang="es-CO" sz="1600" dirty="0"/>
              <a:t>vs</a:t>
            </a:r>
            <a:r>
              <a:rPr lang="es-CO" sz="5400" dirty="0"/>
              <a:t>   </a:t>
            </a:r>
            <a:r>
              <a:rPr lang="es-CO" sz="4800" dirty="0"/>
              <a:t>345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33C92E6E-7134-1547-B32E-3E67847A802C}"/>
              </a:ext>
            </a:extLst>
          </p:cNvPr>
          <p:cNvSpPr txBox="1"/>
          <p:nvPr/>
        </p:nvSpPr>
        <p:spPr>
          <a:xfrm>
            <a:off x="9557010" y="13687659"/>
            <a:ext cx="4910826" cy="47772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No. LECCIONES APRENDIDAS  Y TIPOLOGÍA EN LOS PIDAR EN EJECUCIÓN:  % </a:t>
            </a:r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r>
              <a:rPr lang="es-CO" b="1" dirty="0"/>
              <a:t> </a:t>
            </a:r>
          </a:p>
          <a:p>
            <a:endParaRPr lang="es-CO" b="1" dirty="0"/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BFCF2508-EC33-0548-8601-137D083A4C6B}"/>
              </a:ext>
            </a:extLst>
          </p:cNvPr>
          <p:cNvSpPr txBox="1"/>
          <p:nvPr/>
        </p:nvSpPr>
        <p:spPr>
          <a:xfrm>
            <a:off x="740585" y="7768679"/>
            <a:ext cx="4510793" cy="56323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  <a:p>
            <a:pPr algn="ctr"/>
            <a:r>
              <a:rPr lang="es-CO" b="1" dirty="0"/>
              <a:t>No. MONITOREOS IN HOUSE:</a:t>
            </a:r>
            <a:endParaRPr lang="es-CO" sz="5400" dirty="0"/>
          </a:p>
          <a:p>
            <a:pPr algn="ctr"/>
            <a:r>
              <a:rPr lang="es-CO" sz="5400" dirty="0"/>
              <a:t>62</a:t>
            </a:r>
          </a:p>
          <a:p>
            <a:pPr algn="ctr"/>
            <a:r>
              <a:rPr lang="es-CO" b="1" dirty="0"/>
              <a:t>No. DE ALERTAS IDENTIFICADAS EN MONITOREO INHOUSE:</a:t>
            </a:r>
          </a:p>
          <a:p>
            <a:pPr algn="ctr"/>
            <a:r>
              <a:rPr lang="es-CO" sz="5400" dirty="0"/>
              <a:t>10</a:t>
            </a:r>
            <a:endParaRPr lang="es-CO" sz="2800" dirty="0"/>
          </a:p>
          <a:p>
            <a:pPr algn="ctr"/>
            <a:r>
              <a:rPr lang="es-CO" b="1" dirty="0"/>
              <a:t>No. PROYECTOS CON REPORTE MENSUAL </a:t>
            </a:r>
            <a:r>
              <a:rPr lang="es-CO" b="1" dirty="0" err="1"/>
              <a:t>UTT</a:t>
            </a:r>
            <a:r>
              <a:rPr lang="es-CO" b="1" dirty="0"/>
              <a:t> DE LOS MONITOREADOS :</a:t>
            </a:r>
            <a:endParaRPr lang="es-CO" dirty="0"/>
          </a:p>
          <a:p>
            <a:pPr algn="ctr"/>
            <a:r>
              <a:rPr lang="es-CO" sz="5400" dirty="0"/>
              <a:t>31</a:t>
            </a:r>
          </a:p>
          <a:p>
            <a:pPr algn="ctr"/>
            <a:r>
              <a:rPr lang="es-CO" b="1" dirty="0"/>
              <a:t>Nº BENEFICIARIOS DIRECTOS  CONTACTADOS EN MONITOREO:</a:t>
            </a:r>
          </a:p>
          <a:p>
            <a:pPr algn="ctr"/>
            <a:r>
              <a:rPr lang="es-CO" sz="5400" dirty="0"/>
              <a:t>674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0AAD604A-6046-1A43-9926-4374F5657D48}"/>
              </a:ext>
            </a:extLst>
          </p:cNvPr>
          <p:cNvSpPr txBox="1"/>
          <p:nvPr/>
        </p:nvSpPr>
        <p:spPr>
          <a:xfrm>
            <a:off x="716189" y="18846496"/>
            <a:ext cx="13736409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/>
              <a:t>*   Datos acumulados reportados en la Data Maestra de la Dirección  de Seguimiento -  293 proyectos cofinanciados, excluyendo el PIDAR que fue revocado y corresponde a la resolución No. 542 de julio de 2018. </a:t>
            </a:r>
            <a:endParaRPr lang="es-CO" sz="1100" dirty="0"/>
          </a:p>
          <a:p>
            <a:r>
              <a:rPr lang="es-CO" dirty="0"/>
              <a:t>Las imágenes corresponden a proyectos en seguimiento de la ADR,  *</a:t>
            </a:r>
            <a:r>
              <a:rPr lang="es-CO" dirty="0" err="1"/>
              <a:t>Ancuya</a:t>
            </a:r>
            <a:r>
              <a:rPr lang="es-CO" dirty="0"/>
              <a:t> Nariño – Granadilla , *Plato Magdalena – Yame, *Plato  Magdalena – Ganadería, *</a:t>
            </a:r>
            <a:r>
              <a:rPr lang="es-CO" dirty="0" err="1"/>
              <a:t>Talameque</a:t>
            </a:r>
            <a:r>
              <a:rPr lang="es-CO"/>
              <a:t> Cesar – Ovino.</a:t>
            </a:r>
            <a:endParaRPr lang="es-CO" dirty="0"/>
          </a:p>
        </p:txBody>
      </p:sp>
      <p:pic>
        <p:nvPicPr>
          <p:cNvPr id="62" name="Imagen 61">
            <a:extLst>
              <a:ext uri="{FF2B5EF4-FFF2-40B4-BE49-F238E27FC236}">
                <a16:creationId xmlns:a16="http://schemas.microsoft.com/office/drawing/2014/main" id="{42DE91A4-3B5E-4281-B460-DA42E9F6F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5208" y="2302069"/>
            <a:ext cx="3582214" cy="131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CuadroTexto 29">
            <a:extLst>
              <a:ext uri="{FF2B5EF4-FFF2-40B4-BE49-F238E27FC236}">
                <a16:creationId xmlns:a16="http://schemas.microsoft.com/office/drawing/2014/main" id="{9EDA129E-0CF6-8A4B-9D5E-87324F0A2C46}"/>
              </a:ext>
            </a:extLst>
          </p:cNvPr>
          <p:cNvSpPr txBox="1"/>
          <p:nvPr/>
        </p:nvSpPr>
        <p:spPr>
          <a:xfrm>
            <a:off x="9120850" y="8472153"/>
            <a:ext cx="729623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600" dirty="0"/>
              <a:t>22,8%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56DE8911-7492-EE47-A4B4-3DFD5EFA0B20}"/>
              </a:ext>
            </a:extLst>
          </p:cNvPr>
          <p:cNvSpPr txBox="1"/>
          <p:nvPr/>
        </p:nvSpPr>
        <p:spPr>
          <a:xfrm>
            <a:off x="9120850" y="8822113"/>
            <a:ext cx="7827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i="1" dirty="0"/>
              <a:t>Notificado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FBEBAD0E-8398-AE46-A57C-DF0E89E7FD4A}"/>
              </a:ext>
            </a:extLst>
          </p:cNvPr>
          <p:cNvSpPr txBox="1"/>
          <p:nvPr/>
        </p:nvSpPr>
        <p:spPr>
          <a:xfrm>
            <a:off x="5446633" y="12119551"/>
            <a:ext cx="3086221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1400" dirty="0"/>
              <a:t>73% con calificación de 5 - </a:t>
            </a:r>
            <a:r>
              <a:rPr lang="es-CO" sz="1400" b="1" dirty="0"/>
              <a:t>(</a:t>
            </a:r>
            <a:r>
              <a:rPr lang="es-CO" sz="1200" b="1" dirty="0"/>
              <a:t>19 proyectos</a:t>
            </a:r>
            <a:r>
              <a:rPr lang="es-CO" sz="1400" b="1" dirty="0"/>
              <a:t>) 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F5FEAE73-B79C-5545-A528-16DA3986F683}"/>
              </a:ext>
            </a:extLst>
          </p:cNvPr>
          <p:cNvSpPr txBox="1"/>
          <p:nvPr/>
        </p:nvSpPr>
        <p:spPr>
          <a:xfrm>
            <a:off x="5437952" y="11054089"/>
            <a:ext cx="4712794" cy="5232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tx1"/>
                </a:solidFill>
              </a:rPr>
              <a:t>Del total  (70 proyectos)  el 21%  cumplieron, 79% presentan ampliación de plazos establecidos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85EC242B-9D3C-8649-9AB2-CD6954B21F23}"/>
              </a:ext>
            </a:extLst>
          </p:cNvPr>
          <p:cNvSpPr txBox="1"/>
          <p:nvPr/>
        </p:nvSpPr>
        <p:spPr>
          <a:xfrm>
            <a:off x="5437951" y="10198155"/>
            <a:ext cx="5835219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1200" dirty="0">
                <a:solidFill>
                  <a:schemeClr val="tx1"/>
                </a:solidFill>
              </a:rPr>
              <a:t>Modificación al plan de inversión: 51% de los PIDAR con monitoreo y seguimiento tiene modificación, el 49% restante no tiene modificaciones.  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5204819B-0927-4B45-8497-99F62DFEE198}"/>
              </a:ext>
            </a:extLst>
          </p:cNvPr>
          <p:cNvSpPr txBox="1"/>
          <p:nvPr/>
        </p:nvSpPr>
        <p:spPr>
          <a:xfrm>
            <a:off x="5431586" y="9074112"/>
            <a:ext cx="5454377" cy="830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O" sz="1200" dirty="0">
                <a:solidFill>
                  <a:schemeClr val="tx1"/>
                </a:solidFill>
              </a:rPr>
              <a:t>AVANCE PROYECTO (70 proyectos con monitoreo in house, informe de seguimiento o cierre y matriz indicadores): 24% con cumplimiento al 100%, 47% con avance entre 51% - 90 %, y 12% con avance inferior al 15%, y se encuentran en estado notificado y socializado.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20901020-192B-BF41-B027-96C18F2709BF}"/>
              </a:ext>
            </a:extLst>
          </p:cNvPr>
          <p:cNvSpPr txBox="1"/>
          <p:nvPr/>
        </p:nvSpPr>
        <p:spPr>
          <a:xfrm>
            <a:off x="9976440" y="8822113"/>
            <a:ext cx="7827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i="1" dirty="0"/>
              <a:t>Socializado 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9F20859-8432-5B45-9457-091D233C8BDA}"/>
              </a:ext>
            </a:extLst>
          </p:cNvPr>
          <p:cNvSpPr txBox="1"/>
          <p:nvPr/>
        </p:nvSpPr>
        <p:spPr>
          <a:xfrm>
            <a:off x="9928406" y="8473621"/>
            <a:ext cx="812025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600" dirty="0"/>
              <a:t>4,4%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7D7BD6B-2EDE-1F44-928D-67813108A329}"/>
              </a:ext>
            </a:extLst>
          </p:cNvPr>
          <p:cNvSpPr txBox="1"/>
          <p:nvPr/>
        </p:nvSpPr>
        <p:spPr>
          <a:xfrm>
            <a:off x="11823450" y="8831836"/>
            <a:ext cx="8943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i="1" dirty="0"/>
              <a:t>Ejecutado esperando el  cierre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BAC6E657-9701-5047-9937-3A8F6A2B168D}"/>
              </a:ext>
            </a:extLst>
          </p:cNvPr>
          <p:cNvSpPr txBox="1"/>
          <p:nvPr/>
        </p:nvSpPr>
        <p:spPr>
          <a:xfrm>
            <a:off x="10830067" y="8475024"/>
            <a:ext cx="866052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600" dirty="0"/>
              <a:t>33,2%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01A827BE-40B9-714E-94E8-D78F8D91A39E}"/>
              </a:ext>
            </a:extLst>
          </p:cNvPr>
          <p:cNvSpPr txBox="1"/>
          <p:nvPr/>
        </p:nvSpPr>
        <p:spPr>
          <a:xfrm>
            <a:off x="13456560" y="8822113"/>
            <a:ext cx="7961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i="1" dirty="0"/>
              <a:t>Suspendido  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0FF205BB-B8D6-1140-BF4E-123CB86A0F04}"/>
              </a:ext>
            </a:extLst>
          </p:cNvPr>
          <p:cNvSpPr txBox="1"/>
          <p:nvPr/>
        </p:nvSpPr>
        <p:spPr>
          <a:xfrm>
            <a:off x="11801719" y="8475534"/>
            <a:ext cx="729623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600" dirty="0"/>
              <a:t>8,2%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54ADB9CA-6878-7A41-B027-60C7F64AF02D}"/>
              </a:ext>
            </a:extLst>
          </p:cNvPr>
          <p:cNvSpPr txBox="1"/>
          <p:nvPr/>
        </p:nvSpPr>
        <p:spPr>
          <a:xfrm>
            <a:off x="12592055" y="8470478"/>
            <a:ext cx="856972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600" dirty="0"/>
              <a:t>31%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8D413AA7-D4A6-F746-BD0A-49BE0A50AB65}"/>
              </a:ext>
            </a:extLst>
          </p:cNvPr>
          <p:cNvSpPr txBox="1"/>
          <p:nvPr/>
        </p:nvSpPr>
        <p:spPr>
          <a:xfrm>
            <a:off x="13497042" y="8469506"/>
            <a:ext cx="729623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600" dirty="0"/>
              <a:t>0,3%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D121DCBD-41A4-7440-A68E-EC02C95B965E}"/>
              </a:ext>
            </a:extLst>
          </p:cNvPr>
          <p:cNvSpPr txBox="1"/>
          <p:nvPr/>
        </p:nvSpPr>
        <p:spPr>
          <a:xfrm>
            <a:off x="10816357" y="8822113"/>
            <a:ext cx="8943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i="1" dirty="0"/>
              <a:t>En ejecución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D007FD5B-966C-1746-A52B-E7D262D22671}"/>
              </a:ext>
            </a:extLst>
          </p:cNvPr>
          <p:cNvSpPr txBox="1"/>
          <p:nvPr/>
        </p:nvSpPr>
        <p:spPr>
          <a:xfrm>
            <a:off x="12660684" y="8822113"/>
            <a:ext cx="6156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i="1" dirty="0"/>
              <a:t>Cerrado 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62FA0F66-1E3D-8F4E-AA20-982C795063DF}"/>
              </a:ext>
            </a:extLst>
          </p:cNvPr>
          <p:cNvSpPr txBox="1"/>
          <p:nvPr/>
        </p:nvSpPr>
        <p:spPr>
          <a:xfrm>
            <a:off x="8910382" y="12120887"/>
            <a:ext cx="336544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s-CO" dirty="0"/>
              <a:t>87%  contestó  SI </a:t>
            </a:r>
            <a:r>
              <a:rPr lang="es-CO" b="1" dirty="0"/>
              <a:t>(</a:t>
            </a:r>
            <a:r>
              <a:rPr lang="es-CO" sz="1200" b="1" dirty="0"/>
              <a:t>323  beneficiarios</a:t>
            </a:r>
            <a:r>
              <a:rPr lang="es-CO" b="1" dirty="0"/>
              <a:t>)     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5AE32DA2-0805-F449-83C8-70B4256BA4F2}"/>
              </a:ext>
            </a:extLst>
          </p:cNvPr>
          <p:cNvSpPr txBox="1"/>
          <p:nvPr/>
        </p:nvSpPr>
        <p:spPr>
          <a:xfrm>
            <a:off x="5473884" y="12976283"/>
            <a:ext cx="3058970" cy="4924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1400" dirty="0"/>
              <a:t>61%  con calificación de 5</a:t>
            </a:r>
            <a:r>
              <a:rPr lang="es-CO" sz="1200" dirty="0"/>
              <a:t> </a:t>
            </a:r>
            <a:r>
              <a:rPr lang="es-CO" sz="1200" b="1" dirty="0"/>
              <a:t>(323 beneficiarios)</a:t>
            </a:r>
            <a:r>
              <a:rPr lang="es-CO" sz="1200" dirty="0"/>
              <a:t> 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E3B1A490-9E1F-7D44-95B6-FC34EA1F3638}"/>
              </a:ext>
            </a:extLst>
          </p:cNvPr>
          <p:cNvSpPr txBox="1"/>
          <p:nvPr/>
        </p:nvSpPr>
        <p:spPr>
          <a:xfrm>
            <a:off x="8910382" y="12927247"/>
            <a:ext cx="336544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1400" dirty="0"/>
              <a:t>34%  contestó SI </a:t>
            </a:r>
            <a:r>
              <a:rPr lang="es-CO" sz="1200" b="1" dirty="0"/>
              <a:t>(323 beneficiarios)</a:t>
            </a:r>
            <a:endParaRPr lang="es-CO" sz="1200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73B68DCC-5F15-4481-8184-F958474872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9850473" y="3838031"/>
            <a:ext cx="4376191" cy="3730682"/>
          </a:xfrm>
          <a:prstGeom prst="rect">
            <a:avLst/>
          </a:prstGeom>
        </p:spPr>
      </p:pic>
      <p:pic>
        <p:nvPicPr>
          <p:cNvPr id="13" name="Imagen 12" descr="Imagen que contiene exterior, pasto, madera, oso&#10;&#10;Descripción generada automáticamente">
            <a:extLst>
              <a:ext uri="{FF2B5EF4-FFF2-40B4-BE49-F238E27FC236}">
                <a16:creationId xmlns:a16="http://schemas.microsoft.com/office/drawing/2014/main" id="{F003374A-FBD6-4308-972F-28A9520D7B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2175097" y="9554178"/>
            <a:ext cx="2503140" cy="1877353"/>
          </a:xfrm>
          <a:prstGeom prst="rect">
            <a:avLst/>
          </a:prstGeom>
        </p:spPr>
      </p:pic>
      <p:pic>
        <p:nvPicPr>
          <p:cNvPr id="19" name="Imagen 18" descr="Una vaca en el pasto&#10;&#10;Descripción generada automáticamente">
            <a:extLst>
              <a:ext uri="{FF2B5EF4-FFF2-40B4-BE49-F238E27FC236}">
                <a16:creationId xmlns:a16="http://schemas.microsoft.com/office/drawing/2014/main" id="{95717CED-A80A-4B71-A7CA-39DFD3A1E2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95557" y="8317121"/>
            <a:ext cx="1090254" cy="754066"/>
          </a:xfrm>
          <a:prstGeom prst="rect">
            <a:avLst/>
          </a:prstGeom>
        </p:spPr>
      </p:pic>
      <p:pic>
        <p:nvPicPr>
          <p:cNvPr id="23" name="Imagen 22" descr="Un grupo de personas alrededor de una vaca&#10;&#10;Descripción generada automáticamente con confianza media">
            <a:extLst>
              <a:ext uri="{FF2B5EF4-FFF2-40B4-BE49-F238E27FC236}">
                <a16:creationId xmlns:a16="http://schemas.microsoft.com/office/drawing/2014/main" id="{91380D1C-38FD-4C75-984A-C3C4A52C4F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653358" y="12095487"/>
            <a:ext cx="1757863" cy="134246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AB1B6E5-3B16-4E0E-A1B0-214DE23A7CE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4009" b="18629"/>
          <a:stretch/>
        </p:blipFill>
        <p:spPr>
          <a:xfrm>
            <a:off x="4012229" y="3836229"/>
            <a:ext cx="5444468" cy="374850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8BCF4A6-FDB6-43BC-B6C8-394D013C14C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72001" y="14038266"/>
            <a:ext cx="4883296" cy="402687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8730228-C953-438C-A7FD-E2D00565370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55438" y="14325673"/>
            <a:ext cx="4346906" cy="388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2587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499B4D9C711A5439177251D0B6810B7" ma:contentTypeVersion="2" ma:contentTypeDescription="Crear nuevo documento." ma:contentTypeScope="" ma:versionID="04a733eb4bb6b854b75a14900ed285b4">
  <xsd:schema xmlns:xsd="http://www.w3.org/2001/XMLSchema" xmlns:xs="http://www.w3.org/2001/XMLSchema" xmlns:p="http://schemas.microsoft.com/office/2006/metadata/properties" xmlns:ns2="b521a227-f5b9-490d-bd8c-bf52265db3c7" targetNamespace="http://schemas.microsoft.com/office/2006/metadata/properties" ma:root="true" ma:fieldsID="b753110755b961b1c8e889be6924bd09" ns2:_="">
    <xsd:import namespace="b521a227-f5b9-490d-bd8c-bf52265db3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21a227-f5b9-490d-bd8c-bf52265db3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E52D1C-3960-4E8C-A606-1FA21E1CA9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90AA85-3906-477B-8E78-CFDA245DDAD9}">
  <ds:schemaRefs>
    <ds:schemaRef ds:uri="http://www.w3.org/XML/1998/namespace"/>
    <ds:schemaRef ds:uri="b521a227-f5b9-490d-bd8c-bf52265db3c7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94C0D67B-31A1-4DC2-8A8B-D239F64611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21a227-f5b9-490d-bd8c-bf52265db3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7349</TotalTime>
  <Words>525</Words>
  <Application>Microsoft Office PowerPoint</Application>
  <PresentationFormat>Personalizado</PresentationFormat>
  <Paragraphs>103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DASHBOARD  -  VICEPRESIDENCIA PROYECTOS - DIRECCIÓN DE SEGUIMIENTO Y CONTROL – Monitoreo, Seguimiento y Control de PIDAR  -  4 Trimestre - 2021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Janeth Del Carmen Vega Pernett</cp:lastModifiedBy>
  <cp:revision>197</cp:revision>
  <dcterms:created xsi:type="dcterms:W3CDTF">2020-04-08T20:48:10Z</dcterms:created>
  <dcterms:modified xsi:type="dcterms:W3CDTF">2022-04-04T15:52:31Z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0x010100B499B4D9C711A5439177251D0B6810B7</vt:lpwstr>
  </property>
</Properties>
</file>