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6"/>
  </p:notesMasterIdLst>
  <p:sldIdLst>
    <p:sldId id="256" r:id="rId5"/>
  </p:sldIdLst>
  <p:sldSz cx="15119350" cy="212407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90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72"/>
    <p:restoredTop sz="95477"/>
  </p:normalViewPr>
  <p:slideViewPr>
    <p:cSldViewPr snapToGrid="0" snapToObjects="1">
      <p:cViewPr varScale="1">
        <p:scale>
          <a:sx n="38" d="100"/>
          <a:sy n="38" d="100"/>
        </p:scale>
        <p:origin x="3552" y="102"/>
      </p:cViewPr>
      <p:guideLst>
        <p:guide orient="horz" pos="6690"/>
        <p:guide pos="4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378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D1-4F3C-8612-DC1D1CE32FF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D1-4F3C-8612-DC1D1CE32FF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D1-4F3C-8612-DC1D1CE32FF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D1-4F3C-8612-DC1D1CE32FF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9D1-4F3C-8612-DC1D1CE32FF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9D1-4F3C-8612-DC1D1CE32FF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9D1-4F3C-8612-DC1D1CE32FF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9D1-4F3C-8612-DC1D1CE32FF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9D1-4F3C-8612-DC1D1CE32FF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59D1-4F3C-8612-DC1D1CE32FF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9D1-4F3C-8612-DC1D1CE32FF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9D1-4F3C-8612-DC1D1CE32FF8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9D1-4F3C-8612-DC1D1CE32FF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'1.2 Distribucion proyectos UTT'!$B$4:$B$16</c:f>
              <c:strCache>
                <c:ptCount val="13"/>
                <c:pt idx="0">
                  <c:v>Territorial 1</c:v>
                </c:pt>
                <c:pt idx="1">
                  <c:v>Territorial 2</c:v>
                </c:pt>
                <c:pt idx="2">
                  <c:v>Territorial 3</c:v>
                </c:pt>
                <c:pt idx="3">
                  <c:v>Territorial 4</c:v>
                </c:pt>
                <c:pt idx="4">
                  <c:v> Territorial 5</c:v>
                </c:pt>
                <c:pt idx="5">
                  <c:v>Territorial 6</c:v>
                </c:pt>
                <c:pt idx="6">
                  <c:v> Territorial 7</c:v>
                </c:pt>
                <c:pt idx="7">
                  <c:v> Territorial 8</c:v>
                </c:pt>
                <c:pt idx="8">
                  <c:v> Territorial 9</c:v>
                </c:pt>
                <c:pt idx="9">
                  <c:v> Territorial 10</c:v>
                </c:pt>
                <c:pt idx="10">
                  <c:v> Territorial 11</c:v>
                </c:pt>
                <c:pt idx="11">
                  <c:v> Territorial 12</c:v>
                </c:pt>
                <c:pt idx="12">
                  <c:v> Territorial 13</c:v>
                </c:pt>
              </c:strCache>
            </c:strRef>
          </c:cat>
          <c:val>
            <c:numRef>
              <c:f>'1.2 Distribucion proyectos UTT'!$D$4:$D$16</c:f>
              <c:numCache>
                <c:formatCode>General</c:formatCode>
                <c:ptCount val="13"/>
                <c:pt idx="0">
                  <c:v>38</c:v>
                </c:pt>
                <c:pt idx="1">
                  <c:v>25</c:v>
                </c:pt>
                <c:pt idx="2">
                  <c:v>22</c:v>
                </c:pt>
                <c:pt idx="3">
                  <c:v>18</c:v>
                </c:pt>
                <c:pt idx="4">
                  <c:v>38</c:v>
                </c:pt>
                <c:pt idx="5">
                  <c:v>20</c:v>
                </c:pt>
                <c:pt idx="6">
                  <c:v>25</c:v>
                </c:pt>
                <c:pt idx="7">
                  <c:v>11</c:v>
                </c:pt>
                <c:pt idx="8">
                  <c:v>44</c:v>
                </c:pt>
                <c:pt idx="9">
                  <c:v>43</c:v>
                </c:pt>
                <c:pt idx="10">
                  <c:v>29</c:v>
                </c:pt>
                <c:pt idx="11">
                  <c:v>27</c:v>
                </c:pt>
                <c:pt idx="12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59D1-4F3C-8612-DC1D1CE32F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012940603667241"/>
          <c:y val="4.0022870211549454E-2"/>
          <c:w val="0.87280031868695263"/>
          <c:h val="0.71269023014943367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'Grafica alertas UTT '!$B$5:$B$18</c:f>
              <c:strCache>
                <c:ptCount val="14"/>
                <c:pt idx="0">
                  <c:v>UTT 1</c:v>
                </c:pt>
                <c:pt idx="1">
                  <c:v>UTT 2</c:v>
                </c:pt>
                <c:pt idx="2">
                  <c:v>UTT 3</c:v>
                </c:pt>
                <c:pt idx="3">
                  <c:v>UTT 4</c:v>
                </c:pt>
                <c:pt idx="4">
                  <c:v>UTT 5</c:v>
                </c:pt>
                <c:pt idx="5">
                  <c:v>UTT 6</c:v>
                </c:pt>
                <c:pt idx="6">
                  <c:v>UTT 7</c:v>
                </c:pt>
                <c:pt idx="7">
                  <c:v>UTT 8</c:v>
                </c:pt>
                <c:pt idx="8">
                  <c:v>UTT 9</c:v>
                </c:pt>
                <c:pt idx="9">
                  <c:v>UTT 10</c:v>
                </c:pt>
                <c:pt idx="10">
                  <c:v>UTT 11</c:v>
                </c:pt>
                <c:pt idx="11">
                  <c:v>UTT 12</c:v>
                </c:pt>
                <c:pt idx="12">
                  <c:v>UTT 13</c:v>
                </c:pt>
                <c:pt idx="13">
                  <c:v>Total alertas en estado "Abierta"</c:v>
                </c:pt>
              </c:strCache>
            </c:strRef>
          </c:cat>
          <c:val>
            <c:numRef>
              <c:f>'Grafica alertas UTT '!$C$5:$C$18</c:f>
              <c:numCache>
                <c:formatCode>General</c:formatCode>
                <c:ptCount val="14"/>
                <c:pt idx="0">
                  <c:v>10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4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5</c:v>
                </c:pt>
                <c:pt idx="9">
                  <c:v>2</c:v>
                </c:pt>
                <c:pt idx="10">
                  <c:v>1</c:v>
                </c:pt>
                <c:pt idx="11">
                  <c:v>3</c:v>
                </c:pt>
                <c:pt idx="12">
                  <c:v>0</c:v>
                </c:pt>
                <c:pt idx="13">
                  <c:v>197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07-43FD-9C5A-DAA4734FD8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47981136"/>
        <c:axId val="1547984400"/>
        <c:axId val="0"/>
      </c:bar3DChart>
      <c:catAx>
        <c:axId val="154798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47984400"/>
        <c:crosses val="autoZero"/>
        <c:auto val="1"/>
        <c:lblAlgn val="ctr"/>
        <c:lblOffset val="100"/>
        <c:noMultiLvlLbl val="0"/>
      </c:catAx>
      <c:valAx>
        <c:axId val="1547984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4798113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5708130241663708E-2"/>
          <c:y val="4.6300459005722029E-2"/>
          <c:w val="0.95893351953951944"/>
          <c:h val="0.49499889467063229"/>
        </c:manualLayout>
      </c:layout>
      <c:pie3DChart>
        <c:varyColors val="1"/>
        <c:ser>
          <c:idx val="0"/>
          <c:order val="0"/>
          <c:tx>
            <c:strRef>
              <c:f>'Acumulado 2021'!$J$2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F73-4D34-9102-ACEC8D53C2B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F73-4D34-9102-ACEC8D53C2B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F73-4D34-9102-ACEC8D53C2B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F73-4D34-9102-ACEC8D53C2B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F73-4D34-9102-ACEC8D53C2B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F73-4D34-9102-ACEC8D53C2B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F73-4D34-9102-ACEC8D53C2B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F73-4D34-9102-ACEC8D53C2B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1F73-4D34-9102-ACEC8D53C2B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1F73-4D34-9102-ACEC8D53C2B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1F73-4D34-9102-ACEC8D53C2B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1F73-4D34-9102-ACEC8D53C2B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1F73-4D34-9102-ACEC8D53C2B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1F73-4D34-9102-ACEC8D53C2B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1F73-4D34-9102-ACEC8D53C2B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1F73-4D34-9102-ACEC8D53C2B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1F73-4D34-9102-ACEC8D53C2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'Acumulado 2021'!$I$3:$I$19</c:f>
              <c:strCache>
                <c:ptCount val="17"/>
                <c:pt idx="0">
                  <c:v>Documentación del proyecto</c:v>
                </c:pt>
                <c:pt idx="1">
                  <c:v>Ejecución y seguimiento</c:v>
                </c:pt>
                <c:pt idx="2">
                  <c:v>Especificaciones técnicas</c:v>
                </c:pt>
                <c:pt idx="3">
                  <c:v>Gestión en la ejecución</c:v>
                </c:pt>
                <c:pt idx="4">
                  <c:v>Línea productiva -metas</c:v>
                </c:pt>
                <c:pt idx="5">
                  <c:v>Línea productiva-línea de negocio</c:v>
                </c:pt>
                <c:pt idx="6">
                  <c:v>Matriz técnica financiera</c:v>
                </c:pt>
                <c:pt idx="7">
                  <c:v>Necesidades reales</c:v>
                </c:pt>
                <c:pt idx="8">
                  <c:v>Socialización</c:v>
                </c:pt>
                <c:pt idx="9">
                  <c:v>Supervisión</c:v>
                </c:pt>
                <c:pt idx="10">
                  <c:v>Éxito del proyecto</c:v>
                </c:pt>
                <c:pt idx="11">
                  <c:v>Cumplimiento normativo</c:v>
                </c:pt>
                <c:pt idx="12">
                  <c:v>Transferencia de conocimiento</c:v>
                </c:pt>
                <c:pt idx="13">
                  <c:v>Seguimiento a la ejecución</c:v>
                </c:pt>
                <c:pt idx="14">
                  <c:v>Articulación interinstitucional</c:v>
                </c:pt>
                <c:pt idx="15">
                  <c:v>Fortalecimiento organizacional</c:v>
                </c:pt>
                <c:pt idx="16">
                  <c:v>Condiciones de sitio</c:v>
                </c:pt>
              </c:strCache>
            </c:strRef>
          </c:cat>
          <c:val>
            <c:numRef>
              <c:f>'Acumulado 2021'!$J$3:$J$19</c:f>
              <c:numCache>
                <c:formatCode>_(* #,##0.00_);_(* \(#,##0.00\);_(* "-"??_);_(@_)</c:formatCode>
                <c:ptCount val="17"/>
                <c:pt idx="0">
                  <c:v>12.790697674418604</c:v>
                </c:pt>
                <c:pt idx="1">
                  <c:v>16.279069767441861</c:v>
                </c:pt>
                <c:pt idx="2">
                  <c:v>5.8139534883720927</c:v>
                </c:pt>
                <c:pt idx="3">
                  <c:v>17.441860465116278</c:v>
                </c:pt>
                <c:pt idx="4">
                  <c:v>2.3255813953488373</c:v>
                </c:pt>
                <c:pt idx="5">
                  <c:v>1.1627906976744187</c:v>
                </c:pt>
                <c:pt idx="6">
                  <c:v>1.1627906976744187</c:v>
                </c:pt>
                <c:pt idx="7">
                  <c:v>9.3023255813953494</c:v>
                </c:pt>
                <c:pt idx="8">
                  <c:v>6.9767441860465116</c:v>
                </c:pt>
                <c:pt idx="9">
                  <c:v>2.3255813953488373</c:v>
                </c:pt>
                <c:pt idx="10">
                  <c:v>1.1627906976744187</c:v>
                </c:pt>
                <c:pt idx="11">
                  <c:v>6.9767441860465116</c:v>
                </c:pt>
                <c:pt idx="12">
                  <c:v>3.4883720930232558</c:v>
                </c:pt>
                <c:pt idx="13">
                  <c:v>2.3255813953488373</c:v>
                </c:pt>
                <c:pt idx="14">
                  <c:v>2.3255813953488373</c:v>
                </c:pt>
                <c:pt idx="15">
                  <c:v>6.9767441860465116</c:v>
                </c:pt>
                <c:pt idx="16">
                  <c:v>1.1627906976744187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1F73-4D34-9102-ACEC8D53C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400723060604224E-2"/>
          <c:y val="0.63519247234564113"/>
          <c:w val="0.96807141656009288"/>
          <c:h val="0.30845697483884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22BB8-4F39-1646-9D3D-292A9752CA36}" type="datetimeFigureOut">
              <a:rPr lang="es-CO" smtClean="0"/>
              <a:t>22/04/2022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30450" y="1143000"/>
            <a:ext cx="2197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B28D4-0C3F-3C4A-B281-86C9E37ABE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0445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45224" rtl="0" eaLnBrk="1" latinLnBrk="0" hangingPunct="1">
      <a:defRPr sz="2290" kern="1200">
        <a:solidFill>
          <a:schemeClr val="tx1"/>
        </a:solidFill>
        <a:latin typeface="+mn-lt"/>
        <a:ea typeface="+mn-ea"/>
        <a:cs typeface="+mn-cs"/>
      </a:defRPr>
    </a:lvl1pPr>
    <a:lvl2pPr marL="872612" algn="l" defTabSz="1745224" rtl="0" eaLnBrk="1" latinLnBrk="0" hangingPunct="1">
      <a:defRPr sz="2290" kern="1200">
        <a:solidFill>
          <a:schemeClr val="tx1"/>
        </a:solidFill>
        <a:latin typeface="+mn-lt"/>
        <a:ea typeface="+mn-ea"/>
        <a:cs typeface="+mn-cs"/>
      </a:defRPr>
    </a:lvl2pPr>
    <a:lvl3pPr marL="1745224" algn="l" defTabSz="1745224" rtl="0" eaLnBrk="1" latinLnBrk="0" hangingPunct="1">
      <a:defRPr sz="2290" kern="1200">
        <a:solidFill>
          <a:schemeClr val="tx1"/>
        </a:solidFill>
        <a:latin typeface="+mn-lt"/>
        <a:ea typeface="+mn-ea"/>
        <a:cs typeface="+mn-cs"/>
      </a:defRPr>
    </a:lvl3pPr>
    <a:lvl4pPr marL="2617836" algn="l" defTabSz="1745224" rtl="0" eaLnBrk="1" latinLnBrk="0" hangingPunct="1">
      <a:defRPr sz="2290" kern="1200">
        <a:solidFill>
          <a:schemeClr val="tx1"/>
        </a:solidFill>
        <a:latin typeface="+mn-lt"/>
        <a:ea typeface="+mn-ea"/>
        <a:cs typeface="+mn-cs"/>
      </a:defRPr>
    </a:lvl4pPr>
    <a:lvl5pPr marL="3490448" algn="l" defTabSz="1745224" rtl="0" eaLnBrk="1" latinLnBrk="0" hangingPunct="1">
      <a:defRPr sz="2290" kern="1200">
        <a:solidFill>
          <a:schemeClr val="tx1"/>
        </a:solidFill>
        <a:latin typeface="+mn-lt"/>
        <a:ea typeface="+mn-ea"/>
        <a:cs typeface="+mn-cs"/>
      </a:defRPr>
    </a:lvl5pPr>
    <a:lvl6pPr marL="4363060" algn="l" defTabSz="1745224" rtl="0" eaLnBrk="1" latinLnBrk="0" hangingPunct="1">
      <a:defRPr sz="2290" kern="1200">
        <a:solidFill>
          <a:schemeClr val="tx1"/>
        </a:solidFill>
        <a:latin typeface="+mn-lt"/>
        <a:ea typeface="+mn-ea"/>
        <a:cs typeface="+mn-cs"/>
      </a:defRPr>
    </a:lvl6pPr>
    <a:lvl7pPr marL="5235672" algn="l" defTabSz="1745224" rtl="0" eaLnBrk="1" latinLnBrk="0" hangingPunct="1">
      <a:defRPr sz="2290" kern="1200">
        <a:solidFill>
          <a:schemeClr val="tx1"/>
        </a:solidFill>
        <a:latin typeface="+mn-lt"/>
        <a:ea typeface="+mn-ea"/>
        <a:cs typeface="+mn-cs"/>
      </a:defRPr>
    </a:lvl7pPr>
    <a:lvl8pPr marL="6108283" algn="l" defTabSz="1745224" rtl="0" eaLnBrk="1" latinLnBrk="0" hangingPunct="1">
      <a:defRPr sz="2290" kern="1200">
        <a:solidFill>
          <a:schemeClr val="tx1"/>
        </a:solidFill>
        <a:latin typeface="+mn-lt"/>
        <a:ea typeface="+mn-ea"/>
        <a:cs typeface="+mn-cs"/>
      </a:defRPr>
    </a:lvl8pPr>
    <a:lvl9pPr marL="6980895" algn="l" defTabSz="1745224" rtl="0" eaLnBrk="1" latinLnBrk="0" hangingPunct="1">
      <a:defRPr sz="229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30450" y="1143000"/>
            <a:ext cx="21971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B28D4-0C3F-3C4A-B281-86C9E37ABE0F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1703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3476208"/>
            <a:ext cx="12851448" cy="7394928"/>
          </a:xfrm>
        </p:spPr>
        <p:txBody>
          <a:bodyPr anchor="b"/>
          <a:lstStyle>
            <a:lvl1pPr algn="ctr">
              <a:defRPr sz="992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11156312"/>
            <a:ext cx="11339513" cy="5128263"/>
          </a:xfrm>
        </p:spPr>
        <p:txBody>
          <a:bodyPr/>
          <a:lstStyle>
            <a:lvl1pPr marL="0" indent="0" algn="ctr">
              <a:buNone/>
              <a:defRPr sz="3968"/>
            </a:lvl1pPr>
            <a:lvl2pPr marL="755980" indent="0" algn="ctr">
              <a:buNone/>
              <a:defRPr sz="3307"/>
            </a:lvl2pPr>
            <a:lvl3pPr marL="1511960" indent="0" algn="ctr">
              <a:buNone/>
              <a:defRPr sz="2976"/>
            </a:lvl3pPr>
            <a:lvl4pPr marL="2267941" indent="0" algn="ctr">
              <a:buNone/>
              <a:defRPr sz="2646"/>
            </a:lvl4pPr>
            <a:lvl5pPr marL="3023921" indent="0" algn="ctr">
              <a:buNone/>
              <a:defRPr sz="2646"/>
            </a:lvl5pPr>
            <a:lvl6pPr marL="3779901" indent="0" algn="ctr">
              <a:buNone/>
              <a:defRPr sz="2646"/>
            </a:lvl6pPr>
            <a:lvl7pPr marL="4535881" indent="0" algn="ctr">
              <a:buNone/>
              <a:defRPr sz="2646"/>
            </a:lvl7pPr>
            <a:lvl8pPr marL="5291861" indent="0" algn="ctr">
              <a:buNone/>
              <a:defRPr sz="2646"/>
            </a:lvl8pPr>
            <a:lvl9pPr marL="6047842" indent="0" algn="ctr">
              <a:buNone/>
              <a:defRPr sz="2646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2461-9459-D74D-BC3A-DB2B9E26CFA3}" type="datetimeFigureOut">
              <a:rPr lang="es-CO" smtClean="0"/>
              <a:t>22/04/2022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7725-AF63-C946-A402-9D6A2381B06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9971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2461-9459-D74D-BC3A-DB2B9E26CFA3}" type="datetimeFigureOut">
              <a:rPr lang="es-CO" smtClean="0"/>
              <a:t>22/04/2022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7725-AF63-C946-A402-9D6A2381B06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831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1130873"/>
            <a:ext cx="3260110" cy="1800055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1130873"/>
            <a:ext cx="9591338" cy="1800055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2461-9459-D74D-BC3A-DB2B9E26CFA3}" type="datetimeFigureOut">
              <a:rPr lang="es-CO" smtClean="0"/>
              <a:t>22/04/2022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7725-AF63-C946-A402-9D6A2381B06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912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2461-9459-D74D-BC3A-DB2B9E26CFA3}" type="datetimeFigureOut">
              <a:rPr lang="es-CO" smtClean="0"/>
              <a:t>22/04/2022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7725-AF63-C946-A402-9D6A2381B06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373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5295443"/>
            <a:ext cx="13040439" cy="8835560"/>
          </a:xfrm>
        </p:spPr>
        <p:txBody>
          <a:bodyPr anchor="b"/>
          <a:lstStyle>
            <a:lvl1pPr>
              <a:defRPr sz="992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14214591"/>
            <a:ext cx="13040439" cy="4646413"/>
          </a:xfrm>
        </p:spPr>
        <p:txBody>
          <a:bodyPr/>
          <a:lstStyle>
            <a:lvl1pPr marL="0" indent="0">
              <a:buNone/>
              <a:defRPr sz="3968">
                <a:solidFill>
                  <a:schemeClr val="tx1"/>
                </a:solidFill>
              </a:defRPr>
            </a:lvl1pPr>
            <a:lvl2pPr marL="75598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51196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3pPr>
            <a:lvl4pPr marL="226794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4pPr>
            <a:lvl5pPr marL="302392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5pPr>
            <a:lvl6pPr marL="377990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6pPr>
            <a:lvl7pPr marL="453588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7pPr>
            <a:lvl8pPr marL="529186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8pPr>
            <a:lvl9pPr marL="6047842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2461-9459-D74D-BC3A-DB2B9E26CFA3}" type="datetimeFigureOut">
              <a:rPr lang="es-CO" smtClean="0"/>
              <a:t>22/04/2022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7725-AF63-C946-A402-9D6A2381B06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9281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5654366"/>
            <a:ext cx="6425724" cy="1347706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5654366"/>
            <a:ext cx="6425724" cy="1347706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2461-9459-D74D-BC3A-DB2B9E26CFA3}" type="datetimeFigureOut">
              <a:rPr lang="es-CO" smtClean="0"/>
              <a:t>22/04/2022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7725-AF63-C946-A402-9D6A2381B06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851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130878"/>
            <a:ext cx="13040439" cy="410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5206935"/>
            <a:ext cx="6396193" cy="2551839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7758774"/>
            <a:ext cx="6396193" cy="114119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5206935"/>
            <a:ext cx="6427693" cy="2551839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7758774"/>
            <a:ext cx="6427693" cy="114119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2461-9459-D74D-BC3A-DB2B9E26CFA3}" type="datetimeFigureOut">
              <a:rPr lang="es-CO" smtClean="0"/>
              <a:t>22/04/2022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7725-AF63-C946-A402-9D6A2381B06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4268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2461-9459-D74D-BC3A-DB2B9E26CFA3}" type="datetimeFigureOut">
              <a:rPr lang="es-CO" smtClean="0"/>
              <a:t>22/04/2022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7725-AF63-C946-A402-9D6A2381B06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235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2461-9459-D74D-BC3A-DB2B9E26CFA3}" type="datetimeFigureOut">
              <a:rPr lang="es-CO" smtClean="0"/>
              <a:t>22/04/2022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7725-AF63-C946-A402-9D6A2381B06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1377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16050"/>
            <a:ext cx="4876384" cy="4956175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3058279"/>
            <a:ext cx="7654171" cy="15094700"/>
          </a:xfrm>
        </p:spPr>
        <p:txBody>
          <a:bodyPr/>
          <a:lstStyle>
            <a:lvl1pPr>
              <a:defRPr sz="5291"/>
            </a:lvl1pPr>
            <a:lvl2pPr>
              <a:defRPr sz="4630"/>
            </a:lvl2pPr>
            <a:lvl3pPr>
              <a:defRPr sz="3968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372225"/>
            <a:ext cx="4876384" cy="11805335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2461-9459-D74D-BC3A-DB2B9E26CFA3}" type="datetimeFigureOut">
              <a:rPr lang="es-CO" smtClean="0"/>
              <a:t>22/04/2022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7725-AF63-C946-A402-9D6A2381B06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3359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16050"/>
            <a:ext cx="4876384" cy="4956175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3058279"/>
            <a:ext cx="7654171" cy="15094700"/>
          </a:xfrm>
        </p:spPr>
        <p:txBody>
          <a:bodyPr anchor="t"/>
          <a:lstStyle>
            <a:lvl1pPr marL="0" indent="0">
              <a:buNone/>
              <a:defRPr sz="5291"/>
            </a:lvl1pPr>
            <a:lvl2pPr marL="755980" indent="0">
              <a:buNone/>
              <a:defRPr sz="4630"/>
            </a:lvl2pPr>
            <a:lvl3pPr marL="1511960" indent="0">
              <a:buNone/>
              <a:defRPr sz="3968"/>
            </a:lvl3pPr>
            <a:lvl4pPr marL="2267941" indent="0">
              <a:buNone/>
              <a:defRPr sz="3307"/>
            </a:lvl4pPr>
            <a:lvl5pPr marL="3023921" indent="0">
              <a:buNone/>
              <a:defRPr sz="3307"/>
            </a:lvl5pPr>
            <a:lvl6pPr marL="3779901" indent="0">
              <a:buNone/>
              <a:defRPr sz="3307"/>
            </a:lvl6pPr>
            <a:lvl7pPr marL="4535881" indent="0">
              <a:buNone/>
              <a:defRPr sz="3307"/>
            </a:lvl7pPr>
            <a:lvl8pPr marL="5291861" indent="0">
              <a:buNone/>
              <a:defRPr sz="3307"/>
            </a:lvl8pPr>
            <a:lvl9pPr marL="6047842" indent="0">
              <a:buNone/>
              <a:defRPr sz="3307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372225"/>
            <a:ext cx="4876384" cy="11805335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2461-9459-D74D-BC3A-DB2B9E26CFA3}" type="datetimeFigureOut">
              <a:rPr lang="es-CO" smtClean="0"/>
              <a:t>22/04/2022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7725-AF63-C946-A402-9D6A2381B06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903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1130878"/>
            <a:ext cx="13040439" cy="410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5654366"/>
            <a:ext cx="13040439" cy="13477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9687033"/>
            <a:ext cx="3401854" cy="1130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92461-9459-D74D-BC3A-DB2B9E26CFA3}" type="datetimeFigureOut">
              <a:rPr lang="es-CO" smtClean="0"/>
              <a:t>22/04/2022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9687033"/>
            <a:ext cx="5102781" cy="1130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9687033"/>
            <a:ext cx="3401854" cy="1130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27725-AF63-C946-A402-9D6A2381B06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464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chart" Target="../charts/chart3.xml"/><Relationship Id="rId4" Type="http://schemas.openxmlformats.org/officeDocument/2006/relationships/image" Target="../media/image2.jpeg"/><Relationship Id="rId9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B9C095D-3D8C-3146-B7DF-6B7C55F77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818" y="264885"/>
            <a:ext cx="13756942" cy="914401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sz="2800" b="1" i="1" dirty="0"/>
              <a:t>DASHBOARD   -  VICEPRESIDENCIA PROYECTOS - DIRECCIÓN DE SEGUIMIENTO Y CONTROL – </a:t>
            </a:r>
            <a:r>
              <a:rPr lang="es-CO" sz="3200" b="1" i="1" dirty="0"/>
              <a:t>Monitoreo, Seguimiento y Control de PIDAR  </a:t>
            </a:r>
            <a:r>
              <a:rPr lang="es-CO" sz="2800" b="1" i="1" dirty="0">
                <a:solidFill>
                  <a:schemeClr val="tx1"/>
                </a:solidFill>
              </a:rPr>
              <a:t>-  Anual </a:t>
            </a:r>
            <a:r>
              <a:rPr lang="es-CO" sz="2800" b="1" i="1" dirty="0"/>
              <a:t>- 2021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E8324B76-1B58-ED40-8B33-98234F1A28E2}"/>
              </a:ext>
            </a:extLst>
          </p:cNvPr>
          <p:cNvSpPr txBox="1"/>
          <p:nvPr/>
        </p:nvSpPr>
        <p:spPr>
          <a:xfrm>
            <a:off x="747817" y="1313469"/>
            <a:ext cx="4104677" cy="2123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b="1" dirty="0"/>
              <a:t>* </a:t>
            </a:r>
            <a:r>
              <a:rPr lang="es-CO" dirty="0" err="1"/>
              <a:t>Nº</a:t>
            </a:r>
            <a:r>
              <a:rPr lang="es-CO" dirty="0"/>
              <a:t>  PROYECTOS PIDAR  COFINACIADOS:</a:t>
            </a:r>
          </a:p>
          <a:p>
            <a:pPr algn="ctr"/>
            <a:r>
              <a:rPr lang="es-CO" sz="4800" dirty="0"/>
              <a:t>364</a:t>
            </a:r>
          </a:p>
          <a:p>
            <a:pPr algn="ctr"/>
            <a:r>
              <a:rPr lang="es-CO" dirty="0" err="1"/>
              <a:t>Nº</a:t>
            </a:r>
            <a:r>
              <a:rPr lang="es-CO" dirty="0"/>
              <a:t>  PROYECTOS PIDAR CERRADOS </a:t>
            </a:r>
          </a:p>
          <a:p>
            <a:pPr algn="ctr"/>
            <a:r>
              <a:rPr lang="es-CO" sz="4800" dirty="0"/>
              <a:t>113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9B6997F-C8B9-C44D-8580-CBF32896FFBE}"/>
              </a:ext>
            </a:extLst>
          </p:cNvPr>
          <p:cNvSpPr txBox="1"/>
          <p:nvPr/>
        </p:nvSpPr>
        <p:spPr>
          <a:xfrm>
            <a:off x="5095195" y="1337819"/>
            <a:ext cx="4760685" cy="21236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b="1" dirty="0"/>
              <a:t>* </a:t>
            </a:r>
            <a:r>
              <a:rPr lang="es-CO" dirty="0" err="1"/>
              <a:t>Nº</a:t>
            </a:r>
            <a:r>
              <a:rPr lang="es-CO" dirty="0"/>
              <a:t> DE BENEFICIARIOS DIRECTOS:</a:t>
            </a:r>
          </a:p>
          <a:p>
            <a:pPr algn="ctr"/>
            <a:r>
              <a:rPr lang="es-CO" sz="4800" dirty="0"/>
              <a:t>36.333</a:t>
            </a:r>
            <a:endParaRPr lang="es-CO" sz="2800" dirty="0"/>
          </a:p>
          <a:p>
            <a:r>
              <a:rPr lang="es-CO" dirty="0" err="1"/>
              <a:t>Nº</a:t>
            </a:r>
            <a:r>
              <a:rPr lang="es-CO" dirty="0"/>
              <a:t> DE ASOCIACIONES ATENDIDAS:</a:t>
            </a:r>
          </a:p>
          <a:p>
            <a:pPr algn="ctr"/>
            <a:r>
              <a:rPr lang="es-CO" sz="4800" dirty="0"/>
              <a:t>595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68A01EA8-14F2-BB4F-96C8-BD793CA56CA1}"/>
              </a:ext>
            </a:extLst>
          </p:cNvPr>
          <p:cNvSpPr txBox="1"/>
          <p:nvPr/>
        </p:nvSpPr>
        <p:spPr>
          <a:xfrm>
            <a:off x="10079594" y="1364961"/>
            <a:ext cx="4425166" cy="8002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b="1" dirty="0"/>
              <a:t>* </a:t>
            </a:r>
            <a:r>
              <a:rPr lang="es-CO" dirty="0"/>
              <a:t>RECURSO COFINANCIADO: </a:t>
            </a:r>
          </a:p>
          <a:p>
            <a:pPr algn="ctr"/>
            <a:r>
              <a:rPr lang="es-CO" sz="2800" dirty="0"/>
              <a:t>$416.637.979.726 millones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9B91B60C-5874-DA40-8060-8FF7C8D34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0670" y="5419290"/>
            <a:ext cx="151193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D3032071-1DBF-7C4D-8598-4B3B050D99A3}"/>
              </a:ext>
            </a:extLst>
          </p:cNvPr>
          <p:cNvSpPr txBox="1"/>
          <p:nvPr/>
        </p:nvSpPr>
        <p:spPr>
          <a:xfrm>
            <a:off x="5309536" y="7768679"/>
            <a:ext cx="9195224" cy="56169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b="1" dirty="0"/>
              <a:t>INDICADORES  DE  SEGUIMIENTO A LOS PIDAR:</a:t>
            </a:r>
          </a:p>
          <a:p>
            <a:r>
              <a:rPr lang="es-CO" b="1" dirty="0"/>
              <a:t>1.MEDICIÓN DE INDICADORES:                                       2. ESTADO DE LOS PROYECTOS:</a:t>
            </a:r>
          </a:p>
          <a:p>
            <a:r>
              <a:rPr lang="es-CO" dirty="0"/>
              <a:t>    </a:t>
            </a:r>
          </a:p>
          <a:p>
            <a:endParaRPr lang="es-CO" dirty="0"/>
          </a:p>
          <a:p>
            <a:endParaRPr lang="es-CO" b="1" dirty="0"/>
          </a:p>
          <a:p>
            <a:endParaRPr lang="es-CO" b="1" dirty="0"/>
          </a:p>
          <a:p>
            <a:endParaRPr lang="es-CO" b="1" dirty="0"/>
          </a:p>
          <a:p>
            <a:endParaRPr lang="es-CO" sz="900" b="1" dirty="0"/>
          </a:p>
          <a:p>
            <a:endParaRPr lang="es-CO" sz="900" b="1" dirty="0"/>
          </a:p>
          <a:p>
            <a:endParaRPr lang="es-CO" b="1" dirty="0"/>
          </a:p>
          <a:p>
            <a:endParaRPr lang="es-CO" sz="1100" b="1" dirty="0"/>
          </a:p>
          <a:p>
            <a:r>
              <a:rPr lang="es-CO" b="1" dirty="0"/>
              <a:t>3. CALIDAD DE VIDA                                           6. AUMENTO DE INGRESOS </a:t>
            </a:r>
          </a:p>
          <a:p>
            <a:endParaRPr lang="es-CO" b="1" dirty="0"/>
          </a:p>
          <a:p>
            <a:endParaRPr lang="es-CO" b="1" dirty="0"/>
          </a:p>
          <a:p>
            <a:endParaRPr lang="es-CO" b="1" dirty="0"/>
          </a:p>
          <a:p>
            <a:r>
              <a:rPr lang="es-CO" b="1" dirty="0"/>
              <a:t>4. MEJORAMIENTO DEL CONOCIMIENTO</a:t>
            </a:r>
          </a:p>
          <a:p>
            <a:endParaRPr lang="es-CO" b="1" dirty="0"/>
          </a:p>
          <a:p>
            <a:endParaRPr lang="es-ES" sz="1200" b="1" dirty="0"/>
          </a:p>
          <a:p>
            <a:endParaRPr lang="es-ES" sz="1200" b="1" dirty="0"/>
          </a:p>
          <a:p>
            <a:r>
              <a:rPr lang="es-CO" b="1" dirty="0"/>
              <a:t>5. SATISFACCIÓN                                     </a:t>
            </a:r>
          </a:p>
          <a:p>
            <a:endParaRPr lang="es-ES" b="1" dirty="0"/>
          </a:p>
          <a:p>
            <a:endParaRPr lang="es-CO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CA073AAC-8F5B-944D-B772-17EE1DE2C393}"/>
              </a:ext>
            </a:extLst>
          </p:cNvPr>
          <p:cNvSpPr txBox="1"/>
          <p:nvPr/>
        </p:nvSpPr>
        <p:spPr>
          <a:xfrm>
            <a:off x="747818" y="3693286"/>
            <a:ext cx="13756942" cy="39816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b="1" dirty="0"/>
              <a:t>% º PROYECTOS POR UTT </a:t>
            </a:r>
            <a:r>
              <a:rPr lang="es-CO" dirty="0"/>
              <a:t>:</a:t>
            </a:r>
          </a:p>
          <a:p>
            <a:pPr marL="342900" indent="-342900">
              <a:buAutoNum type="arabicPeriod"/>
            </a:pPr>
            <a:r>
              <a:rPr lang="es-CO" dirty="0"/>
              <a:t>Santa Martha     10%        </a:t>
            </a:r>
          </a:p>
          <a:p>
            <a:pPr marL="342900" indent="-342900">
              <a:buAutoNum type="arabicPeriod"/>
            </a:pPr>
            <a:r>
              <a:rPr lang="es-CO" dirty="0"/>
              <a:t>Cartagena            7% </a:t>
            </a:r>
          </a:p>
          <a:p>
            <a:pPr marL="342900" indent="-342900">
              <a:buAutoNum type="arabicPeriod"/>
            </a:pPr>
            <a:r>
              <a:rPr lang="es-CO" dirty="0"/>
              <a:t>Montería              6% </a:t>
            </a:r>
          </a:p>
          <a:p>
            <a:pPr marL="342900" indent="-342900">
              <a:buAutoNum type="arabicPeriod"/>
            </a:pPr>
            <a:r>
              <a:rPr lang="es-CO" dirty="0"/>
              <a:t>Cucuta                  5% </a:t>
            </a:r>
          </a:p>
          <a:p>
            <a:pPr marL="342900" indent="-342900">
              <a:buAutoNum type="arabicPeriod"/>
            </a:pPr>
            <a:r>
              <a:rPr lang="es-CO" dirty="0"/>
              <a:t>Medellín              10% </a:t>
            </a:r>
          </a:p>
          <a:p>
            <a:pPr marL="342900" indent="-342900">
              <a:buAutoNum type="arabicPeriod"/>
            </a:pPr>
            <a:r>
              <a:rPr lang="es-CO" dirty="0"/>
              <a:t>Manizales            6%</a:t>
            </a:r>
          </a:p>
          <a:p>
            <a:pPr marL="342900" indent="-342900">
              <a:buAutoNum type="arabicPeriod"/>
            </a:pPr>
            <a:r>
              <a:rPr lang="es-CO" dirty="0"/>
              <a:t>Tunja                    7% </a:t>
            </a:r>
          </a:p>
          <a:p>
            <a:pPr marL="342900" indent="-342900">
              <a:buAutoNum type="arabicPeriod"/>
            </a:pPr>
            <a:r>
              <a:rPr lang="es-CO" dirty="0"/>
              <a:t>Ibagué                  3%</a:t>
            </a:r>
          </a:p>
          <a:p>
            <a:pPr marL="342900" indent="-342900">
              <a:buAutoNum type="arabicPeriod"/>
            </a:pPr>
            <a:r>
              <a:rPr lang="es-CO" dirty="0"/>
              <a:t>Popayán              12%</a:t>
            </a:r>
          </a:p>
          <a:p>
            <a:pPr marL="342900" indent="-342900">
              <a:buFontTx/>
              <a:buAutoNum type="arabicPeriod"/>
            </a:pPr>
            <a:r>
              <a:rPr lang="es-CO" dirty="0"/>
              <a:t> Pasto                   12%</a:t>
            </a:r>
          </a:p>
          <a:p>
            <a:pPr marL="342900" indent="-342900">
              <a:buFontTx/>
              <a:buAutoNum type="arabicPeriod"/>
            </a:pPr>
            <a:r>
              <a:rPr lang="es-CO" dirty="0"/>
              <a:t> Neiva                   8%</a:t>
            </a:r>
          </a:p>
          <a:p>
            <a:pPr marL="342900" indent="-342900">
              <a:buFontTx/>
              <a:buAutoNum type="arabicPeriod"/>
            </a:pPr>
            <a:r>
              <a:rPr lang="es-CO" dirty="0"/>
              <a:t> Villavicencio       7%</a:t>
            </a:r>
          </a:p>
          <a:p>
            <a:r>
              <a:rPr lang="es-CO" dirty="0"/>
              <a:t>13.  Cundinamarca   7%  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xmlns="" id="{4FA43DA4-8256-3543-A781-8DF4CA15D0A3}"/>
              </a:ext>
            </a:extLst>
          </p:cNvPr>
          <p:cNvSpPr txBox="1"/>
          <p:nvPr/>
        </p:nvSpPr>
        <p:spPr>
          <a:xfrm>
            <a:off x="747818" y="13679986"/>
            <a:ext cx="8758010" cy="48013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b="1" dirty="0"/>
              <a:t>GESTIÓN ALERTAS </a:t>
            </a:r>
            <a:r>
              <a:rPr lang="es-CO" dirty="0"/>
              <a:t>:</a:t>
            </a:r>
          </a:p>
          <a:p>
            <a:endParaRPr lang="es-CO" b="1" i="1" dirty="0"/>
          </a:p>
          <a:p>
            <a:r>
              <a:rPr lang="es-CO" sz="1600" b="1" i="1" dirty="0"/>
              <a:t>                      Alertas Abiertas   </a:t>
            </a:r>
          </a:p>
          <a:p>
            <a:r>
              <a:rPr lang="es-CO" sz="5400" dirty="0"/>
              <a:t>        </a:t>
            </a:r>
            <a:r>
              <a:rPr lang="es-CO" sz="4000" dirty="0"/>
              <a:t>197</a:t>
            </a:r>
            <a:endParaRPr lang="es-CO" sz="4000" b="1" i="1" dirty="0"/>
          </a:p>
          <a:p>
            <a:endParaRPr lang="es-CO" b="1" i="1" dirty="0"/>
          </a:p>
          <a:p>
            <a:endParaRPr lang="es-CO" b="1" dirty="0"/>
          </a:p>
          <a:p>
            <a:endParaRPr lang="es-CO" b="1" dirty="0"/>
          </a:p>
          <a:p>
            <a:endParaRPr lang="es-CO" b="1" dirty="0"/>
          </a:p>
          <a:p>
            <a:r>
              <a:rPr lang="es-CO" sz="1600" b="1" dirty="0"/>
              <a:t>Nº  Alertas acumuladas  Vs  Nº  de Cerradas: </a:t>
            </a:r>
            <a:endParaRPr lang="es-CO" sz="1600" dirty="0"/>
          </a:p>
          <a:p>
            <a:r>
              <a:rPr lang="es-CO" sz="6000" dirty="0"/>
              <a:t>  </a:t>
            </a:r>
            <a:r>
              <a:rPr lang="es-CO" sz="4800" dirty="0"/>
              <a:t>542</a:t>
            </a:r>
            <a:r>
              <a:rPr lang="es-CO" sz="6000" dirty="0"/>
              <a:t>   </a:t>
            </a:r>
            <a:r>
              <a:rPr lang="es-CO" sz="1600" dirty="0"/>
              <a:t>vs</a:t>
            </a:r>
            <a:r>
              <a:rPr lang="es-CO" sz="5400" dirty="0"/>
              <a:t>   </a:t>
            </a:r>
            <a:r>
              <a:rPr lang="es-CO" sz="4800" dirty="0"/>
              <a:t>345</a:t>
            </a:r>
          </a:p>
          <a:p>
            <a:endParaRPr lang="es-ES" sz="2000" dirty="0"/>
          </a:p>
          <a:p>
            <a:endParaRPr lang="es-ES" sz="1600" dirty="0"/>
          </a:p>
          <a:p>
            <a:endParaRPr lang="es-CO" sz="1600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xmlns="" id="{33C92E6E-7134-1547-B32E-3E67847A802C}"/>
              </a:ext>
            </a:extLst>
          </p:cNvPr>
          <p:cNvSpPr txBox="1"/>
          <p:nvPr/>
        </p:nvSpPr>
        <p:spPr>
          <a:xfrm>
            <a:off x="9557010" y="13678134"/>
            <a:ext cx="4843854" cy="47772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Nº LECCIONES APRENDIDAS  Y TIPOLOGÍA EN LOS PIDAR EN EJECUCIÓN:  % </a:t>
            </a:r>
          </a:p>
          <a:p>
            <a:endParaRPr lang="es-CO" b="1" dirty="0"/>
          </a:p>
          <a:p>
            <a:endParaRPr lang="es-CO" b="1" dirty="0"/>
          </a:p>
          <a:p>
            <a:endParaRPr lang="es-CO" b="1" dirty="0"/>
          </a:p>
          <a:p>
            <a:endParaRPr lang="es-CO" b="1" dirty="0"/>
          </a:p>
          <a:p>
            <a:endParaRPr lang="es-CO" b="1" dirty="0"/>
          </a:p>
          <a:p>
            <a:endParaRPr lang="es-CO" b="1" dirty="0"/>
          </a:p>
          <a:p>
            <a:endParaRPr lang="es-CO" b="1" dirty="0"/>
          </a:p>
          <a:p>
            <a:endParaRPr lang="es-CO" b="1" dirty="0"/>
          </a:p>
          <a:p>
            <a:endParaRPr lang="es-CO" b="1" dirty="0"/>
          </a:p>
          <a:p>
            <a:endParaRPr lang="es-CO" b="1" dirty="0"/>
          </a:p>
          <a:p>
            <a:endParaRPr lang="es-CO" b="1" dirty="0"/>
          </a:p>
          <a:p>
            <a:endParaRPr lang="es-CO" b="1" dirty="0"/>
          </a:p>
          <a:p>
            <a:endParaRPr lang="es-CO" b="1" dirty="0"/>
          </a:p>
          <a:p>
            <a:r>
              <a:rPr lang="es-CO" b="1" dirty="0"/>
              <a:t> </a:t>
            </a:r>
          </a:p>
          <a:p>
            <a:endParaRPr lang="es-CO" b="1" dirty="0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xmlns="" id="{BFCF2508-EC33-0548-8601-137D083A4C6B}"/>
              </a:ext>
            </a:extLst>
          </p:cNvPr>
          <p:cNvSpPr txBox="1"/>
          <p:nvPr/>
        </p:nvSpPr>
        <p:spPr>
          <a:xfrm>
            <a:off x="740585" y="7768679"/>
            <a:ext cx="4510793" cy="56323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CO" b="1" dirty="0"/>
          </a:p>
          <a:p>
            <a:pPr algn="ctr"/>
            <a:r>
              <a:rPr lang="es-CO" b="1" dirty="0" err="1"/>
              <a:t>Nº</a:t>
            </a:r>
            <a:r>
              <a:rPr lang="es-CO" b="1" dirty="0"/>
              <a:t> DE MONITOREOS IN HOUSE:</a:t>
            </a:r>
            <a:endParaRPr lang="es-CO" sz="5400" dirty="0"/>
          </a:p>
          <a:p>
            <a:pPr algn="ctr"/>
            <a:r>
              <a:rPr lang="es-CO" sz="5400" dirty="0"/>
              <a:t>232</a:t>
            </a:r>
          </a:p>
          <a:p>
            <a:pPr algn="ctr"/>
            <a:r>
              <a:rPr lang="es-CO" b="1" dirty="0"/>
              <a:t>Nº DE ALERTAS IDENTIFICADAS EN MONITOREO IN HOUSE:</a:t>
            </a:r>
          </a:p>
          <a:p>
            <a:pPr algn="ctr"/>
            <a:r>
              <a:rPr lang="es-CO" sz="5400" dirty="0"/>
              <a:t>18</a:t>
            </a:r>
            <a:endParaRPr lang="es-CO" sz="2800" dirty="0"/>
          </a:p>
          <a:p>
            <a:pPr algn="ctr"/>
            <a:r>
              <a:rPr lang="es-CO" b="1" dirty="0"/>
              <a:t>Nº PROYECTOS CON REPORTE MENSUAL UTT DE LOS MONITOREADOS:</a:t>
            </a:r>
            <a:endParaRPr lang="es-CO" dirty="0"/>
          </a:p>
          <a:p>
            <a:pPr algn="ctr"/>
            <a:r>
              <a:rPr lang="es-CO" sz="5400" dirty="0"/>
              <a:t>118</a:t>
            </a:r>
          </a:p>
          <a:p>
            <a:pPr algn="ctr"/>
            <a:r>
              <a:rPr lang="es-CO" b="1" dirty="0"/>
              <a:t>Nº BENEFICIARIOS DIRECTOS CONTACTADOS EN MONITOREO:</a:t>
            </a:r>
          </a:p>
          <a:p>
            <a:pPr algn="ctr"/>
            <a:r>
              <a:rPr lang="es-CO" sz="5400" dirty="0"/>
              <a:t>2325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0AAD604A-6046-1A43-9926-4374F5657D48}"/>
              </a:ext>
            </a:extLst>
          </p:cNvPr>
          <p:cNvSpPr txBox="1"/>
          <p:nvPr/>
        </p:nvSpPr>
        <p:spPr>
          <a:xfrm>
            <a:off x="740586" y="18846496"/>
            <a:ext cx="1364811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dirty="0"/>
              <a:t>*   Datos acumulados reportados en la Data Maestra de la Dirección  de Seguimiento -  </a:t>
            </a:r>
            <a:r>
              <a:rPr lang="es-CO" dirty="0">
                <a:solidFill>
                  <a:srgbClr val="FF0000"/>
                </a:solidFill>
              </a:rPr>
              <a:t>293</a:t>
            </a:r>
            <a:r>
              <a:rPr lang="es-CO" dirty="0"/>
              <a:t> proyectos cofinanciados, excluyendo el PIDAR que fue revocado y corresponde a la resolución No. 542 de julio de 2018. </a:t>
            </a:r>
            <a:endParaRPr lang="es-CO" sz="1100" dirty="0"/>
          </a:p>
          <a:p>
            <a:r>
              <a:rPr lang="es-CO" dirty="0"/>
              <a:t>Las imágenes corresponden a proyectos en seguimiento de la ADR, </a:t>
            </a:r>
            <a:r>
              <a:rPr lang="es-CO" dirty="0">
                <a:solidFill>
                  <a:schemeClr val="tx1"/>
                </a:solidFill>
              </a:rPr>
              <a:t> *Santa Martha – Pesquero, *Gigante Huila – Café, *Montería – Plátano, *Carmen de Bolívar  – Apícola. </a:t>
            </a:r>
          </a:p>
        </p:txBody>
      </p:sp>
      <p:pic>
        <p:nvPicPr>
          <p:cNvPr id="62" name="Imagen 61">
            <a:extLst>
              <a:ext uri="{FF2B5EF4-FFF2-40B4-BE49-F238E27FC236}">
                <a16:creationId xmlns:a16="http://schemas.microsoft.com/office/drawing/2014/main" xmlns="" id="{42DE91A4-3B5E-4281-B460-DA42E9F6F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208" y="2302069"/>
            <a:ext cx="3582214" cy="131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9EDA129E-0CF6-8A4B-9D5E-87324F0A2C46}"/>
              </a:ext>
            </a:extLst>
          </p:cNvPr>
          <p:cNvSpPr txBox="1"/>
          <p:nvPr/>
        </p:nvSpPr>
        <p:spPr>
          <a:xfrm>
            <a:off x="9120850" y="8472153"/>
            <a:ext cx="729623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400" dirty="0"/>
              <a:t>22,7</a:t>
            </a:r>
            <a:r>
              <a:rPr lang="es-CO" sz="1600" dirty="0"/>
              <a:t>%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xmlns="" id="{56DE8911-7492-EE47-A4B4-3DFD5EFA0B20}"/>
              </a:ext>
            </a:extLst>
          </p:cNvPr>
          <p:cNvSpPr txBox="1"/>
          <p:nvPr/>
        </p:nvSpPr>
        <p:spPr>
          <a:xfrm>
            <a:off x="9138687" y="8846915"/>
            <a:ext cx="782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i="1" dirty="0"/>
              <a:t>Notificado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xmlns="" id="{FBEBAD0E-8398-AE46-A57C-DF0E89E7FD4A}"/>
              </a:ext>
            </a:extLst>
          </p:cNvPr>
          <p:cNvSpPr txBox="1"/>
          <p:nvPr/>
        </p:nvSpPr>
        <p:spPr>
          <a:xfrm>
            <a:off x="5486232" y="10867315"/>
            <a:ext cx="3727507" cy="4770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dirty="0"/>
              <a:t>70%  con calificación de 5 </a:t>
            </a:r>
          </a:p>
          <a:p>
            <a:pPr algn="ctr"/>
            <a:r>
              <a:rPr lang="es-CO" sz="900" b="1" dirty="0"/>
              <a:t>(57 proyectos)</a:t>
            </a:r>
            <a:r>
              <a:rPr lang="es-CO" sz="900" dirty="0"/>
              <a:t> 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xmlns="" id="{5204819B-0927-4B45-8497-99F62DFEE198}"/>
              </a:ext>
            </a:extLst>
          </p:cNvPr>
          <p:cNvSpPr txBox="1"/>
          <p:nvPr/>
        </p:nvSpPr>
        <p:spPr>
          <a:xfrm>
            <a:off x="5486232" y="9464594"/>
            <a:ext cx="6679270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1200" dirty="0">
                <a:solidFill>
                  <a:schemeClr val="tx1"/>
                </a:solidFill>
              </a:rPr>
              <a:t>De los 1.122 indicadores formulados se logró la medición del 70%, del cual 26% indicadores presentan cumplimiento superior al 100%, 27% indicadores con cumplimiento entre el 70 y 99%, 15% de indicadores con cumplimiento menor o igual al 69%, y 32% de indicadores que no se pudieron medir. </a:t>
            </a:r>
            <a:endParaRPr lang="es-CO" sz="1200" dirty="0">
              <a:solidFill>
                <a:schemeClr val="tx1"/>
              </a:solidFill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xmlns="" id="{20901020-192B-BF41-B027-96C18F2709BF}"/>
              </a:ext>
            </a:extLst>
          </p:cNvPr>
          <p:cNvSpPr txBox="1"/>
          <p:nvPr/>
        </p:nvSpPr>
        <p:spPr>
          <a:xfrm>
            <a:off x="9976440" y="8846916"/>
            <a:ext cx="782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i="1" dirty="0"/>
              <a:t>Socializado 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xmlns="" id="{A9F20859-8432-5B45-9457-091D233C8BDA}"/>
              </a:ext>
            </a:extLst>
          </p:cNvPr>
          <p:cNvSpPr txBox="1"/>
          <p:nvPr/>
        </p:nvSpPr>
        <p:spPr>
          <a:xfrm>
            <a:off x="9928406" y="8473621"/>
            <a:ext cx="812025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dirty="0"/>
              <a:t>5%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xmlns="" id="{87D7BD6B-2EDE-1F44-928D-67813108A329}"/>
              </a:ext>
            </a:extLst>
          </p:cNvPr>
          <p:cNvSpPr txBox="1"/>
          <p:nvPr/>
        </p:nvSpPr>
        <p:spPr>
          <a:xfrm>
            <a:off x="11709150" y="8856205"/>
            <a:ext cx="8943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i="1" dirty="0"/>
              <a:t>Ejecutado esperando el  cierre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xmlns="" id="{BAC6E657-9701-5047-9937-3A8F6A2B168D}"/>
              </a:ext>
            </a:extLst>
          </p:cNvPr>
          <p:cNvSpPr txBox="1"/>
          <p:nvPr/>
        </p:nvSpPr>
        <p:spPr>
          <a:xfrm>
            <a:off x="10830067" y="8475024"/>
            <a:ext cx="866052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dirty="0"/>
              <a:t>33%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xmlns="" id="{01A827BE-40B9-714E-94E8-D78F8D91A39E}"/>
              </a:ext>
            </a:extLst>
          </p:cNvPr>
          <p:cNvSpPr txBox="1"/>
          <p:nvPr/>
        </p:nvSpPr>
        <p:spPr>
          <a:xfrm>
            <a:off x="13482564" y="8846916"/>
            <a:ext cx="7961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i="1" dirty="0"/>
              <a:t>Suspendido  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xmlns="" id="{0FF205BB-B8D6-1140-BF4E-123CB86A0F04}"/>
              </a:ext>
            </a:extLst>
          </p:cNvPr>
          <p:cNvSpPr txBox="1"/>
          <p:nvPr/>
        </p:nvSpPr>
        <p:spPr>
          <a:xfrm>
            <a:off x="11801719" y="8475534"/>
            <a:ext cx="729623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dirty="0"/>
              <a:t>8%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xmlns="" id="{54ADB9CA-6878-7A41-B027-60C7F64AF02D}"/>
              </a:ext>
            </a:extLst>
          </p:cNvPr>
          <p:cNvSpPr txBox="1"/>
          <p:nvPr/>
        </p:nvSpPr>
        <p:spPr>
          <a:xfrm>
            <a:off x="12592055" y="8470478"/>
            <a:ext cx="856972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dirty="0"/>
              <a:t>31%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xmlns="" id="{8D413AA7-D4A6-F746-BD0A-49BE0A50AB65}"/>
              </a:ext>
            </a:extLst>
          </p:cNvPr>
          <p:cNvSpPr txBox="1"/>
          <p:nvPr/>
        </p:nvSpPr>
        <p:spPr>
          <a:xfrm>
            <a:off x="13497042" y="8469506"/>
            <a:ext cx="729623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dirty="0"/>
              <a:t>0,3%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xmlns="" id="{D121DCBD-41A4-7440-A68E-EC02C95B965E}"/>
              </a:ext>
            </a:extLst>
          </p:cNvPr>
          <p:cNvSpPr txBox="1"/>
          <p:nvPr/>
        </p:nvSpPr>
        <p:spPr>
          <a:xfrm>
            <a:off x="10830067" y="8846916"/>
            <a:ext cx="894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i="1" dirty="0"/>
              <a:t>En ejecución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xmlns="" id="{D007FD5B-966C-1746-A52B-E7D262D22671}"/>
              </a:ext>
            </a:extLst>
          </p:cNvPr>
          <p:cNvSpPr txBox="1"/>
          <p:nvPr/>
        </p:nvSpPr>
        <p:spPr>
          <a:xfrm>
            <a:off x="12722186" y="8881301"/>
            <a:ext cx="6156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i="1" dirty="0"/>
              <a:t>Cerrado 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xmlns="" id="{62FA0F66-1E3D-8F4E-AA20-982C795063DF}"/>
              </a:ext>
            </a:extLst>
          </p:cNvPr>
          <p:cNvSpPr txBox="1"/>
          <p:nvPr/>
        </p:nvSpPr>
        <p:spPr>
          <a:xfrm>
            <a:off x="5486232" y="11884397"/>
            <a:ext cx="3727507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dirty="0"/>
              <a:t>83% contestó  SI</a:t>
            </a:r>
            <a:r>
              <a:rPr lang="es-CO" sz="1600" b="1" dirty="0"/>
              <a:t> </a:t>
            </a:r>
          </a:p>
          <a:p>
            <a:pPr algn="ctr"/>
            <a:r>
              <a:rPr lang="es-CO" sz="800" b="1" dirty="0"/>
              <a:t>(695  beneficiarios)</a:t>
            </a:r>
            <a:r>
              <a:rPr lang="es-CO" sz="800" dirty="0"/>
              <a:t>    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xmlns="" id="{5AE32DA2-0805-F449-83C8-70B4256BA4F2}"/>
              </a:ext>
            </a:extLst>
          </p:cNvPr>
          <p:cNvSpPr txBox="1"/>
          <p:nvPr/>
        </p:nvSpPr>
        <p:spPr>
          <a:xfrm>
            <a:off x="5486232" y="12847991"/>
            <a:ext cx="3727507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dirty="0"/>
              <a:t>60% con calificación de 5</a:t>
            </a:r>
            <a:r>
              <a:rPr lang="es-CO" sz="1600" b="1" dirty="0"/>
              <a:t> </a:t>
            </a:r>
          </a:p>
          <a:p>
            <a:pPr algn="ctr"/>
            <a:r>
              <a:rPr lang="es-CO" sz="800" b="1" dirty="0"/>
              <a:t>(695 beneficiarios)</a:t>
            </a:r>
            <a:r>
              <a:rPr lang="es-CO" sz="800" dirty="0"/>
              <a:t> </a:t>
            </a: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xmlns="" id="{E3B1A490-9E1F-7D44-95B6-FC34EA1F3638}"/>
              </a:ext>
            </a:extLst>
          </p:cNvPr>
          <p:cNvSpPr txBox="1"/>
          <p:nvPr/>
        </p:nvSpPr>
        <p:spPr>
          <a:xfrm>
            <a:off x="9596720" y="10878627"/>
            <a:ext cx="256878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dirty="0"/>
              <a:t>58% contestó SI </a:t>
            </a:r>
          </a:p>
          <a:p>
            <a:pPr algn="ctr"/>
            <a:r>
              <a:rPr lang="es-CO" sz="800" b="1" dirty="0"/>
              <a:t>(695 beneficiarios )</a:t>
            </a:r>
            <a:endParaRPr lang="es-CO" sz="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9CBB606-13CE-4251-990A-064E43B67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0055" y="3910986"/>
            <a:ext cx="3831477" cy="356989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90D67876-DFC8-40EA-9640-76372E1CB9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58067" y="9452320"/>
            <a:ext cx="2025927" cy="179760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04397517-8C96-4CC9-B14A-9CBAADD105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62768" y="11348463"/>
            <a:ext cx="2025927" cy="1949302"/>
          </a:xfrm>
          <a:prstGeom prst="rect">
            <a:avLst/>
          </a:prstGeom>
        </p:spPr>
      </p:pic>
      <p:graphicFrame>
        <p:nvGraphicFramePr>
          <p:cNvPr id="49" name="Gráfico 48">
            <a:extLst>
              <a:ext uri="{FF2B5EF4-FFF2-40B4-BE49-F238E27FC236}">
                <a16:creationId xmlns:a16="http://schemas.microsoft.com/office/drawing/2014/main" xmlns="" id="{E94AF8FF-0726-4EF6-903D-8FA4EE8079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1623038"/>
              </p:ext>
            </p:extLst>
          </p:nvPr>
        </p:nvGraphicFramePr>
        <p:xfrm>
          <a:off x="3869208" y="3786388"/>
          <a:ext cx="6496000" cy="3829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ECD0DEDF-AE03-406C-9BDB-752FF9B4FB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1373" y="8504763"/>
            <a:ext cx="1361287" cy="765724"/>
          </a:xfrm>
          <a:prstGeom prst="rect">
            <a:avLst/>
          </a:prstGeom>
        </p:spPr>
      </p:pic>
      <p:graphicFrame>
        <p:nvGraphicFramePr>
          <p:cNvPr id="50" name="Gráfico 49">
            <a:extLst>
              <a:ext uri="{FF2B5EF4-FFF2-40B4-BE49-F238E27FC236}">
                <a16:creationId xmlns:a16="http://schemas.microsoft.com/office/drawing/2014/main" xmlns="" id="{03680EC6-43DE-48D9-9B00-83FDBD0B85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926059"/>
              </p:ext>
            </p:extLst>
          </p:nvPr>
        </p:nvGraphicFramePr>
        <p:xfrm>
          <a:off x="4372947" y="13891187"/>
          <a:ext cx="5038173" cy="4428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52" name="Gráfico 51">
            <a:extLst>
              <a:ext uri="{FF2B5EF4-FFF2-40B4-BE49-F238E27FC236}">
                <a16:creationId xmlns:a16="http://schemas.microsoft.com/office/drawing/2014/main" xmlns="" id="{C2581151-C27F-408E-953C-78ADFBC3AE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5360710"/>
              </p:ext>
            </p:extLst>
          </p:nvPr>
        </p:nvGraphicFramePr>
        <p:xfrm>
          <a:off x="9608744" y="14253566"/>
          <a:ext cx="4843854" cy="4417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4162587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499B4D9C711A5439177251D0B6810B7" ma:contentTypeVersion="2" ma:contentTypeDescription="Crear nuevo documento." ma:contentTypeScope="" ma:versionID="04a733eb4bb6b854b75a14900ed285b4">
  <xsd:schema xmlns:xsd="http://www.w3.org/2001/XMLSchema" xmlns:xs="http://www.w3.org/2001/XMLSchema" xmlns:p="http://schemas.microsoft.com/office/2006/metadata/properties" xmlns:ns2="b521a227-f5b9-490d-bd8c-bf52265db3c7" targetNamespace="http://schemas.microsoft.com/office/2006/metadata/properties" ma:root="true" ma:fieldsID="b753110755b961b1c8e889be6924bd09" ns2:_="">
    <xsd:import namespace="b521a227-f5b9-490d-bd8c-bf52265db3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21a227-f5b9-490d-bd8c-bf52265db3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E52D1C-3960-4E8C-A606-1FA21E1CA9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C0D67B-31A1-4DC2-8A8B-D239F64611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21a227-f5b9-490d-bd8c-bf52265db3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90AA85-3906-477B-8E78-CFDA245DDAD9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b521a227-f5b9-490d-bd8c-bf52265db3c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7320</TotalTime>
  <Words>399</Words>
  <Application>Microsoft Office PowerPoint</Application>
  <PresentationFormat>Personalizado</PresentationFormat>
  <Paragraphs>104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DASHBOARD   -  VICEPRESIDENCIA PROYECTOS - DIRECCIÓN DE SEGUIMIENTO Y CONTROL – Monitoreo, Seguimiento y Control de PIDAR  -  Anual - 2021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Janeth Del Carmen Vega Pernett</cp:lastModifiedBy>
  <cp:revision>201</cp:revision>
  <dcterms:created xsi:type="dcterms:W3CDTF">2020-04-08T20:48:10Z</dcterms:created>
  <dcterms:modified xsi:type="dcterms:W3CDTF">2022-04-22T15:28:15Z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0x010100B499B4D9C711A5439177251D0B6810B7</vt:lpwstr>
  </property>
</Properties>
</file>