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57" r:id="rId4"/>
    <p:sldId id="259" r:id="rId5"/>
    <p:sldId id="260" r:id="rId6"/>
    <p:sldId id="261" r:id="rId7"/>
  </p:sldIdLst>
  <p:sldSz cx="6858000" cy="9144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46" autoAdjust="0"/>
  </p:normalViewPr>
  <p:slideViewPr>
    <p:cSldViewPr>
      <p:cViewPr>
        <p:scale>
          <a:sx n="91" d="100"/>
          <a:sy n="91" d="100"/>
        </p:scale>
        <p:origin x="-2160" y="6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4EE98-9E6A-449B-8C97-7FE7A47C254F}" type="datetimeFigureOut">
              <a:rPr lang="es-CO" smtClean="0"/>
              <a:t>18/06/21</a:t>
            </a:fld>
            <a:endParaRPr lang="es-CO"/>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DE9712-21B4-4824-AF05-98A49038FA9C}" type="slidenum">
              <a:rPr lang="es-CO" smtClean="0"/>
              <a:t>‹Nr.›</a:t>
            </a:fld>
            <a:endParaRPr lang="es-CO"/>
          </a:p>
        </p:txBody>
      </p:sp>
    </p:spTree>
    <p:extLst>
      <p:ext uri="{BB962C8B-B14F-4D97-AF65-F5344CB8AC3E}">
        <p14:creationId xmlns:p14="http://schemas.microsoft.com/office/powerpoint/2010/main" val="360591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5DE9712-21B4-4824-AF05-98A49038FA9C}" type="slidenum">
              <a:rPr lang="es-CO" smtClean="0"/>
              <a:t>2</a:t>
            </a:fld>
            <a:endParaRPr lang="es-CO"/>
          </a:p>
        </p:txBody>
      </p:sp>
    </p:spTree>
    <p:extLst>
      <p:ext uri="{BB962C8B-B14F-4D97-AF65-F5344CB8AC3E}">
        <p14:creationId xmlns:p14="http://schemas.microsoft.com/office/powerpoint/2010/main" val="2674886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5DE9712-21B4-4824-AF05-98A49038FA9C}" type="slidenum">
              <a:rPr lang="es-CO" smtClean="0"/>
              <a:t>5</a:t>
            </a:fld>
            <a:endParaRPr lang="es-CO"/>
          </a:p>
        </p:txBody>
      </p:sp>
    </p:spTree>
    <p:extLst>
      <p:ext uri="{BB962C8B-B14F-4D97-AF65-F5344CB8AC3E}">
        <p14:creationId xmlns:p14="http://schemas.microsoft.com/office/powerpoint/2010/main" val="267488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5DE9712-21B4-4824-AF05-98A49038FA9C}" type="slidenum">
              <a:rPr lang="es-CO" smtClean="0"/>
              <a:t>6</a:t>
            </a:fld>
            <a:endParaRPr lang="es-CO"/>
          </a:p>
        </p:txBody>
      </p:sp>
    </p:spTree>
    <p:extLst>
      <p:ext uri="{BB962C8B-B14F-4D97-AF65-F5344CB8AC3E}">
        <p14:creationId xmlns:p14="http://schemas.microsoft.com/office/powerpoint/2010/main" val="26748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839885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185829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2001893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141245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106051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293919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1386462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227320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2844413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364798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FDCFF36-45AF-4174-985D-25DE99B0FCCB}" type="datetimeFigureOut">
              <a:rPr lang="es-CO" smtClean="0"/>
              <a:t>18/06/21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1B87DD67-5084-4D2C-9EA0-2E25722A432A}" type="slidenum">
              <a:rPr lang="es-CO" smtClean="0"/>
              <a:t>‹Nr.›</a:t>
            </a:fld>
            <a:endParaRPr lang="es-CO"/>
          </a:p>
        </p:txBody>
      </p:sp>
    </p:spTree>
    <p:extLst>
      <p:ext uri="{BB962C8B-B14F-4D97-AF65-F5344CB8AC3E}">
        <p14:creationId xmlns:p14="http://schemas.microsoft.com/office/powerpoint/2010/main" val="3336480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FDCFF36-45AF-4174-985D-25DE99B0FCCB}" type="datetimeFigureOut">
              <a:rPr lang="es-CO" smtClean="0"/>
              <a:t>18/06/21</a:t>
            </a:fld>
            <a:endParaRPr lang="es-CO"/>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87DD67-5084-4D2C-9EA0-2E25722A432A}" type="slidenum">
              <a:rPr lang="es-CO" smtClean="0"/>
              <a:t>‹Nr.›</a:t>
            </a:fld>
            <a:endParaRPr lang="es-CO"/>
          </a:p>
        </p:txBody>
      </p:sp>
    </p:spTree>
    <p:extLst>
      <p:ext uri="{BB962C8B-B14F-4D97-AF65-F5344CB8AC3E}">
        <p14:creationId xmlns:p14="http://schemas.microsoft.com/office/powerpoint/2010/main" val="109227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 y="-36512"/>
            <a:ext cx="6858000" cy="923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Wendy\Downloads\ADR blanc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027" y="755576"/>
            <a:ext cx="2125333" cy="75667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068960" y="7084729"/>
            <a:ext cx="3888432" cy="1015663"/>
          </a:xfrm>
          <a:prstGeom prst="rect">
            <a:avLst/>
          </a:prstGeom>
          <a:noFill/>
        </p:spPr>
        <p:txBody>
          <a:bodyPr wrap="square" rtlCol="0">
            <a:spAutoFit/>
          </a:bodyPr>
          <a:lstStyle/>
          <a:p>
            <a:pPr algn="ctr"/>
            <a:r>
              <a:rPr lang="es-CO" sz="3600" b="1" dirty="0">
                <a:solidFill>
                  <a:schemeClr val="accent5">
                    <a:lumMod val="50000"/>
                  </a:schemeClr>
                </a:solidFill>
                <a:latin typeface="Century Gothic" panose="020B0502020202020204" pitchFamily="34" charset="0"/>
              </a:rPr>
              <a:t>DIAGNÓSTICO </a:t>
            </a:r>
            <a:r>
              <a:rPr lang="es-CO" sz="2400" b="1" dirty="0">
                <a:latin typeface="Century Gothic" panose="020B0502020202020204" pitchFamily="34" charset="0"/>
              </a:rPr>
              <a:t>RENDICIÓN DE CUENTAS</a:t>
            </a:r>
          </a:p>
        </p:txBody>
      </p:sp>
    </p:spTree>
    <p:extLst>
      <p:ext uri="{BB962C8B-B14F-4D97-AF65-F5344CB8AC3E}">
        <p14:creationId xmlns:p14="http://schemas.microsoft.com/office/powerpoint/2010/main" val="9618799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 y="-108520"/>
            <a:ext cx="6858000" cy="9289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Wendy\Downloads\ADR blanc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9703" y="1619672"/>
            <a:ext cx="1701385" cy="605734"/>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0" y="3056057"/>
            <a:ext cx="3573016" cy="507831"/>
          </a:xfrm>
          <a:prstGeom prst="rect">
            <a:avLst/>
          </a:prstGeom>
          <a:solidFill>
            <a:srgbClr val="4F81B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Rectángulo"/>
          <p:cNvSpPr/>
          <p:nvPr/>
        </p:nvSpPr>
        <p:spPr>
          <a:xfrm>
            <a:off x="0" y="3635896"/>
            <a:ext cx="3717032" cy="253915"/>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8261" y="2987824"/>
            <a:ext cx="3888432" cy="1015663"/>
          </a:xfrm>
          <a:prstGeom prst="rect">
            <a:avLst/>
          </a:prstGeom>
          <a:noFill/>
        </p:spPr>
        <p:txBody>
          <a:bodyPr wrap="square" rtlCol="0">
            <a:spAutoFit/>
          </a:bodyPr>
          <a:lstStyle/>
          <a:p>
            <a:r>
              <a:rPr lang="es-CO" sz="3600" b="1" dirty="0">
                <a:solidFill>
                  <a:schemeClr val="accent5">
                    <a:lumMod val="50000"/>
                  </a:schemeClr>
                </a:solidFill>
                <a:latin typeface="Century Gothic" panose="020B0502020202020204" pitchFamily="34" charset="0"/>
              </a:rPr>
              <a:t>DIAGNÓSTICO </a:t>
            </a:r>
            <a:r>
              <a:rPr lang="es-CO" sz="2400" b="1" dirty="0">
                <a:latin typeface="Century Gothic" panose="020B0502020202020204" pitchFamily="34" charset="0"/>
              </a:rPr>
              <a:t>RENDICIÓN DE CUENTAS</a:t>
            </a:r>
          </a:p>
        </p:txBody>
      </p:sp>
      <p:sp>
        <p:nvSpPr>
          <p:cNvPr id="7" name="6 Rectángulo"/>
          <p:cNvSpPr/>
          <p:nvPr/>
        </p:nvSpPr>
        <p:spPr>
          <a:xfrm>
            <a:off x="116632" y="4340406"/>
            <a:ext cx="6408712" cy="4912114"/>
          </a:xfrm>
          <a:prstGeom prst="rect">
            <a:avLst/>
          </a:prstGeom>
        </p:spPr>
        <p:txBody>
          <a:bodyPr wrap="square">
            <a:spAutoFit/>
          </a:bodyPr>
          <a:lstStyle/>
          <a:p>
            <a:pPr algn="just">
              <a:spcAft>
                <a:spcPts val="800"/>
              </a:spcAft>
            </a:pPr>
            <a:r>
              <a:rPr lang="es-CO" sz="1130" b="1" dirty="0" smtClean="0">
                <a:latin typeface="Century Gothic" panose="020B0502020202020204" pitchFamily="34" charset="0"/>
                <a:ea typeface="Calibri" panose="020F0502020204030204" pitchFamily="34" charset="0"/>
                <a:cs typeface="Times New Roman" panose="02020603050405020304" pitchFamily="18" charset="0"/>
              </a:rPr>
              <a:t>institucionales </a:t>
            </a:r>
            <a:r>
              <a:rPr lang="es-CO" sz="1130" b="1" dirty="0">
                <a:effectLst/>
                <a:latin typeface="Century Gothic" panose="020B0502020202020204" pitchFamily="34" charset="0"/>
                <a:ea typeface="Calibri" panose="020F0502020204030204" pitchFamily="34" charset="0"/>
                <a:cs typeface="Times New Roman" panose="02020603050405020304" pitchFamily="18" charset="0"/>
              </a:rPr>
              <a:t>para promover la Participación Ciudadana y la Rendición de Cuentas</a:t>
            </a:r>
            <a:r>
              <a:rPr lang="es-CO" sz="1130" b="1" dirty="0" smtClean="0">
                <a:effectLst/>
                <a:latin typeface="Century Gothic" panose="020B0502020202020204" pitchFamily="34" charset="0"/>
                <a:ea typeface="Calibri" panose="020F0502020204030204" pitchFamily="34" charset="0"/>
                <a:cs typeface="Times New Roman" panose="02020603050405020304" pitchFamily="18" charset="0"/>
              </a:rPr>
              <a:t>.</a:t>
            </a:r>
          </a:p>
          <a:p>
            <a:pPr algn="just">
              <a:spcAft>
                <a:spcPts val="800"/>
              </a:spcAft>
            </a:pPr>
            <a:r>
              <a:rPr lang="es-CO" sz="1130" b="1" dirty="0" smtClean="0">
                <a:effectLst/>
                <a:latin typeface="Century Gothic" panose="020B0502020202020204" pitchFamily="34" charset="0"/>
                <a:ea typeface="Calibri" panose="020F0502020204030204" pitchFamily="34" charset="0"/>
                <a:cs typeface="Times New Roman" panose="02020603050405020304" pitchFamily="18" charset="0"/>
              </a:rPr>
              <a:t>Lo </a:t>
            </a:r>
            <a:r>
              <a:rPr lang="es-CO" sz="1130" b="1" dirty="0">
                <a:effectLst/>
                <a:latin typeface="Century Gothic" panose="020B0502020202020204" pitchFamily="34" charset="0"/>
                <a:ea typeface="Calibri" panose="020F0502020204030204" pitchFamily="34" charset="0"/>
                <a:cs typeface="Times New Roman" panose="02020603050405020304" pitchFamily="18" charset="0"/>
              </a:rPr>
              <a:t>anterior,  con el fin de dar cumplimiento a lo dispuesto en el Artículo 32 de la </a:t>
            </a:r>
            <a:r>
              <a:rPr lang="es-CO" sz="1130" b="1" dirty="0" smtClean="0">
                <a:effectLst/>
                <a:latin typeface="Century Gothic" panose="020B0502020202020204" pitchFamily="34" charset="0"/>
                <a:ea typeface="Calibri" panose="020F0502020204030204" pitchFamily="34" charset="0"/>
                <a:cs typeface="Times New Roman" panose="02020603050405020304" pitchFamily="18" charset="0"/>
              </a:rPr>
              <a:t>Ley     </a:t>
            </a:r>
            <a:r>
              <a:rPr lang="es-CO" sz="1130" b="1" dirty="0">
                <a:effectLst/>
                <a:latin typeface="Century Gothic" panose="020B0502020202020204" pitchFamily="34" charset="0"/>
                <a:ea typeface="Calibri" panose="020F0502020204030204" pitchFamily="34" charset="0"/>
                <a:cs typeface="Times New Roman" panose="02020603050405020304" pitchFamily="18" charset="0"/>
              </a:rPr>
              <a:t>489 de 1998, modificada por el Artículo 78 de la Ley 1474 de 2011, que establece: </a:t>
            </a:r>
            <a:r>
              <a:rPr lang="es-CO" sz="1130" b="1" i="1" dirty="0">
                <a:effectLst/>
                <a:latin typeface="Century Gothic" panose="020B0502020202020204" pitchFamily="34" charset="0"/>
                <a:ea typeface="Calibri" panose="020F0502020204030204" pitchFamily="34" charset="0"/>
                <a:cs typeface="Times New Roman" panose="02020603050405020304" pitchFamily="18" charset="0"/>
              </a:rPr>
              <a:t>“todas las entidades y organismos de la administración pública, tienen la obligación de desarrollar su gestión acorde a los principios de democracia participativa y democratización de la gestión pública. Para ello podrán realizar todas las acciones necesarias con el objeto de involucrar a los ciudadanos y organizaciones de la sociedad civil en la formulación, ejecución, control y evaluación de la gestión pública”. </a:t>
            </a:r>
            <a:r>
              <a:rPr lang="es-CO" sz="1130" b="1" dirty="0">
                <a:effectLst/>
                <a:latin typeface="Century Gothic" panose="020B0502020202020204" pitchFamily="34" charset="0"/>
                <a:ea typeface="Calibri" panose="020F0502020204030204" pitchFamily="34" charset="0"/>
                <a:cs typeface="Times New Roman" panose="02020603050405020304" pitchFamily="18" charset="0"/>
              </a:rPr>
              <a:t>Asimismo, el Artículo 52 de la Ley 1757 de 2015, preceptúa que: </a:t>
            </a:r>
            <a:r>
              <a:rPr lang="es-CO" sz="1130" b="1" i="1" dirty="0">
                <a:effectLst/>
                <a:latin typeface="Century Gothic" panose="020B0502020202020204" pitchFamily="34" charset="0"/>
                <a:ea typeface="Calibri" panose="020F0502020204030204" pitchFamily="34" charset="0"/>
                <a:cs typeface="Times New Roman" panose="02020603050405020304" pitchFamily="18" charset="0"/>
              </a:rPr>
              <a:t>“Las entidades de la Administración Pública nacional y territorial, deberán elaborar anualmente una estrategia de Rendición de Cuentas, cumpliendo con los lineamientos del Manual Único de Rendición de Cuentas, la cual deberá ser incluida en el Plan Anticorrupción y de Atención a los Ciudadanos”.</a:t>
            </a:r>
            <a:endParaRPr lang="es-CO" sz="1130" b="1"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spcAft>
                <a:spcPts val="800"/>
              </a:spcAft>
            </a:pPr>
            <a:r>
              <a:rPr lang="es-CO" sz="1130" b="1" dirty="0">
                <a:latin typeface="Century Gothic" panose="020B0502020202020204" pitchFamily="34" charset="0"/>
              </a:rPr>
              <a:t>Teniendo en cuenta lo anterior,  desde la Oficina de Planeación anualmente se requiere a las dependencias los resultados obtenidos en la ejecución de las acciones de Participación Ciudadana y la Rendición de Cuentas y el  informe de las encuestas aplicadas a los asistentes y participantes de los eventos y las acciones realizadas. Cada dependencia debe identificar los usuarios, grupos de ciudadanos y personas interesadas  y clasificar su intervención en los espacios de participación. Así mismo, se deben validar si los canales de atención ciudadana y los espacios abiertos para la promoción de la participación fueron los idóneos, teniendo en cuenta la caracterización de la población a quién van dirigida. El resultado de este informe, se vera reflejado en el documento de evaluación de la Estrategia de Rendición de Cuentas elaborado y publicado por la Oficina de Planeación.</a:t>
            </a:r>
          </a:p>
          <a:p>
            <a:pPr algn="just"/>
            <a:r>
              <a:rPr lang="es-CO" sz="1100" b="1" i="1" dirty="0" smtClean="0">
                <a:solidFill>
                  <a:schemeClr val="bg1">
                    <a:lumMod val="50000"/>
                  </a:schemeClr>
                </a:solidFill>
                <a:latin typeface="Century Gothic" panose="020B0502020202020204" pitchFamily="34" charset="0"/>
              </a:rPr>
              <a:t>Manual </a:t>
            </a:r>
            <a:r>
              <a:rPr lang="es-CO" sz="1100" b="1" i="1" dirty="0">
                <a:solidFill>
                  <a:schemeClr val="bg1">
                    <a:lumMod val="50000"/>
                  </a:schemeClr>
                </a:solidFill>
                <a:latin typeface="Century Gothic" panose="020B0502020202020204" pitchFamily="34" charset="0"/>
              </a:rPr>
              <a:t>Único de Rendición de Cuentas</a:t>
            </a:r>
          </a:p>
        </p:txBody>
      </p:sp>
      <p:pic>
        <p:nvPicPr>
          <p:cNvPr id="3076" name="Picture 4" descr="Rendición de cuentas - Región Centr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737279" y="2977555"/>
            <a:ext cx="1116187" cy="111618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116632" y="3995936"/>
            <a:ext cx="6408712" cy="435504"/>
          </a:xfrm>
          <a:prstGeom prst="rect">
            <a:avLst/>
          </a:prstGeom>
        </p:spPr>
        <p:txBody>
          <a:bodyPr wrap="square">
            <a:spAutoFit/>
          </a:bodyPr>
          <a:lstStyle/>
          <a:p>
            <a:pPr algn="just"/>
            <a:endParaRPr lang="es-CO" sz="1100" b="1" dirty="0">
              <a:latin typeface="Century Gothic" panose="020B0502020202020204" pitchFamily="34" charset="0"/>
            </a:endParaRPr>
          </a:p>
          <a:p>
            <a:pPr algn="just">
              <a:spcAft>
                <a:spcPts val="800"/>
              </a:spcAft>
            </a:pPr>
            <a:r>
              <a:rPr lang="es-CO" sz="1130" b="1" dirty="0">
                <a:latin typeface="Century Gothic" panose="020B0502020202020204" pitchFamily="34" charset="0"/>
                <a:ea typeface="Calibri" panose="020F0502020204030204" pitchFamily="34" charset="0"/>
                <a:cs typeface="Times New Roman" panose="02020603050405020304" pitchFamily="18" charset="0"/>
              </a:rPr>
              <a:t>Con el presente análisis la ADR tiene como objetivo dar a conocer las </a:t>
            </a:r>
            <a:r>
              <a:rPr lang="es-CO" sz="1130" b="1" dirty="0" smtClean="0">
                <a:latin typeface="Century Gothic" panose="020B0502020202020204" pitchFamily="34" charset="0"/>
                <a:ea typeface="Calibri" panose="020F0502020204030204" pitchFamily="34" charset="0"/>
                <a:cs typeface="Times New Roman" panose="02020603050405020304" pitchFamily="18" charset="0"/>
              </a:rPr>
              <a:t>condiciones</a:t>
            </a:r>
          </a:p>
        </p:txBody>
      </p:sp>
    </p:spTree>
    <p:extLst>
      <p:ext uri="{BB962C8B-B14F-4D97-AF65-F5344CB8AC3E}">
        <p14:creationId xmlns:p14="http://schemas.microsoft.com/office/powerpoint/2010/main" val="5743910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Wendy\Downloads\ADR 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703" y="1619672"/>
            <a:ext cx="1701385" cy="6057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8" y="-36512"/>
            <a:ext cx="6845052" cy="918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rot="16200000">
            <a:off x="-1165098" y="5304971"/>
            <a:ext cx="2725426"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CONTEXTO INTERNO </a:t>
            </a:r>
          </a:p>
        </p:txBody>
      </p:sp>
      <p:sp>
        <p:nvSpPr>
          <p:cNvPr id="8" name="7 Rectángulo"/>
          <p:cNvSpPr/>
          <p:nvPr/>
        </p:nvSpPr>
        <p:spPr>
          <a:xfrm>
            <a:off x="1268760" y="2803738"/>
            <a:ext cx="1717137"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DEBILIDADES</a:t>
            </a:r>
          </a:p>
        </p:txBody>
      </p:sp>
      <p:sp>
        <p:nvSpPr>
          <p:cNvPr id="9" name="8 Rectángulo"/>
          <p:cNvSpPr/>
          <p:nvPr/>
        </p:nvSpPr>
        <p:spPr>
          <a:xfrm>
            <a:off x="1340767" y="6012160"/>
            <a:ext cx="1664238"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FORTALEZAS</a:t>
            </a:r>
          </a:p>
        </p:txBody>
      </p:sp>
      <p:pic>
        <p:nvPicPr>
          <p:cNvPr id="2055" name="Picture 7" descr="Dislike Vector Icono, Circle, Diseño, Dislike PNG y Vector para Descargar  Gratis | Pngtree"/>
          <p:cNvPicPr>
            <a:picLocks noChangeAspect="1" noChangeArrowheads="1"/>
          </p:cNvPicPr>
          <p:nvPr/>
        </p:nvPicPr>
        <p:blipFill>
          <a:blip r:embed="rId4"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32656" y="3707904"/>
            <a:ext cx="922479" cy="922479"/>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omo Icono Vector, Imágenes Prediseñadas De Pulgar, Como Iconos, Mano PNG y  Vector para Descargar Gratis | Pngtree"/>
          <p:cNvPicPr>
            <a:picLocks noChangeAspect="1" noChangeArrowheads="1"/>
          </p:cNvPicPr>
          <p:nvPr/>
        </p:nvPicPr>
        <p:blipFill>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332656" y="6444208"/>
            <a:ext cx="992749" cy="992749"/>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1505322" y="3241591"/>
            <a:ext cx="4371950" cy="2369880"/>
          </a:xfrm>
          <a:prstGeom prst="rect">
            <a:avLst/>
          </a:prstGeom>
        </p:spPr>
        <p:txBody>
          <a:bodyPr wrap="square">
            <a:spAutoFit/>
          </a:bodyPr>
          <a:lstStyle/>
          <a:p>
            <a:pPr algn="just"/>
            <a:r>
              <a:rPr lang="es-CO" sz="1200" b="1" dirty="0">
                <a:latin typeface="Century Gothic" panose="020B0502020202020204" pitchFamily="34" charset="0"/>
              </a:rPr>
              <a:t>Desconocimiento de la participación de todos</a:t>
            </a:r>
          </a:p>
          <a:p>
            <a:pPr algn="just"/>
            <a:r>
              <a:rPr lang="es-CO" sz="1200" b="1" dirty="0">
                <a:latin typeface="Century Gothic" panose="020B0502020202020204" pitchFamily="34" charset="0"/>
              </a:rPr>
              <a:t>los procesos de diálogo.</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Ausencia en la articulación, para dar oportunamente respuestas a las inquietudes de  la ciudadanía.</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Falta de escenarios y espacios propios para las audiencias públicas de Rendición de Cuentas.</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Baja coordinación en la construcción de la caracterización de grupos de valor entre las áreas misionales y Atención al Ciudadano.</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La herramienta ORFEO presenta falencias en la  radicación de PQRSD.</a:t>
            </a:r>
          </a:p>
        </p:txBody>
      </p:sp>
      <p:sp>
        <p:nvSpPr>
          <p:cNvPr id="11" name="10 Elipse"/>
          <p:cNvSpPr/>
          <p:nvPr/>
        </p:nvSpPr>
        <p:spPr>
          <a:xfrm>
            <a:off x="1376784" y="3343231"/>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7" name="16 Elipse"/>
          <p:cNvSpPr/>
          <p:nvPr/>
        </p:nvSpPr>
        <p:spPr>
          <a:xfrm>
            <a:off x="1376784" y="3775279"/>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8" name="17 Elipse"/>
          <p:cNvSpPr/>
          <p:nvPr/>
        </p:nvSpPr>
        <p:spPr>
          <a:xfrm>
            <a:off x="1391278" y="4211960"/>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9" name="18 Elipse"/>
          <p:cNvSpPr/>
          <p:nvPr/>
        </p:nvSpPr>
        <p:spPr>
          <a:xfrm>
            <a:off x="1376784" y="464400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0" name="19 Elipse"/>
          <p:cNvSpPr/>
          <p:nvPr/>
        </p:nvSpPr>
        <p:spPr>
          <a:xfrm>
            <a:off x="1376784" y="5220072"/>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2" name="11 Rectángulo"/>
          <p:cNvSpPr/>
          <p:nvPr/>
        </p:nvSpPr>
        <p:spPr>
          <a:xfrm>
            <a:off x="1505322" y="6418074"/>
            <a:ext cx="5020022" cy="1938992"/>
          </a:xfrm>
          <a:prstGeom prst="rect">
            <a:avLst/>
          </a:prstGeom>
        </p:spPr>
        <p:txBody>
          <a:bodyPr wrap="square">
            <a:spAutoFit/>
          </a:bodyPr>
          <a:lstStyle/>
          <a:p>
            <a:pPr algn="just"/>
            <a:r>
              <a:rPr lang="es-CO" sz="1200" b="1" dirty="0">
                <a:latin typeface="Century Gothic" panose="020B0502020202020204" pitchFamily="34" charset="0"/>
              </a:rPr>
              <a:t>Uso asertivo de las redes sociales institucionales.</a:t>
            </a:r>
          </a:p>
          <a:p>
            <a:pPr algn="just"/>
            <a:endParaRPr lang="es-CO" sz="300" b="1" dirty="0">
              <a:latin typeface="Century Gothic" panose="020B0502020202020204" pitchFamily="34" charset="0"/>
            </a:endParaRPr>
          </a:p>
          <a:p>
            <a:pPr algn="just"/>
            <a:r>
              <a:rPr lang="es-CO" sz="1200" b="1" dirty="0">
                <a:latin typeface="Century Gothic" panose="020B0502020202020204" pitchFamily="34" charset="0"/>
              </a:rPr>
              <a:t>Efectividad en el suministro de la información.</a:t>
            </a:r>
          </a:p>
          <a:p>
            <a:pPr algn="just"/>
            <a:endParaRPr lang="es-CO" sz="300" b="1" dirty="0">
              <a:latin typeface="Century Gothic" panose="020B0502020202020204" pitchFamily="34" charset="0"/>
            </a:endParaRPr>
          </a:p>
          <a:p>
            <a:pPr algn="just"/>
            <a:r>
              <a:rPr lang="es-CO" sz="1200" b="1" dirty="0">
                <a:latin typeface="Century Gothic" panose="020B0502020202020204" pitchFamily="34" charset="0"/>
              </a:rPr>
              <a:t>Interacción en doble vía con los ciudadanos.</a:t>
            </a:r>
          </a:p>
          <a:p>
            <a:pPr algn="just"/>
            <a:endParaRPr lang="es-CO" sz="300" b="1" dirty="0">
              <a:latin typeface="Century Gothic" panose="020B0502020202020204" pitchFamily="34" charset="0"/>
            </a:endParaRPr>
          </a:p>
          <a:p>
            <a:pPr algn="just"/>
            <a:r>
              <a:rPr lang="es-CO" sz="1200" b="1" dirty="0">
                <a:latin typeface="Century Gothic" panose="020B0502020202020204" pitchFamily="34" charset="0"/>
              </a:rPr>
              <a:t>Sinergia y articulación entre las dependencias.</a:t>
            </a:r>
          </a:p>
          <a:p>
            <a:pPr algn="just"/>
            <a:endParaRPr lang="es-CO" sz="300" b="1" dirty="0">
              <a:latin typeface="Century Gothic" panose="020B0502020202020204" pitchFamily="34" charset="0"/>
            </a:endParaRPr>
          </a:p>
          <a:p>
            <a:pPr algn="just"/>
            <a:r>
              <a:rPr lang="es-CO" sz="1200" b="1" dirty="0">
                <a:latin typeface="Century Gothic" panose="020B0502020202020204" pitchFamily="34" charset="0"/>
              </a:rPr>
              <a:t>Equipo de rendición de cuentas, conformado por líderes de cada proceso de la Entidad, enfocan efectivamente sus reuniones en la definición de actividades orientadas al cumplimiento de los lineamientos del Manual único de Rendición de Cuentas. </a:t>
            </a:r>
          </a:p>
        </p:txBody>
      </p:sp>
      <p:sp>
        <p:nvSpPr>
          <p:cNvPr id="22" name="21 Elipse"/>
          <p:cNvSpPr/>
          <p:nvPr/>
        </p:nvSpPr>
        <p:spPr>
          <a:xfrm>
            <a:off x="1412776" y="6516240"/>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3" name="22 Elipse"/>
          <p:cNvSpPr/>
          <p:nvPr/>
        </p:nvSpPr>
        <p:spPr>
          <a:xfrm>
            <a:off x="1412776" y="6984280"/>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4" name="23 Elipse"/>
          <p:cNvSpPr/>
          <p:nvPr/>
        </p:nvSpPr>
        <p:spPr>
          <a:xfrm>
            <a:off x="1412776" y="6732240"/>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5" name="24 Elipse"/>
          <p:cNvSpPr/>
          <p:nvPr/>
        </p:nvSpPr>
        <p:spPr>
          <a:xfrm>
            <a:off x="1412776" y="7200280"/>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6" name="25 Elipse"/>
          <p:cNvSpPr/>
          <p:nvPr/>
        </p:nvSpPr>
        <p:spPr>
          <a:xfrm>
            <a:off x="1412776" y="7416352"/>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pic>
        <p:nvPicPr>
          <p:cNvPr id="28" name="Picture 5" descr="C:\Users\Wendy\Downloads\ADR 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703" y="1691680"/>
            <a:ext cx="1701385" cy="60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0992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Wendy\Downloads\ADR 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703" y="1619672"/>
            <a:ext cx="1701385" cy="60573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48" y="0"/>
            <a:ext cx="6845052" cy="9180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rot="16200000">
            <a:off x="-1188341" y="5304971"/>
            <a:ext cx="2771913"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CONTEXTO EXTERNO </a:t>
            </a:r>
          </a:p>
        </p:txBody>
      </p:sp>
      <p:sp>
        <p:nvSpPr>
          <p:cNvPr id="8" name="7 Rectángulo"/>
          <p:cNvSpPr/>
          <p:nvPr/>
        </p:nvSpPr>
        <p:spPr>
          <a:xfrm>
            <a:off x="1268760" y="3163778"/>
            <a:ext cx="2254143"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OPORTUNIDADES</a:t>
            </a:r>
          </a:p>
        </p:txBody>
      </p:sp>
      <p:sp>
        <p:nvSpPr>
          <p:cNvPr id="9" name="8 Rectángulo"/>
          <p:cNvSpPr/>
          <p:nvPr/>
        </p:nvSpPr>
        <p:spPr>
          <a:xfrm>
            <a:off x="1340767" y="5724128"/>
            <a:ext cx="1566454" cy="400110"/>
          </a:xfrm>
          <a:prstGeom prst="rect">
            <a:avLst/>
          </a:prstGeom>
        </p:spPr>
        <p:txBody>
          <a:bodyPr wrap="none">
            <a:spAutoFit/>
          </a:bodyPr>
          <a:lstStyle/>
          <a:p>
            <a:r>
              <a:rPr lang="es-CO" sz="2000" b="1" dirty="0">
                <a:solidFill>
                  <a:schemeClr val="accent1">
                    <a:lumMod val="50000"/>
                  </a:schemeClr>
                </a:solidFill>
                <a:latin typeface="Century Gothic" panose="020B0502020202020204" pitchFamily="34" charset="0"/>
              </a:rPr>
              <a:t>AMENAZAS</a:t>
            </a:r>
          </a:p>
        </p:txBody>
      </p:sp>
      <p:sp>
        <p:nvSpPr>
          <p:cNvPr id="10" name="9 Rectángulo"/>
          <p:cNvSpPr/>
          <p:nvPr/>
        </p:nvSpPr>
        <p:spPr>
          <a:xfrm>
            <a:off x="1505322" y="3674218"/>
            <a:ext cx="4371950" cy="1323439"/>
          </a:xfrm>
          <a:prstGeom prst="rect">
            <a:avLst/>
          </a:prstGeom>
        </p:spPr>
        <p:txBody>
          <a:bodyPr wrap="square">
            <a:spAutoFit/>
          </a:bodyPr>
          <a:lstStyle/>
          <a:p>
            <a:pPr algn="just"/>
            <a:r>
              <a:rPr lang="es-CO" sz="1200" b="1" dirty="0">
                <a:latin typeface="Century Gothic" panose="020B0502020202020204" pitchFamily="34" charset="0"/>
              </a:rPr>
              <a:t>Reconocimiento y credibilidad de la Agencia de</a:t>
            </a:r>
          </a:p>
          <a:p>
            <a:pPr algn="just"/>
            <a:r>
              <a:rPr lang="es-CO" sz="1200" b="1" dirty="0">
                <a:latin typeface="Century Gothic" panose="020B0502020202020204" pitchFamily="34" charset="0"/>
              </a:rPr>
              <a:t>Desarrollo Rural en el territorio nacional.</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Espacios de diálogo, para articular procesos y obras de inversión. </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Mayor interés en la gestión del riesgo por parte de los grupos de valor, debido a los eventos institucionales. </a:t>
            </a:r>
          </a:p>
        </p:txBody>
      </p:sp>
      <p:sp>
        <p:nvSpPr>
          <p:cNvPr id="11" name="10 Elipse"/>
          <p:cNvSpPr/>
          <p:nvPr/>
        </p:nvSpPr>
        <p:spPr>
          <a:xfrm>
            <a:off x="1376784" y="377585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7" name="16 Elipse"/>
          <p:cNvSpPr/>
          <p:nvPr/>
        </p:nvSpPr>
        <p:spPr>
          <a:xfrm>
            <a:off x="1376784" y="4207906"/>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8" name="17 Elipse"/>
          <p:cNvSpPr/>
          <p:nvPr/>
        </p:nvSpPr>
        <p:spPr>
          <a:xfrm>
            <a:off x="1376784" y="4639954"/>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12" name="11 Rectángulo"/>
          <p:cNvSpPr/>
          <p:nvPr/>
        </p:nvSpPr>
        <p:spPr>
          <a:xfrm>
            <a:off x="1505322" y="6228184"/>
            <a:ext cx="5020022" cy="2123658"/>
          </a:xfrm>
          <a:prstGeom prst="rect">
            <a:avLst/>
          </a:prstGeom>
        </p:spPr>
        <p:txBody>
          <a:bodyPr wrap="square">
            <a:spAutoFit/>
          </a:bodyPr>
          <a:lstStyle/>
          <a:p>
            <a:pPr algn="just"/>
            <a:r>
              <a:rPr lang="es-CO" sz="1200" b="1" dirty="0">
                <a:latin typeface="Century Gothic" panose="020B0502020202020204" pitchFamily="34" charset="0"/>
              </a:rPr>
              <a:t>Que no se realicen las actividades de participación ciudadana, reduciendo los espacios de diálogo.</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Problemas de orden público, que impidan la realización de actividades institucionales.</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Baja participación a través de herramientas virtuales para tener diálogo con la ciudadanía, debido al no manejo de las mismas por parte de los grupos de valor.</a:t>
            </a:r>
          </a:p>
          <a:p>
            <a:pPr algn="just"/>
            <a:endParaRPr lang="es-CO" sz="400" b="1" dirty="0">
              <a:latin typeface="Century Gothic" panose="020B0502020202020204" pitchFamily="34" charset="0"/>
            </a:endParaRPr>
          </a:p>
          <a:p>
            <a:pPr algn="just"/>
            <a:r>
              <a:rPr lang="es-CO" sz="1200" b="1" dirty="0">
                <a:latin typeface="Century Gothic" panose="020B0502020202020204" pitchFamily="34" charset="0"/>
              </a:rPr>
              <a:t>Por la emergencia sanitaria (Covid 19), se disminuye de manera significativa la participación presencial de la ciudadanía en los espacios de Rendición de Cuentas.</a:t>
            </a:r>
          </a:p>
        </p:txBody>
      </p:sp>
      <p:sp>
        <p:nvSpPr>
          <p:cNvPr id="22" name="21 Elipse"/>
          <p:cNvSpPr/>
          <p:nvPr/>
        </p:nvSpPr>
        <p:spPr>
          <a:xfrm>
            <a:off x="1412776" y="6300192"/>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3" name="22 Elipse"/>
          <p:cNvSpPr/>
          <p:nvPr/>
        </p:nvSpPr>
        <p:spPr>
          <a:xfrm>
            <a:off x="1412776" y="6768232"/>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5" name="24 Elipse"/>
          <p:cNvSpPr/>
          <p:nvPr/>
        </p:nvSpPr>
        <p:spPr>
          <a:xfrm>
            <a:off x="1412776" y="777636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sp>
        <p:nvSpPr>
          <p:cNvPr id="26" name="25 Elipse"/>
          <p:cNvSpPr/>
          <p:nvPr/>
        </p:nvSpPr>
        <p:spPr>
          <a:xfrm>
            <a:off x="1412776" y="7164288"/>
            <a:ext cx="108000" cy="108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CO"/>
          </a:p>
        </p:txBody>
      </p:sp>
      <p:pic>
        <p:nvPicPr>
          <p:cNvPr id="21" name="Picture 5" descr="C:\Users\Wendy\Downloads\ADR blanc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9703" y="1662010"/>
            <a:ext cx="1701385" cy="60573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76672" y="3779912"/>
            <a:ext cx="700766" cy="63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 Marca De Cruz Emoj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203" y="6732240"/>
            <a:ext cx="589541" cy="58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857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 y="-36512"/>
            <a:ext cx="6858000"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Wendy\Downloads\ADR blanc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896" y="1662010"/>
            <a:ext cx="1701385" cy="60573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2327" y="2339792"/>
            <a:ext cx="1723135" cy="360000"/>
          </a:xfrm>
          <a:prstGeom prst="rect">
            <a:avLst/>
          </a:prstGeom>
          <a:solidFill>
            <a:srgbClr val="4F81B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4725" y="2267744"/>
            <a:ext cx="2344155" cy="461665"/>
          </a:xfrm>
          <a:prstGeom prst="rect">
            <a:avLst/>
          </a:prstGeom>
          <a:noFill/>
        </p:spPr>
        <p:txBody>
          <a:bodyPr wrap="square" rtlCol="0">
            <a:spAutoFit/>
          </a:bodyPr>
          <a:lstStyle/>
          <a:p>
            <a:r>
              <a:rPr lang="es-CO" sz="2400" b="1" dirty="0">
                <a:solidFill>
                  <a:schemeClr val="accent5">
                    <a:lumMod val="50000"/>
                  </a:schemeClr>
                </a:solidFill>
                <a:latin typeface="Century Gothic" panose="020B0502020202020204" pitchFamily="34" charset="0"/>
              </a:rPr>
              <a:t>ENTORNOS</a:t>
            </a:r>
            <a:endParaRPr lang="es-CO" sz="1600" b="1" dirty="0">
              <a:latin typeface="Century Gothic" panose="020B0502020202020204" pitchFamily="34" charset="0"/>
            </a:endParaRPr>
          </a:p>
        </p:txBody>
      </p:sp>
      <p:sp>
        <p:nvSpPr>
          <p:cNvPr id="11" name="10 Rectángulo"/>
          <p:cNvSpPr/>
          <p:nvPr/>
        </p:nvSpPr>
        <p:spPr>
          <a:xfrm>
            <a:off x="22190" y="3313527"/>
            <a:ext cx="2326690" cy="253915"/>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8261" y="3240430"/>
            <a:ext cx="3888432" cy="400110"/>
          </a:xfrm>
          <a:prstGeom prst="rect">
            <a:avLst/>
          </a:prstGeom>
          <a:noFill/>
        </p:spPr>
        <p:txBody>
          <a:bodyPr wrap="square" rtlCol="0">
            <a:spAutoFit/>
          </a:bodyPr>
          <a:lstStyle/>
          <a:p>
            <a:r>
              <a:rPr lang="es-CO" sz="2000" b="1" dirty="0">
                <a:latin typeface="Century Gothic" panose="020B0502020202020204" pitchFamily="34" charset="0"/>
              </a:rPr>
              <a:t>ENTORNO SOCIAL</a:t>
            </a:r>
          </a:p>
        </p:txBody>
      </p:sp>
      <p:sp>
        <p:nvSpPr>
          <p:cNvPr id="2" name="1 Rectángulo"/>
          <p:cNvSpPr/>
          <p:nvPr/>
        </p:nvSpPr>
        <p:spPr>
          <a:xfrm>
            <a:off x="243894" y="3816494"/>
            <a:ext cx="5993418" cy="3046988"/>
          </a:xfrm>
          <a:prstGeom prst="rect">
            <a:avLst/>
          </a:prstGeom>
        </p:spPr>
        <p:txBody>
          <a:bodyPr wrap="square">
            <a:spAutoFit/>
          </a:bodyPr>
          <a:lstStyle/>
          <a:p>
            <a:pPr algn="just"/>
            <a:r>
              <a:rPr lang="es-CO" sz="1200" b="1" dirty="0">
                <a:latin typeface="Century Gothic" panose="020B0502020202020204" pitchFamily="34" charset="0"/>
              </a:rPr>
              <a:t>El alcance de los espacios de rendición de cuentas se realizan con </a:t>
            </a:r>
          </a:p>
          <a:p>
            <a:pPr algn="just"/>
            <a:r>
              <a:rPr lang="es-CO" sz="1200" b="1" dirty="0">
                <a:latin typeface="Century Gothic" panose="020B0502020202020204" pitchFamily="34" charset="0"/>
              </a:rPr>
              <a:t>Una cobertura a nivel nacional, puesto que la entidad tiene en territorio </a:t>
            </a:r>
          </a:p>
          <a:p>
            <a:pPr algn="just"/>
            <a:r>
              <a:rPr lang="es-CO" sz="1200" b="1" dirty="0">
                <a:latin typeface="Century Gothic" panose="020B0502020202020204" pitchFamily="34" charset="0"/>
              </a:rPr>
              <a:t>de manera estratégica según los dispuesto en el decreto 2364 del 2015 ,</a:t>
            </a:r>
          </a:p>
          <a:p>
            <a:pPr algn="just"/>
            <a:r>
              <a:rPr lang="es-CO" sz="1200" b="1" dirty="0">
                <a:latin typeface="Century Gothic" panose="020B0502020202020204" pitchFamily="34" charset="0"/>
              </a:rPr>
              <a:t>. Trece </a:t>
            </a:r>
            <a:r>
              <a:rPr lang="es-CO" sz="1200" b="1" dirty="0">
                <a:latin typeface="Arial"/>
                <a:cs typeface="Arial"/>
              </a:rPr>
              <a:t>(</a:t>
            </a:r>
            <a:r>
              <a:rPr lang="es-CO" sz="1200" b="1" dirty="0">
                <a:latin typeface="Century Gothic" panose="020B0502020202020204" pitchFamily="34" charset="0"/>
              </a:rPr>
              <a:t>13</a:t>
            </a:r>
            <a:r>
              <a:rPr lang="es-CO" sz="1200" b="1" dirty="0">
                <a:latin typeface="Arial"/>
                <a:cs typeface="Arial"/>
              </a:rPr>
              <a:t>)</a:t>
            </a:r>
            <a:r>
              <a:rPr lang="es-CO" sz="1200" b="1" dirty="0">
                <a:latin typeface="Century Gothic" panose="020B0502020202020204" pitchFamily="34" charset="0"/>
              </a:rPr>
              <a:t> Unidades Técnicas territoriales ( Acuerdo de Consejo Directivo)</a:t>
            </a:r>
          </a:p>
          <a:p>
            <a:pPr algn="just"/>
            <a:endParaRPr lang="es-CO" sz="1200" b="1" dirty="0">
              <a:latin typeface="Century Gothic" panose="020B0502020202020204" pitchFamily="34" charset="0"/>
            </a:endParaRPr>
          </a:p>
          <a:p>
            <a:pPr algn="just"/>
            <a:r>
              <a:rPr lang="es-CO" sz="1200" b="1" dirty="0">
                <a:latin typeface="Century Gothic" panose="020B0502020202020204" pitchFamily="34" charset="0"/>
              </a:rPr>
              <a:t>Se brindan espacios de participación a través </a:t>
            </a:r>
            <a:r>
              <a:rPr lang="es-CO" sz="1200" b="1" dirty="0" smtClean="0">
                <a:latin typeface="Century Gothic" panose="020B0502020202020204" pitchFamily="34" charset="0"/>
              </a:rPr>
              <a:t>de las redes sociales o página web para </a:t>
            </a:r>
            <a:r>
              <a:rPr lang="es-CO" sz="1200" b="1" dirty="0">
                <a:latin typeface="Century Gothic" panose="020B0502020202020204" pitchFamily="34" charset="0"/>
              </a:rPr>
              <a:t>que toda la ciudadanía reciba de primera mano el informe de gestión de la entidad en cuanto a los planes, proyectos, ejecución  y el presupuesto asignado.</a:t>
            </a:r>
          </a:p>
          <a:p>
            <a:pPr algn="just"/>
            <a:endParaRPr lang="es-CO" sz="1200" b="1" dirty="0">
              <a:latin typeface="Century Gothic" panose="020B0502020202020204" pitchFamily="34" charset="0"/>
            </a:endParaRPr>
          </a:p>
          <a:p>
            <a:pPr algn="just"/>
            <a:r>
              <a:rPr lang="es-CO" sz="1200" b="1" dirty="0">
                <a:latin typeface="Century Gothic" panose="020B0502020202020204" pitchFamily="34" charset="0"/>
              </a:rPr>
              <a:t>Los espacios de rendición de cuentas se adaptarán a toda la población objetivo, por medio </a:t>
            </a:r>
            <a:r>
              <a:rPr lang="es-CO" sz="1200" b="1" dirty="0" smtClean="0">
                <a:latin typeface="Century Gothic" panose="020B0502020202020204" pitchFamily="34" charset="0"/>
              </a:rPr>
              <a:t>de: </a:t>
            </a:r>
            <a:r>
              <a:rPr lang="es-CO" sz="1200" b="1" dirty="0">
                <a:latin typeface="Century Gothic" panose="020B0502020202020204" pitchFamily="34" charset="0"/>
              </a:rPr>
              <a:t>lenguaje de señas, lenguaje claro y subtítulos en la presentación.</a:t>
            </a:r>
          </a:p>
          <a:p>
            <a:pPr algn="just"/>
            <a:endParaRPr lang="es-CO" sz="1200" b="1" dirty="0">
              <a:latin typeface="Century Gothic" panose="020B0502020202020204" pitchFamily="34" charset="0"/>
            </a:endParaRPr>
          </a:p>
          <a:p>
            <a:pPr algn="just"/>
            <a:r>
              <a:rPr lang="es-CO" sz="1200" b="1" dirty="0">
                <a:latin typeface="Century Gothic" panose="020B0502020202020204" pitchFamily="34" charset="0"/>
              </a:rPr>
              <a:t>La ADR cuenta con espacios adecuados para garantizar la participación de los ciudadanos con algún tipo de limitación o discapacidad.</a:t>
            </a:r>
          </a:p>
        </p:txBody>
      </p:sp>
      <p:sp>
        <p:nvSpPr>
          <p:cNvPr id="14" name="13 Elipse"/>
          <p:cNvSpPr/>
          <p:nvPr/>
        </p:nvSpPr>
        <p:spPr>
          <a:xfrm>
            <a:off x="116632" y="3888502"/>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5" name="14 Elipse"/>
          <p:cNvSpPr/>
          <p:nvPr/>
        </p:nvSpPr>
        <p:spPr>
          <a:xfrm>
            <a:off x="116632" y="4824606"/>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6" name="15 Elipse"/>
          <p:cNvSpPr/>
          <p:nvPr/>
        </p:nvSpPr>
        <p:spPr>
          <a:xfrm>
            <a:off x="116632" y="5724128"/>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4098" name="Picture 2" descr="Iconos Red social - Descarga gratuita, PNG y vectori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5416" y="2736374"/>
            <a:ext cx="1064941" cy="1064941"/>
          </a:xfrm>
          <a:prstGeom prst="rect">
            <a:avLst/>
          </a:prstGeom>
          <a:noFill/>
          <a:extLst>
            <a:ext uri="{909E8E84-426E-40dd-AFC4-6F175D3DCCD1}">
              <a14:hiddenFill xmlns:a14="http://schemas.microsoft.com/office/drawing/2010/main">
                <a:solidFill>
                  <a:srgbClr val="FFFFFF"/>
                </a:solidFill>
              </a14:hiddenFill>
            </a:ext>
          </a:extLst>
        </p:spPr>
      </p:pic>
      <p:sp>
        <p:nvSpPr>
          <p:cNvPr id="18" name="17 Rectángulo"/>
          <p:cNvSpPr/>
          <p:nvPr/>
        </p:nvSpPr>
        <p:spPr>
          <a:xfrm>
            <a:off x="8124" y="7165377"/>
            <a:ext cx="2916820" cy="253915"/>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CuadroTexto"/>
          <p:cNvSpPr txBox="1"/>
          <p:nvPr/>
        </p:nvSpPr>
        <p:spPr>
          <a:xfrm>
            <a:off x="-22327" y="7092280"/>
            <a:ext cx="3888432" cy="400110"/>
          </a:xfrm>
          <a:prstGeom prst="rect">
            <a:avLst/>
          </a:prstGeom>
          <a:noFill/>
        </p:spPr>
        <p:txBody>
          <a:bodyPr wrap="square" rtlCol="0">
            <a:spAutoFit/>
          </a:bodyPr>
          <a:lstStyle/>
          <a:p>
            <a:r>
              <a:rPr lang="es-CO" sz="2000" b="1" dirty="0">
                <a:latin typeface="Century Gothic" panose="020B0502020202020204" pitchFamily="34" charset="0"/>
              </a:rPr>
              <a:t>ENTORNO ECONÓMICO </a:t>
            </a:r>
          </a:p>
        </p:txBody>
      </p:sp>
      <p:sp>
        <p:nvSpPr>
          <p:cNvPr id="20" name="19 Rectángulo"/>
          <p:cNvSpPr/>
          <p:nvPr/>
        </p:nvSpPr>
        <p:spPr>
          <a:xfrm>
            <a:off x="243894" y="7560910"/>
            <a:ext cx="6353458" cy="1200329"/>
          </a:xfrm>
          <a:prstGeom prst="rect">
            <a:avLst/>
          </a:prstGeom>
        </p:spPr>
        <p:txBody>
          <a:bodyPr wrap="square">
            <a:spAutoFit/>
          </a:bodyPr>
          <a:lstStyle/>
          <a:p>
            <a:pPr algn="just"/>
            <a:r>
              <a:rPr lang="es-CO" sz="1200" b="1" dirty="0">
                <a:latin typeface="Century Gothic" panose="020B0502020202020204" pitchFamily="34" charset="0"/>
              </a:rPr>
              <a:t>De acuerdo al proyecto de Fortalecimiento Institucional para la vigencia 2021, donde se tienen recursos destinados y por parte de los demás proyectos de inversión, se genera un rubro colectivo para realizar la licitación del operador logístico que nos apoyará en región para lograr avanzar en la realización de los eventos programados con los que se espera realizar la rendición de cuentas y así mismo conocer las necesidades de los grupos de interés. </a:t>
            </a:r>
            <a:endParaRPr lang="es-CO" sz="1400" b="1" dirty="0">
              <a:latin typeface="Century Gothic" panose="020B0502020202020204" pitchFamily="34" charset="0"/>
            </a:endParaRPr>
          </a:p>
        </p:txBody>
      </p:sp>
      <p:sp>
        <p:nvSpPr>
          <p:cNvPr id="21" name="20 Elipse"/>
          <p:cNvSpPr/>
          <p:nvPr/>
        </p:nvSpPr>
        <p:spPr>
          <a:xfrm>
            <a:off x="116632" y="7632918"/>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cxnSp>
        <p:nvCxnSpPr>
          <p:cNvPr id="13" name="12 Conector recto"/>
          <p:cNvCxnSpPr/>
          <p:nvPr/>
        </p:nvCxnSpPr>
        <p:spPr>
          <a:xfrm>
            <a:off x="0" y="2699792"/>
            <a:ext cx="1700808"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AutoShape 4" descr="Recursos económicos - ¿Qué son?, clasificación, características y má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4101" name="Picture 5"/>
          <p:cNvPicPr>
            <a:picLocks noChangeAspect="1" noChangeArrowheads="1"/>
          </p:cNvPicPr>
          <p:nvPr/>
        </p:nvPicPr>
        <p:blipFill>
          <a:blip r:embed="rId6"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486304" y="6671642"/>
            <a:ext cx="1993404" cy="996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21 Elipse"/>
          <p:cNvSpPr/>
          <p:nvPr/>
        </p:nvSpPr>
        <p:spPr>
          <a:xfrm>
            <a:off x="116632" y="6444208"/>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506291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84" y="-36512"/>
            <a:ext cx="6858000" cy="91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Wendy\Downloads\ADR blanc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2896" y="1662010"/>
            <a:ext cx="1701385" cy="605734"/>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22327" y="2339792"/>
            <a:ext cx="1723135" cy="360000"/>
          </a:xfrm>
          <a:prstGeom prst="rect">
            <a:avLst/>
          </a:prstGeom>
          <a:solidFill>
            <a:srgbClr val="4F81BD">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9 CuadroTexto"/>
          <p:cNvSpPr txBox="1"/>
          <p:nvPr/>
        </p:nvSpPr>
        <p:spPr>
          <a:xfrm>
            <a:off x="4725" y="2267744"/>
            <a:ext cx="2344155" cy="461665"/>
          </a:xfrm>
          <a:prstGeom prst="rect">
            <a:avLst/>
          </a:prstGeom>
          <a:noFill/>
        </p:spPr>
        <p:txBody>
          <a:bodyPr wrap="square" rtlCol="0">
            <a:spAutoFit/>
          </a:bodyPr>
          <a:lstStyle/>
          <a:p>
            <a:r>
              <a:rPr lang="es-CO" sz="2400" b="1" dirty="0">
                <a:solidFill>
                  <a:schemeClr val="accent5">
                    <a:lumMod val="50000"/>
                  </a:schemeClr>
                </a:solidFill>
                <a:latin typeface="Century Gothic" panose="020B0502020202020204" pitchFamily="34" charset="0"/>
              </a:rPr>
              <a:t>ENTORNOS</a:t>
            </a:r>
            <a:endParaRPr lang="es-CO" sz="1600" b="1" dirty="0">
              <a:latin typeface="Century Gothic" panose="020B0502020202020204" pitchFamily="34" charset="0"/>
            </a:endParaRPr>
          </a:p>
        </p:txBody>
      </p:sp>
      <p:sp>
        <p:nvSpPr>
          <p:cNvPr id="11" name="10 Rectángulo"/>
          <p:cNvSpPr/>
          <p:nvPr/>
        </p:nvSpPr>
        <p:spPr>
          <a:xfrm>
            <a:off x="22189" y="3093949"/>
            <a:ext cx="2497513" cy="253915"/>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11 CuadroTexto"/>
          <p:cNvSpPr txBox="1"/>
          <p:nvPr/>
        </p:nvSpPr>
        <p:spPr>
          <a:xfrm>
            <a:off x="-13950" y="3030205"/>
            <a:ext cx="3888432" cy="400110"/>
          </a:xfrm>
          <a:prstGeom prst="rect">
            <a:avLst/>
          </a:prstGeom>
          <a:noFill/>
        </p:spPr>
        <p:txBody>
          <a:bodyPr wrap="square" rtlCol="0">
            <a:spAutoFit/>
          </a:bodyPr>
          <a:lstStyle/>
          <a:p>
            <a:r>
              <a:rPr lang="es-CO" sz="2000" b="1" dirty="0">
                <a:latin typeface="Century Gothic" panose="020B0502020202020204" pitchFamily="34" charset="0"/>
              </a:rPr>
              <a:t>ENTORNO CULTURAL</a:t>
            </a:r>
          </a:p>
        </p:txBody>
      </p:sp>
      <p:sp>
        <p:nvSpPr>
          <p:cNvPr id="2" name="1 Rectángulo"/>
          <p:cNvSpPr/>
          <p:nvPr/>
        </p:nvSpPr>
        <p:spPr>
          <a:xfrm>
            <a:off x="252271" y="3643728"/>
            <a:ext cx="5666892" cy="1384995"/>
          </a:xfrm>
          <a:prstGeom prst="rect">
            <a:avLst/>
          </a:prstGeom>
        </p:spPr>
        <p:txBody>
          <a:bodyPr wrap="square">
            <a:spAutoFit/>
          </a:bodyPr>
          <a:lstStyle/>
          <a:p>
            <a:pPr algn="just"/>
            <a:r>
              <a:rPr lang="es-CO" sz="1200" b="1" dirty="0">
                <a:latin typeface="Century Gothic" panose="020B0502020202020204" pitchFamily="34" charset="0"/>
              </a:rPr>
              <a:t>En cuanto a lo cultural,  se busca generar desarrollo en la ruralidad,</a:t>
            </a:r>
          </a:p>
          <a:p>
            <a:pPr algn="just"/>
            <a:r>
              <a:rPr lang="es-CO" sz="1200" b="1" dirty="0">
                <a:latin typeface="Century Gothic" panose="020B0502020202020204" pitchFamily="34" charset="0"/>
              </a:rPr>
              <a:t>disminuyendo la brecha de desempleo a través de la </a:t>
            </a:r>
            <a:r>
              <a:rPr lang="es-CO" sz="1200" b="1" dirty="0" smtClean="0">
                <a:latin typeface="Century Gothic" panose="020B0502020202020204" pitchFamily="34" charset="0"/>
              </a:rPr>
              <a:t>cofinanciación     de  </a:t>
            </a:r>
            <a:r>
              <a:rPr lang="es-CO" sz="1200" b="1" dirty="0">
                <a:latin typeface="Century Gothic" panose="020B0502020202020204" pitchFamily="34" charset="0"/>
              </a:rPr>
              <a:t>Proyectos Productivos de Desarrollo Agropecuario y Rural-PIDAR,  ya que impacta positivamente en la calidad de vida de los pequeños y medianos productores, beneficiados con un proyecto o servicio de la Entidad y como resultado de esta correlación de proyectos  se genera una cultura de ayuda mutua entre la ADR y los productores.</a:t>
            </a:r>
          </a:p>
        </p:txBody>
      </p:sp>
      <p:sp>
        <p:nvSpPr>
          <p:cNvPr id="14" name="13 Elipse"/>
          <p:cNvSpPr/>
          <p:nvPr/>
        </p:nvSpPr>
        <p:spPr>
          <a:xfrm>
            <a:off x="116632" y="3779912"/>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18" name="17 Rectángulo"/>
          <p:cNvSpPr/>
          <p:nvPr/>
        </p:nvSpPr>
        <p:spPr>
          <a:xfrm>
            <a:off x="8123" y="5292081"/>
            <a:ext cx="3406927" cy="252606"/>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18 CuadroTexto"/>
          <p:cNvSpPr txBox="1"/>
          <p:nvPr/>
        </p:nvSpPr>
        <p:spPr>
          <a:xfrm>
            <a:off x="143056" y="5211769"/>
            <a:ext cx="3888432" cy="400110"/>
          </a:xfrm>
          <a:prstGeom prst="rect">
            <a:avLst/>
          </a:prstGeom>
          <a:noFill/>
        </p:spPr>
        <p:txBody>
          <a:bodyPr wrap="square" rtlCol="0">
            <a:spAutoFit/>
          </a:bodyPr>
          <a:lstStyle/>
          <a:p>
            <a:r>
              <a:rPr lang="es-CO" sz="2000" b="1" dirty="0">
                <a:latin typeface="Century Gothic" panose="020B0502020202020204" pitchFamily="34" charset="0"/>
              </a:rPr>
              <a:t>ENTORNO TECNOLÓGICO</a:t>
            </a:r>
          </a:p>
        </p:txBody>
      </p:sp>
      <p:sp>
        <p:nvSpPr>
          <p:cNvPr id="20" name="19 Rectángulo"/>
          <p:cNvSpPr/>
          <p:nvPr/>
        </p:nvSpPr>
        <p:spPr>
          <a:xfrm>
            <a:off x="243894" y="5644569"/>
            <a:ext cx="6353458" cy="1015663"/>
          </a:xfrm>
          <a:prstGeom prst="rect">
            <a:avLst/>
          </a:prstGeom>
        </p:spPr>
        <p:txBody>
          <a:bodyPr wrap="square">
            <a:spAutoFit/>
          </a:bodyPr>
          <a:lstStyle/>
          <a:p>
            <a:pPr algn="just"/>
            <a:r>
              <a:rPr lang="es-CO" sz="1200" b="1" dirty="0">
                <a:latin typeface="Century Gothic" panose="020B0502020202020204" pitchFamily="34" charset="0"/>
              </a:rPr>
              <a:t>La entidad cuenta con las Oficinas de Tecnologías de la Información y la de Comunicaciones, quienes de manera conjunta y articulada, propenden por el uso adecuado de la Información, brindando  apoyo a todas las áreas de la Agencia, cumpliendo con el principio de transparencia de manera genuina, idónea, asertiva y precisa a la ciudadanía en general.</a:t>
            </a:r>
          </a:p>
        </p:txBody>
      </p:sp>
      <p:sp>
        <p:nvSpPr>
          <p:cNvPr id="21" name="20 Elipse"/>
          <p:cNvSpPr/>
          <p:nvPr/>
        </p:nvSpPr>
        <p:spPr>
          <a:xfrm>
            <a:off x="116632" y="5716577"/>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cxnSp>
        <p:nvCxnSpPr>
          <p:cNvPr id="13" name="12 Conector recto"/>
          <p:cNvCxnSpPr/>
          <p:nvPr/>
        </p:nvCxnSpPr>
        <p:spPr>
          <a:xfrm>
            <a:off x="0" y="2699792"/>
            <a:ext cx="1700808"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AutoShape 4" descr="Recursos económicos - ¿Qué son?, clasificación, características y má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148" name="Picture 4" descr="Turismo cultural"/>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7193"/>
          <a:stretch/>
        </p:blipFill>
        <p:spPr bwMode="auto">
          <a:xfrm>
            <a:off x="2660063" y="2840999"/>
            <a:ext cx="725794" cy="75666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7 acciones para potenciar tu sistema tecnológico"/>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2435" t="7137" r="25924" b="5872"/>
          <a:stretch/>
        </p:blipFill>
        <p:spPr bwMode="auto">
          <a:xfrm>
            <a:off x="5589240" y="4499682"/>
            <a:ext cx="1078780" cy="949481"/>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16500" y="6877345"/>
            <a:ext cx="3988564" cy="253915"/>
          </a:xfrm>
          <a:prstGeom prst="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22 CuadroTexto"/>
          <p:cNvSpPr txBox="1"/>
          <p:nvPr/>
        </p:nvSpPr>
        <p:spPr>
          <a:xfrm>
            <a:off x="-13950" y="6804248"/>
            <a:ext cx="4667086" cy="400110"/>
          </a:xfrm>
          <a:prstGeom prst="rect">
            <a:avLst/>
          </a:prstGeom>
          <a:noFill/>
        </p:spPr>
        <p:txBody>
          <a:bodyPr wrap="square" rtlCol="0">
            <a:spAutoFit/>
          </a:bodyPr>
          <a:lstStyle/>
          <a:p>
            <a:r>
              <a:rPr lang="es-CO" sz="2000" b="1" dirty="0">
                <a:latin typeface="Century Gothic" panose="020B0502020202020204" pitchFamily="34" charset="0"/>
              </a:rPr>
              <a:t>ENTORNO POLÍTICO - JURIDICO</a:t>
            </a:r>
          </a:p>
        </p:txBody>
      </p:sp>
      <p:sp>
        <p:nvSpPr>
          <p:cNvPr id="24" name="23 Rectángulo"/>
          <p:cNvSpPr/>
          <p:nvPr/>
        </p:nvSpPr>
        <p:spPr>
          <a:xfrm>
            <a:off x="252271" y="7272878"/>
            <a:ext cx="6353458" cy="1754326"/>
          </a:xfrm>
          <a:prstGeom prst="rect">
            <a:avLst/>
          </a:prstGeom>
        </p:spPr>
        <p:txBody>
          <a:bodyPr wrap="square">
            <a:spAutoFit/>
          </a:bodyPr>
          <a:lstStyle/>
          <a:p>
            <a:pPr algn="just"/>
            <a:r>
              <a:rPr lang="es-CO" sz="1200" b="1" dirty="0">
                <a:latin typeface="Century Gothic" panose="020B0502020202020204" pitchFamily="34" charset="0"/>
              </a:rPr>
              <a:t>La entidad propende por el cumplimiento en la promoción  de la Participación Ciudadana y Rendición de Cuentas,  de acuerdo con lo dispuesto en el Artículo 32 de la Ley 489 de 1998 y modificado por el Artículo 78 de la Ley 1474 de 2011, que establece: </a:t>
            </a:r>
            <a:r>
              <a:rPr lang="es-CO" sz="1200" b="1" i="1" dirty="0">
                <a:latin typeface="Century Gothic" panose="020B0502020202020204" pitchFamily="34" charset="0"/>
              </a:rPr>
              <a:t>“todas las entidades y organismos de la administración pública, el manejo de la transparencia en las fuentes de información”. </a:t>
            </a:r>
          </a:p>
          <a:p>
            <a:pPr algn="just"/>
            <a:endParaRPr lang="es-CO" sz="1200" b="1" dirty="0">
              <a:latin typeface="Century Gothic" panose="020B0502020202020204" pitchFamily="34" charset="0"/>
            </a:endParaRPr>
          </a:p>
          <a:p>
            <a:pPr algn="just"/>
            <a:r>
              <a:rPr lang="es-CO" sz="1200" b="1" dirty="0">
                <a:latin typeface="Century Gothic" panose="020B0502020202020204" pitchFamily="34" charset="0"/>
              </a:rPr>
              <a:t>La ADR es una entidad adscrita al MADR y ejecutor de la Política de Desarrollo Agropecuario y Rural, conforme a lo dispuesto en el Plan Nacional de Desarrollo.</a:t>
            </a:r>
            <a:endParaRPr lang="es-CO" sz="1600" b="1" dirty="0">
              <a:solidFill>
                <a:srgbClr val="00B050"/>
              </a:solidFill>
              <a:latin typeface="Century Gothic" panose="020B0502020202020204" pitchFamily="34" charset="0"/>
            </a:endParaRPr>
          </a:p>
          <a:p>
            <a:pPr algn="just"/>
            <a:endParaRPr lang="es-CO" sz="1200" b="1" dirty="0">
              <a:latin typeface="Century Gothic" panose="020B0502020202020204" pitchFamily="34" charset="0"/>
            </a:endParaRPr>
          </a:p>
        </p:txBody>
      </p:sp>
      <p:sp>
        <p:nvSpPr>
          <p:cNvPr id="25" name="24 Elipse"/>
          <p:cNvSpPr/>
          <p:nvPr/>
        </p:nvSpPr>
        <p:spPr>
          <a:xfrm>
            <a:off x="125009" y="7344886"/>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sp>
        <p:nvSpPr>
          <p:cNvPr id="26" name="25 Elipse"/>
          <p:cNvSpPr/>
          <p:nvPr/>
        </p:nvSpPr>
        <p:spPr>
          <a:xfrm>
            <a:off x="116632" y="8460432"/>
            <a:ext cx="108000" cy="10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O"/>
          </a:p>
        </p:txBody>
      </p:sp>
      <p:pic>
        <p:nvPicPr>
          <p:cNvPr id="1027" name="Picture 3"/>
          <p:cNvPicPr>
            <a:picLocks noChangeAspect="1" noChangeArrowheads="1"/>
          </p:cNvPicPr>
          <p:nvPr/>
        </p:nvPicPr>
        <p:blipFill rotWithShape="1">
          <a:blip r:embed="rId7" cstate="print">
            <a:clrChange>
              <a:clrFrom>
                <a:srgbClr val="EEEEEE"/>
              </a:clrFrom>
              <a:clrTo>
                <a:srgbClr val="EEEEEE">
                  <a:alpha val="0"/>
                </a:srgbClr>
              </a:clrTo>
            </a:clrChange>
            <a:extLst>
              <a:ext uri="{28A0092B-C50C-407E-A947-70E740481C1C}">
                <a14:useLocalDpi xmlns:a14="http://schemas.microsoft.com/office/drawing/2010/main" val="0"/>
              </a:ext>
            </a:extLst>
          </a:blip>
          <a:srcRect l="14873" t="8741" r="14949" b="8110"/>
          <a:stretch/>
        </p:blipFill>
        <p:spPr bwMode="auto">
          <a:xfrm>
            <a:off x="4147299" y="6588224"/>
            <a:ext cx="1011673" cy="61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83700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1037</Words>
  <Application>Microsoft Macintosh PowerPoint</Application>
  <PresentationFormat>Presentación en pantalla (4:3)</PresentationFormat>
  <Paragraphs>73</Paragraphs>
  <Slides>6</Slides>
  <Notes>3</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Wendy</dc:creator>
  <cp:lastModifiedBy>JUANES</cp:lastModifiedBy>
  <cp:revision>53</cp:revision>
  <dcterms:created xsi:type="dcterms:W3CDTF">2021-04-16T20:32:21Z</dcterms:created>
  <dcterms:modified xsi:type="dcterms:W3CDTF">2021-06-18T18:19:35Z</dcterms:modified>
</cp:coreProperties>
</file>