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12"/>
  </p:notesMasterIdLst>
  <p:sldIdLst>
    <p:sldId id="675" r:id="rId2"/>
    <p:sldId id="676" r:id="rId3"/>
    <p:sldId id="677" r:id="rId4"/>
    <p:sldId id="679" r:id="rId5"/>
    <p:sldId id="682" r:id="rId6"/>
    <p:sldId id="684" r:id="rId7"/>
    <p:sldId id="685" r:id="rId8"/>
    <p:sldId id="686" r:id="rId9"/>
    <p:sldId id="687" r:id="rId10"/>
    <p:sldId id="683" r:id="rId11"/>
  </p:sldIdLst>
  <p:sldSz cx="12192000" cy="6858000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a Rocio Barbosa Dueñas" initials="LRBD" lastIdx="62" clrIdx="0"/>
  <p:cmAuthor id="2" name="Luisa Fernanda Marin Caceres" initials="LFMC" lastIdx="1" clrIdx="1"/>
  <p:cmAuthor id="3" name="Angy Tatiana Barrero Garcia" initials="ATBG" lastIdx="3" clrIdx="2"/>
  <p:cmAuthor id="4" name="Laura Catalina Mancera Hurtado" initials="LCMH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7248"/>
    <a:srgbClr val="139350"/>
    <a:srgbClr val="767171"/>
    <a:srgbClr val="9AB52A"/>
    <a:srgbClr val="C1D245"/>
    <a:srgbClr val="135951"/>
    <a:srgbClr val="1D897C"/>
    <a:srgbClr val="F7F7F7"/>
    <a:srgbClr val="7EAE40"/>
    <a:srgbClr val="E0D4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9" autoAdjust="0"/>
    <p:restoredTop sz="93363" autoAdjust="0"/>
  </p:normalViewPr>
  <p:slideViewPr>
    <p:cSldViewPr snapToGrid="0">
      <p:cViewPr varScale="1">
        <p:scale>
          <a:sx n="109" d="100"/>
          <a:sy n="109" d="100"/>
        </p:scale>
        <p:origin x="672" y="1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1" y="4473895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70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70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z="1200" b="0" i="0" u="none" strike="noStrike" cap="none" smtClean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9</a:t>
            </a:fld>
            <a:endParaRPr lang="es-CO"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53777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E74D-A0BA-459F-9A99-6715F3C67462}" type="datetimeFigureOut">
              <a:rPr lang="en-US" smtClean="0"/>
              <a:t>4/19/21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B271-0402-4CE8-953D-4E60507E0D50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E74D-A0BA-459F-9A99-6715F3C67462}" type="datetimeFigureOut">
              <a:rPr lang="en-US" smtClean="0"/>
              <a:t>4/19/21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B271-0402-4CE8-953D-4E60507E0D50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E74D-A0BA-459F-9A99-6715F3C67462}" type="datetimeFigureOut">
              <a:rPr lang="en-US" smtClean="0"/>
              <a:t>4/19/21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B271-0402-4CE8-953D-4E60507E0D50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E74D-A0BA-459F-9A99-6715F3C67462}" type="datetimeFigureOut">
              <a:rPr lang="en-US" smtClean="0"/>
              <a:t>4/19/21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B271-0402-4CE8-953D-4E60507E0D50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E74D-A0BA-459F-9A99-6715F3C67462}" type="datetimeFigureOut">
              <a:rPr lang="en-US" smtClean="0"/>
              <a:t>4/19/21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B271-0402-4CE8-953D-4E60507E0D50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E74D-A0BA-459F-9A99-6715F3C67462}" type="datetimeFigureOut">
              <a:rPr lang="en-US" smtClean="0"/>
              <a:t>4/19/21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B271-0402-4CE8-953D-4E60507E0D50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E74D-A0BA-459F-9A99-6715F3C67462}" type="datetimeFigureOut">
              <a:rPr lang="en-US" smtClean="0"/>
              <a:t>4/19/21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B271-0402-4CE8-953D-4E60507E0D50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E74D-A0BA-459F-9A99-6715F3C67462}" type="datetimeFigureOut">
              <a:rPr lang="en-US" smtClean="0"/>
              <a:t>4/19/21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B271-0402-4CE8-953D-4E60507E0D50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E74D-A0BA-459F-9A99-6715F3C67462}" type="datetimeFigureOut">
              <a:rPr lang="en-US" smtClean="0"/>
              <a:t>4/19/21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B271-0402-4CE8-953D-4E60507E0D50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E74D-A0BA-459F-9A99-6715F3C67462}" type="datetimeFigureOut">
              <a:rPr lang="en-US" smtClean="0"/>
              <a:t>4/19/21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B271-0402-4CE8-953D-4E60507E0D50}" type="slidenum">
              <a:rPr lang="en-US" smtClean="0"/>
              <a:t>‹Nº›</a:t>
            </a:fld>
            <a:endParaRPr lang="en-US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8" y="304134"/>
            <a:ext cx="2214429" cy="74634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78" y="5486399"/>
            <a:ext cx="3675756" cy="15219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8" y="304134"/>
            <a:ext cx="2214429" cy="74634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78" y="5486399"/>
            <a:ext cx="3675756" cy="1521993"/>
          </a:xfrm>
          <a:prstGeom prst="rect">
            <a:avLst/>
          </a:prstGeom>
        </p:spPr>
      </p:pic>
      <p:sp>
        <p:nvSpPr>
          <p:cNvPr id="11" name="Elipse 10"/>
          <p:cNvSpPr/>
          <p:nvPr userDrawn="1"/>
        </p:nvSpPr>
        <p:spPr>
          <a:xfrm>
            <a:off x="10545325" y="324472"/>
            <a:ext cx="115370" cy="115370"/>
          </a:xfrm>
          <a:prstGeom prst="ellipse">
            <a:avLst/>
          </a:prstGeom>
          <a:solidFill>
            <a:srgbClr val="139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ipse 11"/>
          <p:cNvSpPr/>
          <p:nvPr userDrawn="1"/>
        </p:nvSpPr>
        <p:spPr>
          <a:xfrm>
            <a:off x="10734404" y="378804"/>
            <a:ext cx="56769" cy="56769"/>
          </a:xfrm>
          <a:prstGeom prst="ellipse">
            <a:avLst/>
          </a:prstGeom>
          <a:solidFill>
            <a:srgbClr val="7EA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lipse 12"/>
          <p:cNvSpPr/>
          <p:nvPr userDrawn="1"/>
        </p:nvSpPr>
        <p:spPr>
          <a:xfrm>
            <a:off x="10886505" y="319713"/>
            <a:ext cx="118117" cy="118117"/>
          </a:xfrm>
          <a:prstGeom prst="ellipse">
            <a:avLst/>
          </a:prstGeom>
          <a:solidFill>
            <a:srgbClr val="A0B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ipse 13"/>
          <p:cNvSpPr/>
          <p:nvPr userDrawn="1"/>
        </p:nvSpPr>
        <p:spPr>
          <a:xfrm>
            <a:off x="11082054" y="366612"/>
            <a:ext cx="64094" cy="64094"/>
          </a:xfrm>
          <a:prstGeom prst="ellipse">
            <a:avLst/>
          </a:prstGeom>
          <a:solidFill>
            <a:srgbClr val="C1D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ipse 14"/>
          <p:cNvSpPr/>
          <p:nvPr userDrawn="1"/>
        </p:nvSpPr>
        <p:spPr>
          <a:xfrm>
            <a:off x="11199922" y="325503"/>
            <a:ext cx="116055" cy="116055"/>
          </a:xfrm>
          <a:prstGeom prst="ellipse">
            <a:avLst/>
          </a:prstGeom>
          <a:solidFill>
            <a:srgbClr val="E0D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ipse 15"/>
          <p:cNvSpPr/>
          <p:nvPr userDrawn="1"/>
        </p:nvSpPr>
        <p:spPr>
          <a:xfrm>
            <a:off x="11374625" y="379149"/>
            <a:ext cx="47613" cy="47613"/>
          </a:xfrm>
          <a:prstGeom prst="ellipse">
            <a:avLst/>
          </a:prstGeom>
          <a:solidFill>
            <a:srgbClr val="7EA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lipse 16"/>
          <p:cNvSpPr/>
          <p:nvPr userDrawn="1"/>
        </p:nvSpPr>
        <p:spPr>
          <a:xfrm>
            <a:off x="10405617" y="386041"/>
            <a:ext cx="47613" cy="47613"/>
          </a:xfrm>
          <a:prstGeom prst="ellipse">
            <a:avLst/>
          </a:prstGeom>
          <a:solidFill>
            <a:srgbClr val="E0D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573"/>
          <p:cNvGrpSpPr>
            <a:grpSpLocks noChangeAspect="1"/>
          </p:cNvGrpSpPr>
          <p:nvPr userDrawn="1"/>
        </p:nvGrpSpPr>
        <p:grpSpPr bwMode="auto">
          <a:xfrm>
            <a:off x="11523954" y="147680"/>
            <a:ext cx="456391" cy="401760"/>
            <a:chOff x="5372" y="1634"/>
            <a:chExt cx="802" cy="706"/>
          </a:xfrm>
        </p:grpSpPr>
        <p:sp>
          <p:nvSpPr>
            <p:cNvPr id="25" name="AutoShape 572"/>
            <p:cNvSpPr>
              <a:spLocks noChangeAspect="1" noChangeArrowheads="1" noTextEdit="1"/>
            </p:cNvSpPr>
            <p:nvPr/>
          </p:nvSpPr>
          <p:spPr bwMode="auto">
            <a:xfrm>
              <a:off x="5372" y="1634"/>
              <a:ext cx="802" cy="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Freeform 574"/>
            <p:cNvSpPr>
              <a:spLocks noEditPoints="1"/>
            </p:cNvSpPr>
            <p:nvPr/>
          </p:nvSpPr>
          <p:spPr bwMode="auto">
            <a:xfrm>
              <a:off x="5797" y="2012"/>
              <a:ext cx="262" cy="256"/>
            </a:xfrm>
            <a:custGeom>
              <a:avLst/>
              <a:gdLst>
                <a:gd name="T0" fmla="*/ 1397 w 2793"/>
                <a:gd name="T1" fmla="*/ 2540 h 2794"/>
                <a:gd name="T2" fmla="*/ 254 w 2793"/>
                <a:gd name="T3" fmla="*/ 1397 h 2794"/>
                <a:gd name="T4" fmla="*/ 1397 w 2793"/>
                <a:gd name="T5" fmla="*/ 254 h 2794"/>
                <a:gd name="T6" fmla="*/ 2540 w 2793"/>
                <a:gd name="T7" fmla="*/ 1397 h 2794"/>
                <a:gd name="T8" fmla="*/ 1397 w 2793"/>
                <a:gd name="T9" fmla="*/ 2540 h 2794"/>
                <a:gd name="T10" fmla="*/ 1397 w 2793"/>
                <a:gd name="T11" fmla="*/ 0 h 2794"/>
                <a:gd name="T12" fmla="*/ 0 w 2793"/>
                <a:gd name="T13" fmla="*/ 1397 h 2794"/>
                <a:gd name="T14" fmla="*/ 1397 w 2793"/>
                <a:gd name="T15" fmla="*/ 2794 h 2794"/>
                <a:gd name="T16" fmla="*/ 2793 w 2793"/>
                <a:gd name="T17" fmla="*/ 1397 h 2794"/>
                <a:gd name="T18" fmla="*/ 1397 w 2793"/>
                <a:gd name="T19" fmla="*/ 0 h 2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3" h="2794">
                  <a:moveTo>
                    <a:pt x="1397" y="2540"/>
                  </a:moveTo>
                  <a:cubicBezTo>
                    <a:pt x="767" y="2540"/>
                    <a:pt x="254" y="2027"/>
                    <a:pt x="254" y="1397"/>
                  </a:cubicBezTo>
                  <a:cubicBezTo>
                    <a:pt x="254" y="767"/>
                    <a:pt x="767" y="254"/>
                    <a:pt x="1397" y="254"/>
                  </a:cubicBezTo>
                  <a:cubicBezTo>
                    <a:pt x="2027" y="254"/>
                    <a:pt x="2540" y="767"/>
                    <a:pt x="2540" y="1397"/>
                  </a:cubicBezTo>
                  <a:cubicBezTo>
                    <a:pt x="2540" y="2027"/>
                    <a:pt x="2027" y="2540"/>
                    <a:pt x="1397" y="2540"/>
                  </a:cubicBezTo>
                  <a:close/>
                  <a:moveTo>
                    <a:pt x="1397" y="0"/>
                  </a:moveTo>
                  <a:cubicBezTo>
                    <a:pt x="627" y="0"/>
                    <a:pt x="0" y="627"/>
                    <a:pt x="0" y="1397"/>
                  </a:cubicBezTo>
                  <a:cubicBezTo>
                    <a:pt x="0" y="2167"/>
                    <a:pt x="627" y="2794"/>
                    <a:pt x="1397" y="2794"/>
                  </a:cubicBezTo>
                  <a:cubicBezTo>
                    <a:pt x="2167" y="2794"/>
                    <a:pt x="2793" y="2167"/>
                    <a:pt x="2793" y="1397"/>
                  </a:cubicBezTo>
                  <a:cubicBezTo>
                    <a:pt x="2793" y="627"/>
                    <a:pt x="2167" y="0"/>
                    <a:pt x="1397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575"/>
            <p:cNvSpPr>
              <a:spLocks noEditPoints="1"/>
            </p:cNvSpPr>
            <p:nvPr/>
          </p:nvSpPr>
          <p:spPr bwMode="auto">
            <a:xfrm>
              <a:off x="5871" y="2085"/>
              <a:ext cx="113" cy="111"/>
            </a:xfrm>
            <a:custGeom>
              <a:avLst/>
              <a:gdLst>
                <a:gd name="T0" fmla="*/ 605 w 1210"/>
                <a:gd name="T1" fmla="*/ 957 h 1210"/>
                <a:gd name="T2" fmla="*/ 253 w 1210"/>
                <a:gd name="T3" fmla="*/ 605 h 1210"/>
                <a:gd name="T4" fmla="*/ 605 w 1210"/>
                <a:gd name="T5" fmla="*/ 253 h 1210"/>
                <a:gd name="T6" fmla="*/ 957 w 1210"/>
                <a:gd name="T7" fmla="*/ 605 h 1210"/>
                <a:gd name="T8" fmla="*/ 605 w 1210"/>
                <a:gd name="T9" fmla="*/ 957 h 1210"/>
                <a:gd name="T10" fmla="*/ 605 w 1210"/>
                <a:gd name="T11" fmla="*/ 0 h 1210"/>
                <a:gd name="T12" fmla="*/ 0 w 1210"/>
                <a:gd name="T13" fmla="*/ 605 h 1210"/>
                <a:gd name="T14" fmla="*/ 605 w 1210"/>
                <a:gd name="T15" fmla="*/ 1210 h 1210"/>
                <a:gd name="T16" fmla="*/ 1210 w 1210"/>
                <a:gd name="T17" fmla="*/ 605 h 1210"/>
                <a:gd name="T18" fmla="*/ 605 w 1210"/>
                <a:gd name="T19" fmla="*/ 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0" h="1210">
                  <a:moveTo>
                    <a:pt x="605" y="957"/>
                  </a:moveTo>
                  <a:cubicBezTo>
                    <a:pt x="411" y="957"/>
                    <a:pt x="253" y="799"/>
                    <a:pt x="253" y="605"/>
                  </a:cubicBezTo>
                  <a:cubicBezTo>
                    <a:pt x="253" y="411"/>
                    <a:pt x="411" y="253"/>
                    <a:pt x="605" y="253"/>
                  </a:cubicBezTo>
                  <a:cubicBezTo>
                    <a:pt x="799" y="253"/>
                    <a:pt x="957" y="411"/>
                    <a:pt x="957" y="605"/>
                  </a:cubicBezTo>
                  <a:cubicBezTo>
                    <a:pt x="957" y="799"/>
                    <a:pt x="799" y="957"/>
                    <a:pt x="605" y="957"/>
                  </a:cubicBezTo>
                  <a:close/>
                  <a:moveTo>
                    <a:pt x="605" y="0"/>
                  </a:moveTo>
                  <a:cubicBezTo>
                    <a:pt x="271" y="0"/>
                    <a:pt x="0" y="271"/>
                    <a:pt x="0" y="605"/>
                  </a:cubicBezTo>
                  <a:cubicBezTo>
                    <a:pt x="0" y="939"/>
                    <a:pt x="271" y="1210"/>
                    <a:pt x="605" y="1210"/>
                  </a:cubicBezTo>
                  <a:cubicBezTo>
                    <a:pt x="939" y="1210"/>
                    <a:pt x="1210" y="939"/>
                    <a:pt x="1210" y="605"/>
                  </a:cubicBezTo>
                  <a:cubicBezTo>
                    <a:pt x="1210" y="271"/>
                    <a:pt x="939" y="0"/>
                    <a:pt x="605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576"/>
            <p:cNvSpPr>
              <a:spLocks noEditPoints="1"/>
            </p:cNvSpPr>
            <p:nvPr/>
          </p:nvSpPr>
          <p:spPr bwMode="auto">
            <a:xfrm>
              <a:off x="5372" y="1634"/>
              <a:ext cx="800" cy="704"/>
            </a:xfrm>
            <a:custGeom>
              <a:avLst/>
              <a:gdLst>
                <a:gd name="T0" fmla="*/ 5924 w 8533"/>
                <a:gd name="T1" fmla="*/ 3357 h 7683"/>
                <a:gd name="T2" fmla="*/ 3844 w 8533"/>
                <a:gd name="T3" fmla="*/ 6115 h 7683"/>
                <a:gd name="T4" fmla="*/ 3568 w 8533"/>
                <a:gd name="T5" fmla="*/ 5520 h 7683"/>
                <a:gd name="T6" fmla="*/ 8276 w 8533"/>
                <a:gd name="T7" fmla="*/ 5393 h 7683"/>
                <a:gd name="T8" fmla="*/ 5924 w 8533"/>
                <a:gd name="T9" fmla="*/ 7429 h 7683"/>
                <a:gd name="T10" fmla="*/ 5924 w 8533"/>
                <a:gd name="T11" fmla="*/ 3611 h 7683"/>
                <a:gd name="T12" fmla="*/ 5924 w 8533"/>
                <a:gd name="T13" fmla="*/ 7429 h 7683"/>
                <a:gd name="T14" fmla="*/ 3725 w 8533"/>
                <a:gd name="T15" fmla="*/ 3227 h 7683"/>
                <a:gd name="T16" fmla="*/ 6570 w 8533"/>
                <a:gd name="T17" fmla="*/ 1756 h 7683"/>
                <a:gd name="T18" fmla="*/ 5924 w 8533"/>
                <a:gd name="T19" fmla="*/ 2911 h 7683"/>
                <a:gd name="T20" fmla="*/ 2954 w 8533"/>
                <a:gd name="T21" fmla="*/ 5071 h 7683"/>
                <a:gd name="T22" fmla="*/ 2875 w 8533"/>
                <a:gd name="T23" fmla="*/ 6115 h 7683"/>
                <a:gd name="T24" fmla="*/ 254 w 8533"/>
                <a:gd name="T25" fmla="*/ 5427 h 7683"/>
                <a:gd name="T26" fmla="*/ 698 w 8533"/>
                <a:gd name="T27" fmla="*/ 3415 h 7683"/>
                <a:gd name="T28" fmla="*/ 2954 w 8533"/>
                <a:gd name="T29" fmla="*/ 4480 h 7683"/>
                <a:gd name="T30" fmla="*/ 3081 w 8533"/>
                <a:gd name="T31" fmla="*/ 4606 h 7683"/>
                <a:gd name="T32" fmla="*/ 3207 w 8533"/>
                <a:gd name="T33" fmla="*/ 3305 h 7683"/>
                <a:gd name="T34" fmla="*/ 7050 w 8533"/>
                <a:gd name="T35" fmla="*/ 1277 h 7683"/>
                <a:gd name="T36" fmla="*/ 6824 w 8533"/>
                <a:gd name="T37" fmla="*/ 3071 h 7683"/>
                <a:gd name="T38" fmla="*/ 6697 w 8533"/>
                <a:gd name="T39" fmla="*/ 1503 h 7683"/>
                <a:gd name="T40" fmla="*/ 3904 w 8533"/>
                <a:gd name="T41" fmla="*/ 1596 h 7683"/>
                <a:gd name="T42" fmla="*/ 3487 w 8533"/>
                <a:gd name="T43" fmla="*/ 3456 h 7683"/>
                <a:gd name="T44" fmla="*/ 4292 w 8533"/>
                <a:gd name="T45" fmla="*/ 3486 h 7683"/>
                <a:gd name="T46" fmla="*/ 3315 w 8533"/>
                <a:gd name="T47" fmla="*/ 6115 h 7683"/>
                <a:gd name="T48" fmla="*/ 3207 w 8533"/>
                <a:gd name="T49" fmla="*/ 5071 h 7683"/>
                <a:gd name="T50" fmla="*/ 3081 w 8533"/>
                <a:gd name="T51" fmla="*/ 4944 h 7683"/>
                <a:gd name="T52" fmla="*/ 1441 w 8533"/>
                <a:gd name="T53" fmla="*/ 7429 h 7683"/>
                <a:gd name="T54" fmla="*/ 254 w 8533"/>
                <a:gd name="T55" fmla="*/ 6242 h 7683"/>
                <a:gd name="T56" fmla="*/ 1441 w 8533"/>
                <a:gd name="T57" fmla="*/ 5055 h 7683"/>
                <a:gd name="T58" fmla="*/ 1441 w 8533"/>
                <a:gd name="T59" fmla="*/ 7429 h 7683"/>
                <a:gd name="T60" fmla="*/ 1435 w 8533"/>
                <a:gd name="T61" fmla="*/ 1628 h 7683"/>
                <a:gd name="T62" fmla="*/ 1870 w 8533"/>
                <a:gd name="T63" fmla="*/ 1739 h 7683"/>
                <a:gd name="T64" fmla="*/ 1325 w 8533"/>
                <a:gd name="T65" fmla="*/ 3162 h 7683"/>
                <a:gd name="T66" fmla="*/ 7303 w 8533"/>
                <a:gd name="T67" fmla="*/ 3306 h 7683"/>
                <a:gd name="T68" fmla="*/ 7177 w 8533"/>
                <a:gd name="T69" fmla="*/ 536 h 7683"/>
                <a:gd name="T70" fmla="*/ 6582 w 8533"/>
                <a:gd name="T71" fmla="*/ 663 h 7683"/>
                <a:gd name="T72" fmla="*/ 6708 w 8533"/>
                <a:gd name="T73" fmla="*/ 789 h 7683"/>
                <a:gd name="T74" fmla="*/ 7050 w 8533"/>
                <a:gd name="T75" fmla="*/ 1023 h 7683"/>
                <a:gd name="T76" fmla="*/ 2987 w 8533"/>
                <a:gd name="T77" fmla="*/ 1023 h 7683"/>
                <a:gd name="T78" fmla="*/ 6117 w 8533"/>
                <a:gd name="T79" fmla="*/ 789 h 7683"/>
                <a:gd name="T80" fmla="*/ 6244 w 8533"/>
                <a:gd name="T81" fmla="*/ 663 h 7683"/>
                <a:gd name="T82" fmla="*/ 2860 w 8533"/>
                <a:gd name="T83" fmla="*/ 536 h 7683"/>
                <a:gd name="T84" fmla="*/ 2734 w 8533"/>
                <a:gd name="T85" fmla="*/ 1150 h 7683"/>
                <a:gd name="T86" fmla="*/ 3494 w 8533"/>
                <a:gd name="T87" fmla="*/ 1277 h 7683"/>
                <a:gd name="T88" fmla="*/ 2124 w 8533"/>
                <a:gd name="T89" fmla="*/ 3162 h 7683"/>
                <a:gd name="T90" fmla="*/ 1760 w 8533"/>
                <a:gd name="T91" fmla="*/ 1375 h 7683"/>
                <a:gd name="T92" fmla="*/ 1709 w 8533"/>
                <a:gd name="T93" fmla="*/ 551 h 7683"/>
                <a:gd name="T94" fmla="*/ 2135 w 8533"/>
                <a:gd name="T95" fmla="*/ 253 h 7683"/>
                <a:gd name="T96" fmla="*/ 2262 w 8533"/>
                <a:gd name="T97" fmla="*/ 127 h 7683"/>
                <a:gd name="T98" fmla="*/ 2006 w 8533"/>
                <a:gd name="T99" fmla="*/ 0 h 7683"/>
                <a:gd name="T100" fmla="*/ 1456 w 8533"/>
                <a:gd name="T101" fmla="*/ 1375 h 7683"/>
                <a:gd name="T102" fmla="*/ 1071 w 8533"/>
                <a:gd name="T103" fmla="*/ 1739 h 7683"/>
                <a:gd name="T104" fmla="*/ 697 w 8533"/>
                <a:gd name="T105" fmla="*/ 3162 h 7683"/>
                <a:gd name="T106" fmla="*/ 0 w 8533"/>
                <a:gd name="T107" fmla="*/ 6240 h 7683"/>
                <a:gd name="T108" fmla="*/ 1441 w 8533"/>
                <a:gd name="T109" fmla="*/ 7683 h 7683"/>
                <a:gd name="T110" fmla="*/ 3081 w 8533"/>
                <a:gd name="T111" fmla="*/ 6369 h 7683"/>
                <a:gd name="T112" fmla="*/ 3935 w 8533"/>
                <a:gd name="T113" fmla="*/ 6369 h 7683"/>
                <a:gd name="T114" fmla="*/ 8083 w 8533"/>
                <a:gd name="T115" fmla="*/ 5647 h 7683"/>
                <a:gd name="T116" fmla="*/ 8533 w 8533"/>
                <a:gd name="T117" fmla="*/ 5520 h 7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533" h="7683">
                  <a:moveTo>
                    <a:pt x="8083" y="5393"/>
                  </a:moveTo>
                  <a:cubicBezTo>
                    <a:pt x="8017" y="4259"/>
                    <a:pt x="7074" y="3357"/>
                    <a:pt x="5924" y="3357"/>
                  </a:cubicBezTo>
                  <a:cubicBezTo>
                    <a:pt x="4731" y="3357"/>
                    <a:pt x="3761" y="4327"/>
                    <a:pt x="3761" y="5520"/>
                  </a:cubicBezTo>
                  <a:cubicBezTo>
                    <a:pt x="3761" y="5726"/>
                    <a:pt x="3790" y="5926"/>
                    <a:pt x="3844" y="6115"/>
                  </a:cubicBezTo>
                  <a:lnTo>
                    <a:pt x="3568" y="6115"/>
                  </a:lnTo>
                  <a:lnTo>
                    <a:pt x="3568" y="5520"/>
                  </a:lnTo>
                  <a:cubicBezTo>
                    <a:pt x="3568" y="4221"/>
                    <a:pt x="4625" y="3164"/>
                    <a:pt x="5924" y="3164"/>
                  </a:cubicBezTo>
                  <a:cubicBezTo>
                    <a:pt x="7180" y="3164"/>
                    <a:pt x="8210" y="4153"/>
                    <a:pt x="8276" y="5393"/>
                  </a:cubicBezTo>
                  <a:lnTo>
                    <a:pt x="8083" y="5393"/>
                  </a:lnTo>
                  <a:close/>
                  <a:moveTo>
                    <a:pt x="5924" y="7429"/>
                  </a:moveTo>
                  <a:cubicBezTo>
                    <a:pt x="4871" y="7429"/>
                    <a:pt x="4015" y="6573"/>
                    <a:pt x="4015" y="5520"/>
                  </a:cubicBezTo>
                  <a:cubicBezTo>
                    <a:pt x="4015" y="4467"/>
                    <a:pt x="4871" y="3611"/>
                    <a:pt x="5924" y="3611"/>
                  </a:cubicBezTo>
                  <a:cubicBezTo>
                    <a:pt x="6977" y="3611"/>
                    <a:pt x="7833" y="4467"/>
                    <a:pt x="7833" y="5520"/>
                  </a:cubicBezTo>
                  <a:cubicBezTo>
                    <a:pt x="7833" y="6573"/>
                    <a:pt x="6977" y="7429"/>
                    <a:pt x="5924" y="7429"/>
                  </a:cubicBezTo>
                  <a:close/>
                  <a:moveTo>
                    <a:pt x="4663" y="3236"/>
                  </a:moveTo>
                  <a:lnTo>
                    <a:pt x="3725" y="3227"/>
                  </a:lnTo>
                  <a:lnTo>
                    <a:pt x="4124" y="1756"/>
                  </a:lnTo>
                  <a:lnTo>
                    <a:pt x="6570" y="1756"/>
                  </a:lnTo>
                  <a:lnTo>
                    <a:pt x="6570" y="2992"/>
                  </a:lnTo>
                  <a:cubicBezTo>
                    <a:pt x="6364" y="2939"/>
                    <a:pt x="6147" y="2911"/>
                    <a:pt x="5924" y="2911"/>
                  </a:cubicBezTo>
                  <a:cubicBezTo>
                    <a:pt x="5467" y="2911"/>
                    <a:pt x="5037" y="3029"/>
                    <a:pt x="4663" y="3236"/>
                  </a:cubicBezTo>
                  <a:close/>
                  <a:moveTo>
                    <a:pt x="2954" y="5071"/>
                  </a:moveTo>
                  <a:lnTo>
                    <a:pt x="2954" y="6115"/>
                  </a:lnTo>
                  <a:lnTo>
                    <a:pt x="2875" y="6115"/>
                  </a:lnTo>
                  <a:cubicBezTo>
                    <a:pt x="2811" y="5380"/>
                    <a:pt x="2192" y="4801"/>
                    <a:pt x="1441" y="4801"/>
                  </a:cubicBezTo>
                  <a:cubicBezTo>
                    <a:pt x="949" y="4801"/>
                    <a:pt x="514" y="5050"/>
                    <a:pt x="254" y="5427"/>
                  </a:cubicBezTo>
                  <a:lnTo>
                    <a:pt x="254" y="3859"/>
                  </a:lnTo>
                  <a:cubicBezTo>
                    <a:pt x="254" y="3614"/>
                    <a:pt x="452" y="3415"/>
                    <a:pt x="698" y="3415"/>
                  </a:cubicBezTo>
                  <a:lnTo>
                    <a:pt x="2954" y="3415"/>
                  </a:lnTo>
                  <a:lnTo>
                    <a:pt x="2954" y="4480"/>
                  </a:lnTo>
                  <a:cubicBezTo>
                    <a:pt x="2954" y="4550"/>
                    <a:pt x="3011" y="4606"/>
                    <a:pt x="3081" y="4606"/>
                  </a:cubicBezTo>
                  <a:lnTo>
                    <a:pt x="3081" y="4606"/>
                  </a:lnTo>
                  <a:cubicBezTo>
                    <a:pt x="3151" y="4606"/>
                    <a:pt x="3207" y="4550"/>
                    <a:pt x="3207" y="4480"/>
                  </a:cubicBezTo>
                  <a:lnTo>
                    <a:pt x="3207" y="3305"/>
                  </a:lnTo>
                  <a:lnTo>
                    <a:pt x="3757" y="1277"/>
                  </a:lnTo>
                  <a:lnTo>
                    <a:pt x="7050" y="1277"/>
                  </a:lnTo>
                  <a:lnTo>
                    <a:pt x="7050" y="3166"/>
                  </a:lnTo>
                  <a:cubicBezTo>
                    <a:pt x="6977" y="3131"/>
                    <a:pt x="6901" y="3099"/>
                    <a:pt x="6824" y="3071"/>
                  </a:cubicBezTo>
                  <a:lnTo>
                    <a:pt x="6824" y="1629"/>
                  </a:lnTo>
                  <a:cubicBezTo>
                    <a:pt x="6824" y="1559"/>
                    <a:pt x="6767" y="1503"/>
                    <a:pt x="6697" y="1503"/>
                  </a:cubicBezTo>
                  <a:lnTo>
                    <a:pt x="4027" y="1503"/>
                  </a:lnTo>
                  <a:cubicBezTo>
                    <a:pt x="3970" y="1503"/>
                    <a:pt x="3919" y="1541"/>
                    <a:pt x="3904" y="1596"/>
                  </a:cubicBezTo>
                  <a:lnTo>
                    <a:pt x="3438" y="3319"/>
                  </a:lnTo>
                  <a:cubicBezTo>
                    <a:pt x="3424" y="3369"/>
                    <a:pt x="3442" y="3424"/>
                    <a:pt x="3487" y="3456"/>
                  </a:cubicBezTo>
                  <a:cubicBezTo>
                    <a:pt x="3509" y="3471"/>
                    <a:pt x="3536" y="3479"/>
                    <a:pt x="3563" y="3479"/>
                  </a:cubicBezTo>
                  <a:lnTo>
                    <a:pt x="4292" y="3486"/>
                  </a:lnTo>
                  <a:cubicBezTo>
                    <a:pt x="3696" y="3965"/>
                    <a:pt x="3315" y="4699"/>
                    <a:pt x="3315" y="5520"/>
                  </a:cubicBezTo>
                  <a:lnTo>
                    <a:pt x="3315" y="6115"/>
                  </a:lnTo>
                  <a:lnTo>
                    <a:pt x="3207" y="6115"/>
                  </a:lnTo>
                  <a:lnTo>
                    <a:pt x="3207" y="5071"/>
                  </a:lnTo>
                  <a:cubicBezTo>
                    <a:pt x="3207" y="5001"/>
                    <a:pt x="3151" y="4944"/>
                    <a:pt x="3081" y="4944"/>
                  </a:cubicBezTo>
                  <a:lnTo>
                    <a:pt x="3081" y="4944"/>
                  </a:lnTo>
                  <a:cubicBezTo>
                    <a:pt x="3011" y="4944"/>
                    <a:pt x="2954" y="5001"/>
                    <a:pt x="2954" y="5071"/>
                  </a:cubicBezTo>
                  <a:close/>
                  <a:moveTo>
                    <a:pt x="1441" y="7429"/>
                  </a:moveTo>
                  <a:cubicBezTo>
                    <a:pt x="786" y="7429"/>
                    <a:pt x="253" y="6897"/>
                    <a:pt x="253" y="6242"/>
                  </a:cubicBezTo>
                  <a:lnTo>
                    <a:pt x="254" y="6242"/>
                  </a:lnTo>
                  <a:lnTo>
                    <a:pt x="254" y="6240"/>
                  </a:lnTo>
                  <a:cubicBezTo>
                    <a:pt x="255" y="5586"/>
                    <a:pt x="787" y="5055"/>
                    <a:pt x="1441" y="5055"/>
                  </a:cubicBezTo>
                  <a:cubicBezTo>
                    <a:pt x="2095" y="5055"/>
                    <a:pt x="2628" y="5588"/>
                    <a:pt x="2628" y="6242"/>
                  </a:cubicBezTo>
                  <a:cubicBezTo>
                    <a:pt x="2628" y="6897"/>
                    <a:pt x="2095" y="7429"/>
                    <a:pt x="1441" y="7429"/>
                  </a:cubicBezTo>
                  <a:close/>
                  <a:moveTo>
                    <a:pt x="1325" y="1739"/>
                  </a:moveTo>
                  <a:cubicBezTo>
                    <a:pt x="1325" y="1678"/>
                    <a:pt x="1374" y="1628"/>
                    <a:pt x="1435" y="1628"/>
                  </a:cubicBezTo>
                  <a:lnTo>
                    <a:pt x="1760" y="1628"/>
                  </a:lnTo>
                  <a:cubicBezTo>
                    <a:pt x="1821" y="1628"/>
                    <a:pt x="1870" y="1678"/>
                    <a:pt x="1870" y="1739"/>
                  </a:cubicBezTo>
                  <a:lnTo>
                    <a:pt x="1870" y="3162"/>
                  </a:lnTo>
                  <a:lnTo>
                    <a:pt x="1325" y="3162"/>
                  </a:lnTo>
                  <a:lnTo>
                    <a:pt x="1325" y="1739"/>
                  </a:lnTo>
                  <a:close/>
                  <a:moveTo>
                    <a:pt x="7303" y="3306"/>
                  </a:moveTo>
                  <a:lnTo>
                    <a:pt x="7303" y="663"/>
                  </a:lnTo>
                  <a:cubicBezTo>
                    <a:pt x="7303" y="593"/>
                    <a:pt x="7247" y="536"/>
                    <a:pt x="7177" y="536"/>
                  </a:cubicBezTo>
                  <a:lnTo>
                    <a:pt x="6708" y="536"/>
                  </a:lnTo>
                  <a:cubicBezTo>
                    <a:pt x="6638" y="536"/>
                    <a:pt x="6582" y="593"/>
                    <a:pt x="6582" y="663"/>
                  </a:cubicBezTo>
                  <a:lnTo>
                    <a:pt x="6582" y="663"/>
                  </a:lnTo>
                  <a:cubicBezTo>
                    <a:pt x="6582" y="733"/>
                    <a:pt x="6638" y="789"/>
                    <a:pt x="6708" y="789"/>
                  </a:cubicBezTo>
                  <a:lnTo>
                    <a:pt x="7050" y="789"/>
                  </a:lnTo>
                  <a:lnTo>
                    <a:pt x="7050" y="1023"/>
                  </a:lnTo>
                  <a:lnTo>
                    <a:pt x="3660" y="1023"/>
                  </a:lnTo>
                  <a:lnTo>
                    <a:pt x="2987" y="1023"/>
                  </a:lnTo>
                  <a:lnTo>
                    <a:pt x="2987" y="789"/>
                  </a:lnTo>
                  <a:lnTo>
                    <a:pt x="6117" y="789"/>
                  </a:lnTo>
                  <a:cubicBezTo>
                    <a:pt x="6187" y="789"/>
                    <a:pt x="6244" y="733"/>
                    <a:pt x="6244" y="663"/>
                  </a:cubicBezTo>
                  <a:lnTo>
                    <a:pt x="6244" y="663"/>
                  </a:lnTo>
                  <a:cubicBezTo>
                    <a:pt x="6244" y="593"/>
                    <a:pt x="6187" y="536"/>
                    <a:pt x="6117" y="536"/>
                  </a:cubicBezTo>
                  <a:lnTo>
                    <a:pt x="2860" y="536"/>
                  </a:lnTo>
                  <a:cubicBezTo>
                    <a:pt x="2790" y="536"/>
                    <a:pt x="2734" y="593"/>
                    <a:pt x="2734" y="663"/>
                  </a:cubicBezTo>
                  <a:lnTo>
                    <a:pt x="2734" y="1150"/>
                  </a:lnTo>
                  <a:cubicBezTo>
                    <a:pt x="2734" y="1220"/>
                    <a:pt x="2790" y="1277"/>
                    <a:pt x="2860" y="1277"/>
                  </a:cubicBezTo>
                  <a:lnTo>
                    <a:pt x="3494" y="1277"/>
                  </a:lnTo>
                  <a:lnTo>
                    <a:pt x="2984" y="3162"/>
                  </a:lnTo>
                  <a:lnTo>
                    <a:pt x="2124" y="3162"/>
                  </a:lnTo>
                  <a:lnTo>
                    <a:pt x="2124" y="1739"/>
                  </a:lnTo>
                  <a:cubicBezTo>
                    <a:pt x="2124" y="1538"/>
                    <a:pt x="1961" y="1375"/>
                    <a:pt x="1760" y="1375"/>
                  </a:cubicBezTo>
                  <a:lnTo>
                    <a:pt x="1709" y="1375"/>
                  </a:lnTo>
                  <a:lnTo>
                    <a:pt x="1709" y="551"/>
                  </a:lnTo>
                  <a:cubicBezTo>
                    <a:pt x="1709" y="387"/>
                    <a:pt x="1842" y="253"/>
                    <a:pt x="2006" y="253"/>
                  </a:cubicBezTo>
                  <a:lnTo>
                    <a:pt x="2135" y="253"/>
                  </a:lnTo>
                  <a:cubicBezTo>
                    <a:pt x="2205" y="253"/>
                    <a:pt x="2262" y="197"/>
                    <a:pt x="2262" y="127"/>
                  </a:cubicBezTo>
                  <a:lnTo>
                    <a:pt x="2262" y="127"/>
                  </a:lnTo>
                  <a:cubicBezTo>
                    <a:pt x="2262" y="57"/>
                    <a:pt x="2205" y="0"/>
                    <a:pt x="2135" y="0"/>
                  </a:cubicBezTo>
                  <a:lnTo>
                    <a:pt x="2006" y="0"/>
                  </a:lnTo>
                  <a:cubicBezTo>
                    <a:pt x="1702" y="0"/>
                    <a:pt x="1456" y="247"/>
                    <a:pt x="1456" y="551"/>
                  </a:cubicBezTo>
                  <a:lnTo>
                    <a:pt x="1456" y="1375"/>
                  </a:lnTo>
                  <a:lnTo>
                    <a:pt x="1435" y="1375"/>
                  </a:lnTo>
                  <a:cubicBezTo>
                    <a:pt x="1234" y="1375"/>
                    <a:pt x="1071" y="1538"/>
                    <a:pt x="1071" y="1739"/>
                  </a:cubicBezTo>
                  <a:lnTo>
                    <a:pt x="1071" y="3162"/>
                  </a:lnTo>
                  <a:lnTo>
                    <a:pt x="697" y="3162"/>
                  </a:lnTo>
                  <a:cubicBezTo>
                    <a:pt x="312" y="3162"/>
                    <a:pt x="0" y="3474"/>
                    <a:pt x="0" y="3859"/>
                  </a:cubicBezTo>
                  <a:lnTo>
                    <a:pt x="0" y="6240"/>
                  </a:lnTo>
                  <a:cubicBezTo>
                    <a:pt x="0" y="6241"/>
                    <a:pt x="0" y="6241"/>
                    <a:pt x="0" y="6242"/>
                  </a:cubicBezTo>
                  <a:cubicBezTo>
                    <a:pt x="0" y="7037"/>
                    <a:pt x="646" y="7683"/>
                    <a:pt x="1441" y="7683"/>
                  </a:cubicBezTo>
                  <a:cubicBezTo>
                    <a:pt x="2192" y="7683"/>
                    <a:pt x="2811" y="7104"/>
                    <a:pt x="2875" y="6369"/>
                  </a:cubicBezTo>
                  <a:lnTo>
                    <a:pt x="3081" y="6369"/>
                  </a:lnTo>
                  <a:lnTo>
                    <a:pt x="3081" y="6369"/>
                  </a:lnTo>
                  <a:lnTo>
                    <a:pt x="3935" y="6369"/>
                  </a:lnTo>
                  <a:cubicBezTo>
                    <a:pt x="4265" y="7141"/>
                    <a:pt x="5032" y="7683"/>
                    <a:pt x="5924" y="7683"/>
                  </a:cubicBezTo>
                  <a:cubicBezTo>
                    <a:pt x="7074" y="7683"/>
                    <a:pt x="8017" y="6781"/>
                    <a:pt x="8083" y="5647"/>
                  </a:cubicBezTo>
                  <a:lnTo>
                    <a:pt x="8407" y="5647"/>
                  </a:lnTo>
                  <a:cubicBezTo>
                    <a:pt x="8477" y="5647"/>
                    <a:pt x="8533" y="5590"/>
                    <a:pt x="8533" y="5520"/>
                  </a:cubicBezTo>
                  <a:cubicBezTo>
                    <a:pt x="8533" y="4587"/>
                    <a:pt x="8041" y="3768"/>
                    <a:pt x="7303" y="3306"/>
                  </a:cubicBezTo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" name="Freeform 577"/>
            <p:cNvSpPr>
              <a:spLocks noEditPoints="1"/>
            </p:cNvSpPr>
            <p:nvPr/>
          </p:nvSpPr>
          <p:spPr bwMode="auto">
            <a:xfrm>
              <a:off x="5436" y="2136"/>
              <a:ext cx="143" cy="140"/>
            </a:xfrm>
            <a:custGeom>
              <a:avLst/>
              <a:gdLst>
                <a:gd name="T0" fmla="*/ 763 w 1526"/>
                <a:gd name="T1" fmla="*/ 1273 h 1526"/>
                <a:gd name="T2" fmla="*/ 253 w 1526"/>
                <a:gd name="T3" fmla="*/ 763 h 1526"/>
                <a:gd name="T4" fmla="*/ 763 w 1526"/>
                <a:gd name="T5" fmla="*/ 254 h 1526"/>
                <a:gd name="T6" fmla="*/ 1272 w 1526"/>
                <a:gd name="T7" fmla="*/ 763 h 1526"/>
                <a:gd name="T8" fmla="*/ 763 w 1526"/>
                <a:gd name="T9" fmla="*/ 1273 h 1526"/>
                <a:gd name="T10" fmla="*/ 763 w 1526"/>
                <a:gd name="T11" fmla="*/ 0 h 1526"/>
                <a:gd name="T12" fmla="*/ 0 w 1526"/>
                <a:gd name="T13" fmla="*/ 763 h 1526"/>
                <a:gd name="T14" fmla="*/ 763 w 1526"/>
                <a:gd name="T15" fmla="*/ 1526 h 1526"/>
                <a:gd name="T16" fmla="*/ 1526 w 1526"/>
                <a:gd name="T17" fmla="*/ 763 h 1526"/>
                <a:gd name="T18" fmla="*/ 763 w 1526"/>
                <a:gd name="T19" fmla="*/ 0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26">
                  <a:moveTo>
                    <a:pt x="763" y="1273"/>
                  </a:moveTo>
                  <a:cubicBezTo>
                    <a:pt x="482" y="1273"/>
                    <a:pt x="253" y="1044"/>
                    <a:pt x="253" y="763"/>
                  </a:cubicBezTo>
                  <a:cubicBezTo>
                    <a:pt x="253" y="482"/>
                    <a:pt x="482" y="254"/>
                    <a:pt x="763" y="254"/>
                  </a:cubicBezTo>
                  <a:cubicBezTo>
                    <a:pt x="1044" y="254"/>
                    <a:pt x="1272" y="482"/>
                    <a:pt x="1272" y="763"/>
                  </a:cubicBezTo>
                  <a:cubicBezTo>
                    <a:pt x="1272" y="1044"/>
                    <a:pt x="1044" y="1273"/>
                    <a:pt x="763" y="1273"/>
                  </a:cubicBezTo>
                  <a:close/>
                  <a:moveTo>
                    <a:pt x="763" y="0"/>
                  </a:moveTo>
                  <a:cubicBezTo>
                    <a:pt x="342" y="0"/>
                    <a:pt x="0" y="342"/>
                    <a:pt x="0" y="763"/>
                  </a:cubicBezTo>
                  <a:cubicBezTo>
                    <a:pt x="0" y="1184"/>
                    <a:pt x="342" y="1526"/>
                    <a:pt x="763" y="1526"/>
                  </a:cubicBezTo>
                  <a:cubicBezTo>
                    <a:pt x="1183" y="1526"/>
                    <a:pt x="1526" y="1184"/>
                    <a:pt x="1526" y="763"/>
                  </a:cubicBezTo>
                  <a:cubicBezTo>
                    <a:pt x="1526" y="342"/>
                    <a:pt x="1183" y="0"/>
                    <a:pt x="763" y="0"/>
                  </a:cubicBezTo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" name="Freeform 578"/>
            <p:cNvSpPr>
              <a:spLocks noEditPoints="1"/>
            </p:cNvSpPr>
            <p:nvPr/>
          </p:nvSpPr>
          <p:spPr bwMode="auto">
            <a:xfrm>
              <a:off x="5415" y="1970"/>
              <a:ext cx="65" cy="104"/>
            </a:xfrm>
            <a:custGeom>
              <a:avLst/>
              <a:gdLst>
                <a:gd name="T0" fmla="*/ 253 w 693"/>
                <a:gd name="T1" fmla="*/ 852 h 1133"/>
                <a:gd name="T2" fmla="*/ 253 w 693"/>
                <a:gd name="T3" fmla="*/ 280 h 1133"/>
                <a:gd name="T4" fmla="*/ 440 w 693"/>
                <a:gd name="T5" fmla="*/ 566 h 1133"/>
                <a:gd name="T6" fmla="*/ 253 w 693"/>
                <a:gd name="T7" fmla="*/ 852 h 1133"/>
                <a:gd name="T8" fmla="*/ 127 w 693"/>
                <a:gd name="T9" fmla="*/ 0 h 1133"/>
                <a:gd name="T10" fmla="*/ 0 w 693"/>
                <a:gd name="T11" fmla="*/ 127 h 1133"/>
                <a:gd name="T12" fmla="*/ 0 w 693"/>
                <a:gd name="T13" fmla="*/ 1006 h 1133"/>
                <a:gd name="T14" fmla="*/ 127 w 693"/>
                <a:gd name="T15" fmla="*/ 1133 h 1133"/>
                <a:gd name="T16" fmla="*/ 693 w 693"/>
                <a:gd name="T17" fmla="*/ 566 h 1133"/>
                <a:gd name="T18" fmla="*/ 127 w 693"/>
                <a:gd name="T19" fmla="*/ 0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3" h="1133">
                  <a:moveTo>
                    <a:pt x="253" y="852"/>
                  </a:moveTo>
                  <a:lnTo>
                    <a:pt x="253" y="280"/>
                  </a:lnTo>
                  <a:cubicBezTo>
                    <a:pt x="363" y="329"/>
                    <a:pt x="440" y="439"/>
                    <a:pt x="440" y="566"/>
                  </a:cubicBezTo>
                  <a:cubicBezTo>
                    <a:pt x="440" y="694"/>
                    <a:pt x="363" y="804"/>
                    <a:pt x="253" y="852"/>
                  </a:cubicBezTo>
                  <a:close/>
                  <a:moveTo>
                    <a:pt x="127" y="0"/>
                  </a:moveTo>
                  <a:cubicBezTo>
                    <a:pt x="57" y="0"/>
                    <a:pt x="0" y="57"/>
                    <a:pt x="0" y="127"/>
                  </a:cubicBezTo>
                  <a:lnTo>
                    <a:pt x="0" y="1006"/>
                  </a:lnTo>
                  <a:cubicBezTo>
                    <a:pt x="0" y="1076"/>
                    <a:pt x="57" y="1133"/>
                    <a:pt x="127" y="1133"/>
                  </a:cubicBezTo>
                  <a:cubicBezTo>
                    <a:pt x="439" y="1133"/>
                    <a:pt x="693" y="879"/>
                    <a:pt x="693" y="566"/>
                  </a:cubicBezTo>
                  <a:cubicBezTo>
                    <a:pt x="693" y="254"/>
                    <a:pt x="439" y="0"/>
                    <a:pt x="127" y="0"/>
                  </a:cubicBezTo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Freeform 579"/>
            <p:cNvSpPr/>
            <p:nvPr/>
          </p:nvSpPr>
          <p:spPr bwMode="auto">
            <a:xfrm>
              <a:off x="5535" y="1962"/>
              <a:ext cx="78" cy="24"/>
            </a:xfrm>
            <a:custGeom>
              <a:avLst/>
              <a:gdLst>
                <a:gd name="T0" fmla="*/ 702 w 829"/>
                <a:gd name="T1" fmla="*/ 0 h 253"/>
                <a:gd name="T2" fmla="*/ 126 w 829"/>
                <a:gd name="T3" fmla="*/ 0 h 253"/>
                <a:gd name="T4" fmla="*/ 0 w 829"/>
                <a:gd name="T5" fmla="*/ 127 h 253"/>
                <a:gd name="T6" fmla="*/ 126 w 829"/>
                <a:gd name="T7" fmla="*/ 253 h 253"/>
                <a:gd name="T8" fmla="*/ 702 w 829"/>
                <a:gd name="T9" fmla="*/ 253 h 253"/>
                <a:gd name="T10" fmla="*/ 829 w 829"/>
                <a:gd name="T11" fmla="*/ 127 h 253"/>
                <a:gd name="T12" fmla="*/ 702 w 829"/>
                <a:gd name="T13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9" h="253">
                  <a:moveTo>
                    <a:pt x="702" y="0"/>
                  </a:moveTo>
                  <a:lnTo>
                    <a:pt x="126" y="0"/>
                  </a:lnTo>
                  <a:cubicBezTo>
                    <a:pt x="56" y="0"/>
                    <a:pt x="0" y="57"/>
                    <a:pt x="0" y="127"/>
                  </a:cubicBezTo>
                  <a:cubicBezTo>
                    <a:pt x="0" y="197"/>
                    <a:pt x="56" y="253"/>
                    <a:pt x="126" y="253"/>
                  </a:cubicBezTo>
                  <a:lnTo>
                    <a:pt x="702" y="253"/>
                  </a:lnTo>
                  <a:cubicBezTo>
                    <a:pt x="772" y="253"/>
                    <a:pt x="829" y="197"/>
                    <a:pt x="829" y="127"/>
                  </a:cubicBezTo>
                  <a:cubicBezTo>
                    <a:pt x="829" y="57"/>
                    <a:pt x="772" y="0"/>
                    <a:pt x="702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" name="Freeform 580"/>
            <p:cNvSpPr/>
            <p:nvPr/>
          </p:nvSpPr>
          <p:spPr bwMode="auto">
            <a:xfrm>
              <a:off x="5535" y="1999"/>
              <a:ext cx="78" cy="23"/>
            </a:xfrm>
            <a:custGeom>
              <a:avLst/>
              <a:gdLst>
                <a:gd name="T0" fmla="*/ 702 w 829"/>
                <a:gd name="T1" fmla="*/ 0 h 253"/>
                <a:gd name="T2" fmla="*/ 126 w 829"/>
                <a:gd name="T3" fmla="*/ 0 h 253"/>
                <a:gd name="T4" fmla="*/ 0 w 829"/>
                <a:gd name="T5" fmla="*/ 126 h 253"/>
                <a:gd name="T6" fmla="*/ 126 w 829"/>
                <a:gd name="T7" fmla="*/ 253 h 253"/>
                <a:gd name="T8" fmla="*/ 702 w 829"/>
                <a:gd name="T9" fmla="*/ 253 h 253"/>
                <a:gd name="T10" fmla="*/ 829 w 829"/>
                <a:gd name="T11" fmla="*/ 126 h 253"/>
                <a:gd name="T12" fmla="*/ 702 w 829"/>
                <a:gd name="T13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9" h="253">
                  <a:moveTo>
                    <a:pt x="702" y="0"/>
                  </a:moveTo>
                  <a:lnTo>
                    <a:pt x="126" y="0"/>
                  </a:lnTo>
                  <a:cubicBezTo>
                    <a:pt x="56" y="0"/>
                    <a:pt x="0" y="56"/>
                    <a:pt x="0" y="126"/>
                  </a:cubicBezTo>
                  <a:cubicBezTo>
                    <a:pt x="0" y="196"/>
                    <a:pt x="56" y="253"/>
                    <a:pt x="126" y="253"/>
                  </a:cubicBezTo>
                  <a:lnTo>
                    <a:pt x="702" y="253"/>
                  </a:lnTo>
                  <a:cubicBezTo>
                    <a:pt x="772" y="253"/>
                    <a:pt x="829" y="196"/>
                    <a:pt x="829" y="126"/>
                  </a:cubicBezTo>
                  <a:cubicBezTo>
                    <a:pt x="829" y="56"/>
                    <a:pt x="772" y="0"/>
                    <a:pt x="702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Freeform 581"/>
            <p:cNvSpPr/>
            <p:nvPr/>
          </p:nvSpPr>
          <p:spPr bwMode="auto">
            <a:xfrm>
              <a:off x="5535" y="2036"/>
              <a:ext cx="78" cy="23"/>
            </a:xfrm>
            <a:custGeom>
              <a:avLst/>
              <a:gdLst>
                <a:gd name="T0" fmla="*/ 702 w 829"/>
                <a:gd name="T1" fmla="*/ 0 h 254"/>
                <a:gd name="T2" fmla="*/ 126 w 829"/>
                <a:gd name="T3" fmla="*/ 0 h 254"/>
                <a:gd name="T4" fmla="*/ 0 w 829"/>
                <a:gd name="T5" fmla="*/ 127 h 254"/>
                <a:gd name="T6" fmla="*/ 126 w 829"/>
                <a:gd name="T7" fmla="*/ 254 h 254"/>
                <a:gd name="T8" fmla="*/ 702 w 829"/>
                <a:gd name="T9" fmla="*/ 254 h 254"/>
                <a:gd name="T10" fmla="*/ 829 w 829"/>
                <a:gd name="T11" fmla="*/ 127 h 254"/>
                <a:gd name="T12" fmla="*/ 702 w 829"/>
                <a:gd name="T13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9" h="254">
                  <a:moveTo>
                    <a:pt x="702" y="0"/>
                  </a:moveTo>
                  <a:lnTo>
                    <a:pt x="126" y="0"/>
                  </a:lnTo>
                  <a:cubicBezTo>
                    <a:pt x="56" y="0"/>
                    <a:pt x="0" y="57"/>
                    <a:pt x="0" y="127"/>
                  </a:cubicBezTo>
                  <a:cubicBezTo>
                    <a:pt x="0" y="197"/>
                    <a:pt x="56" y="254"/>
                    <a:pt x="126" y="254"/>
                  </a:cubicBezTo>
                  <a:lnTo>
                    <a:pt x="702" y="254"/>
                  </a:lnTo>
                  <a:cubicBezTo>
                    <a:pt x="772" y="254"/>
                    <a:pt x="829" y="197"/>
                    <a:pt x="829" y="127"/>
                  </a:cubicBezTo>
                  <a:cubicBezTo>
                    <a:pt x="829" y="57"/>
                    <a:pt x="772" y="0"/>
                    <a:pt x="702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34" name="Elipse 33"/>
          <p:cNvSpPr/>
          <p:nvPr userDrawn="1"/>
        </p:nvSpPr>
        <p:spPr>
          <a:xfrm>
            <a:off x="450426" y="6254697"/>
            <a:ext cx="115370" cy="115370"/>
          </a:xfrm>
          <a:prstGeom prst="ellipse">
            <a:avLst/>
          </a:prstGeom>
          <a:solidFill>
            <a:srgbClr val="139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Elipse 34"/>
          <p:cNvSpPr/>
          <p:nvPr userDrawn="1"/>
        </p:nvSpPr>
        <p:spPr>
          <a:xfrm>
            <a:off x="639505" y="6309029"/>
            <a:ext cx="56769" cy="56769"/>
          </a:xfrm>
          <a:prstGeom prst="ellipse">
            <a:avLst/>
          </a:prstGeom>
          <a:solidFill>
            <a:srgbClr val="7EA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Elipse 35"/>
          <p:cNvSpPr/>
          <p:nvPr userDrawn="1"/>
        </p:nvSpPr>
        <p:spPr>
          <a:xfrm>
            <a:off x="791606" y="6249938"/>
            <a:ext cx="118117" cy="118117"/>
          </a:xfrm>
          <a:prstGeom prst="ellipse">
            <a:avLst/>
          </a:prstGeom>
          <a:solidFill>
            <a:srgbClr val="A0B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Elipse 36"/>
          <p:cNvSpPr/>
          <p:nvPr userDrawn="1"/>
        </p:nvSpPr>
        <p:spPr>
          <a:xfrm>
            <a:off x="987155" y="6296837"/>
            <a:ext cx="64094" cy="64094"/>
          </a:xfrm>
          <a:prstGeom prst="ellipse">
            <a:avLst/>
          </a:prstGeom>
          <a:solidFill>
            <a:srgbClr val="C1D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Elipse 37"/>
          <p:cNvSpPr/>
          <p:nvPr userDrawn="1"/>
        </p:nvSpPr>
        <p:spPr>
          <a:xfrm>
            <a:off x="1105023" y="6255728"/>
            <a:ext cx="116055" cy="116055"/>
          </a:xfrm>
          <a:prstGeom prst="ellipse">
            <a:avLst/>
          </a:prstGeom>
          <a:solidFill>
            <a:srgbClr val="E0D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Elipse 38"/>
          <p:cNvSpPr/>
          <p:nvPr userDrawn="1"/>
        </p:nvSpPr>
        <p:spPr>
          <a:xfrm>
            <a:off x="1279726" y="6309374"/>
            <a:ext cx="47613" cy="47613"/>
          </a:xfrm>
          <a:prstGeom prst="ellipse">
            <a:avLst/>
          </a:prstGeom>
          <a:solidFill>
            <a:srgbClr val="7EA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Elipse 39"/>
          <p:cNvSpPr/>
          <p:nvPr userDrawn="1"/>
        </p:nvSpPr>
        <p:spPr>
          <a:xfrm>
            <a:off x="310718" y="6316266"/>
            <a:ext cx="47613" cy="47613"/>
          </a:xfrm>
          <a:prstGeom prst="ellipse">
            <a:avLst/>
          </a:prstGeom>
          <a:solidFill>
            <a:srgbClr val="E0D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Conector recto 43"/>
          <p:cNvCxnSpPr/>
          <p:nvPr userDrawn="1"/>
        </p:nvCxnSpPr>
        <p:spPr>
          <a:xfrm>
            <a:off x="1446231" y="6336999"/>
            <a:ext cx="7923680" cy="0"/>
          </a:xfrm>
          <a:prstGeom prst="line">
            <a:avLst/>
          </a:prstGeom>
          <a:ln w="47625" cap="rnd">
            <a:solidFill>
              <a:srgbClr val="9AB5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E74D-A0BA-459F-9A99-6715F3C67462}" type="datetimeFigureOut">
              <a:rPr lang="en-US" smtClean="0"/>
              <a:t>4/19/21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B271-0402-4CE8-953D-4E60507E0D50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DE74D-A0BA-459F-9A99-6715F3C67462}" type="datetimeFigureOut">
              <a:rPr lang="en-US" smtClean="0"/>
              <a:t>4/19/21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9B271-0402-4CE8-953D-4E60507E0D50}" type="slidenum">
              <a:rPr lang="en-US" smtClean="0"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F2020BB5-ECCE-F541-99BA-905AD440FBC7}"/>
              </a:ext>
            </a:extLst>
          </p:cNvPr>
          <p:cNvGrpSpPr/>
          <p:nvPr/>
        </p:nvGrpSpPr>
        <p:grpSpPr>
          <a:xfrm>
            <a:off x="0" y="-23636"/>
            <a:ext cx="12202116" cy="6864354"/>
            <a:chOff x="592" y="0"/>
            <a:chExt cx="12191408" cy="6858332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5B65A7F4-6609-7545-8C85-76CB05F68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" y="0"/>
              <a:ext cx="12191408" cy="6858332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2C866F7B-DD00-D749-90E9-5125E4758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718" y="304134"/>
              <a:ext cx="2214429" cy="746340"/>
            </a:xfrm>
            <a:prstGeom prst="rect">
              <a:avLst/>
            </a:prstGeom>
          </p:spPr>
        </p:pic>
      </p:grpSp>
      <p:sp>
        <p:nvSpPr>
          <p:cNvPr id="2" name="Rectángulo 1"/>
          <p:cNvSpPr/>
          <p:nvPr/>
        </p:nvSpPr>
        <p:spPr>
          <a:xfrm>
            <a:off x="718097" y="3713514"/>
            <a:ext cx="29145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800" b="1" dirty="0">
                <a:solidFill>
                  <a:srgbClr val="767171"/>
                </a:solidFill>
                <a:latin typeface="Asap SemiBold" panose="020F0504030202060203" pitchFamily="34" charset="77"/>
                <a:cs typeface="Arial" panose="020B0604020202020204" pitchFamily="34" charset="0"/>
              </a:rPr>
              <a:t>Resultado</a:t>
            </a:r>
            <a:endParaRPr lang="en-US" sz="4800" b="1" dirty="0">
              <a:solidFill>
                <a:srgbClr val="767171"/>
              </a:solidFill>
              <a:latin typeface="Asap SemiBold" panose="020F0504030202060203" pitchFamily="34" charset="77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97119" y="4381880"/>
            <a:ext cx="58485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000" b="1" dirty="0">
                <a:solidFill>
                  <a:srgbClr val="9AB52A"/>
                </a:solidFill>
                <a:latin typeface="Asap" panose="020F0504030202060203" pitchFamily="34" charset="77"/>
                <a:cs typeface="Arial" panose="020B0604020202020204" pitchFamily="34" charset="0"/>
              </a:rPr>
              <a:t>A</a:t>
            </a:r>
            <a:r>
              <a:rPr lang="es-CO" sz="4000" b="1" dirty="0">
                <a:solidFill>
                  <a:srgbClr val="9AB52A"/>
                </a:solidFill>
                <a:latin typeface="Asap" panose="020F0504030202060203" pitchFamily="34" charset="77"/>
                <a:cs typeface="Arial" panose="020B0604020202020204" pitchFamily="34" charset="0"/>
              </a:rPr>
              <a:t>autodiagnóstico Rendición de Cuentas        </a:t>
            </a:r>
          </a:p>
          <a:p>
            <a:r>
              <a:rPr lang="es-CO" sz="4000" b="1" dirty="0">
                <a:solidFill>
                  <a:srgbClr val="9AB52A"/>
                </a:solidFill>
                <a:latin typeface="Asap" panose="020F0504030202060203" pitchFamily="34" charset="77"/>
                <a:cs typeface="Arial" panose="020B0604020202020204" pitchFamily="34" charset="0"/>
              </a:rPr>
              <a:t>                               2021</a:t>
            </a:r>
            <a:endParaRPr lang="en-US" sz="4000" b="1" dirty="0">
              <a:solidFill>
                <a:srgbClr val="9AB52A"/>
              </a:solidFill>
              <a:latin typeface="Asap" panose="020F0504030202060203" pitchFamily="34" charset="77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344" y="3158264"/>
            <a:ext cx="3338612" cy="29186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"/>
          <a:stretch>
            <a:fillRect/>
          </a:stretch>
        </p:blipFill>
        <p:spPr>
          <a:xfrm>
            <a:off x="0" y="0"/>
            <a:ext cx="12192000" cy="688763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redondeado 25">
            <a:extLst>
              <a:ext uri="{FF2B5EF4-FFF2-40B4-BE49-F238E27FC236}">
                <a16:creationId xmlns:a16="http://schemas.microsoft.com/office/drawing/2014/main" id="{59BC2BC6-FF1B-C44D-9D79-6944E8F46F3A}"/>
              </a:ext>
            </a:extLst>
          </p:cNvPr>
          <p:cNvSpPr/>
          <p:nvPr/>
        </p:nvSpPr>
        <p:spPr>
          <a:xfrm>
            <a:off x="409035" y="1581704"/>
            <a:ext cx="4778268" cy="4075053"/>
          </a:xfrm>
          <a:prstGeom prst="roundRect">
            <a:avLst>
              <a:gd name="adj" fmla="val 7680"/>
            </a:avLst>
          </a:prstGeom>
          <a:solidFill>
            <a:srgbClr val="EFEFEF"/>
          </a:solidFill>
          <a:ln>
            <a:noFill/>
          </a:ln>
          <a:effectLst>
            <a:outerShdw blurRad="241300" dist="50800" dir="5100000" sx="101000" sy="101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es-CO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" name="Group 21"/>
          <p:cNvGrpSpPr/>
          <p:nvPr/>
        </p:nvGrpSpPr>
        <p:grpSpPr>
          <a:xfrm flipH="1">
            <a:off x="11201738" y="820673"/>
            <a:ext cx="299104" cy="509316"/>
            <a:chOff x="880659" y="1409131"/>
            <a:chExt cx="598954" cy="1019900"/>
          </a:xfrm>
        </p:grpSpPr>
        <p:sp>
          <p:nvSpPr>
            <p:cNvPr id="3" name="Round Single Corner Rectangle 20"/>
            <p:cNvSpPr/>
            <p:nvPr/>
          </p:nvSpPr>
          <p:spPr>
            <a:xfrm>
              <a:off x="1387614" y="1874938"/>
              <a:ext cx="91552" cy="554093"/>
            </a:xfrm>
            <a:prstGeom prst="round1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7"/>
            <p:cNvSpPr>
              <a:spLocks noChangeArrowheads="1"/>
            </p:cNvSpPr>
            <p:nvPr/>
          </p:nvSpPr>
          <p:spPr bwMode="auto">
            <a:xfrm flipH="1">
              <a:off x="1388061" y="1874939"/>
              <a:ext cx="91552" cy="146051"/>
            </a:xfrm>
            <a:prstGeom prst="rect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" name="Freeform 8"/>
            <p:cNvSpPr/>
            <p:nvPr/>
          </p:nvSpPr>
          <p:spPr bwMode="auto">
            <a:xfrm flipH="1">
              <a:off x="880659" y="1409131"/>
              <a:ext cx="598503" cy="554091"/>
            </a:xfrm>
            <a:custGeom>
              <a:avLst/>
              <a:gdLst>
                <a:gd name="T0" fmla="*/ 122 w 280"/>
                <a:gd name="T1" fmla="*/ 0 h 262"/>
                <a:gd name="T2" fmla="*/ 0 w 280"/>
                <a:gd name="T3" fmla="*/ 122 h 262"/>
                <a:gd name="T4" fmla="*/ 0 w 280"/>
                <a:gd name="T5" fmla="*/ 224 h 262"/>
                <a:gd name="T6" fmla="*/ 0 w 280"/>
                <a:gd name="T7" fmla="*/ 262 h 262"/>
                <a:gd name="T8" fmla="*/ 38 w 280"/>
                <a:gd name="T9" fmla="*/ 224 h 262"/>
                <a:gd name="T10" fmla="*/ 111 w 280"/>
                <a:gd name="T11" fmla="*/ 224 h 262"/>
                <a:gd name="T12" fmla="*/ 280 w 280"/>
                <a:gd name="T13" fmla="*/ 55 h 262"/>
                <a:gd name="T14" fmla="*/ 280 w 280"/>
                <a:gd name="T15" fmla="*/ 0 h 262"/>
                <a:gd name="T16" fmla="*/ 122 w 280"/>
                <a:gd name="T17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0" h="262">
                  <a:moveTo>
                    <a:pt x="122" y="0"/>
                  </a:moveTo>
                  <a:cubicBezTo>
                    <a:pt x="55" y="0"/>
                    <a:pt x="0" y="54"/>
                    <a:pt x="0" y="122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0" y="241"/>
                    <a:pt x="17" y="224"/>
                    <a:pt x="38" y="224"/>
                  </a:cubicBezTo>
                  <a:cubicBezTo>
                    <a:pt x="111" y="224"/>
                    <a:pt x="111" y="224"/>
                    <a:pt x="111" y="224"/>
                  </a:cubicBezTo>
                  <a:cubicBezTo>
                    <a:pt x="204" y="224"/>
                    <a:pt x="280" y="149"/>
                    <a:pt x="280" y="55"/>
                  </a:cubicBezTo>
                  <a:cubicBezTo>
                    <a:pt x="280" y="0"/>
                    <a:pt x="280" y="0"/>
                    <a:pt x="280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9AB52A"/>
                </a:solidFill>
              </a:endParaRPr>
            </a:p>
          </p:txBody>
        </p:sp>
      </p:grpSp>
      <p:sp>
        <p:nvSpPr>
          <p:cNvPr id="6" name="Rectángulo 5"/>
          <p:cNvSpPr/>
          <p:nvPr/>
        </p:nvSpPr>
        <p:spPr>
          <a:xfrm>
            <a:off x="9297909" y="878097"/>
            <a:ext cx="22029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200" b="1" dirty="0">
                <a:solidFill>
                  <a:srgbClr val="9AB52A"/>
                </a:solidFill>
                <a:latin typeface="+mn-lt"/>
                <a:cs typeface="Arial" panose="020B0604020202020204" pitchFamily="34" charset="0"/>
              </a:rPr>
              <a:t>Resultado</a:t>
            </a:r>
            <a:endParaRPr lang="en-US" sz="3200" b="1" dirty="0">
              <a:solidFill>
                <a:srgbClr val="9AB52A"/>
              </a:solidFill>
              <a:latin typeface="+mn-lt"/>
            </a:endParaRPr>
          </a:p>
        </p:txBody>
      </p:sp>
      <p:sp>
        <p:nvSpPr>
          <p:cNvPr id="18" name="Rectángulo: esquinas redondeadas 1">
            <a:extLst>
              <a:ext uri="{FF2B5EF4-FFF2-40B4-BE49-F238E27FC236}">
                <a16:creationId xmlns:a16="http://schemas.microsoft.com/office/drawing/2014/main" id="{0D03AC02-E687-D945-AAB7-5D4F1B2FFC30}"/>
              </a:ext>
            </a:extLst>
          </p:cNvPr>
          <p:cNvSpPr/>
          <p:nvPr/>
        </p:nvSpPr>
        <p:spPr>
          <a:xfrm>
            <a:off x="5743378" y="2110059"/>
            <a:ext cx="5900619" cy="3417951"/>
          </a:xfrm>
          <a:prstGeom prst="roundRect">
            <a:avLst>
              <a:gd name="adj" fmla="val 3651"/>
            </a:avLst>
          </a:prstGeom>
          <a:noFill/>
          <a:ln w="19050">
            <a:solidFill>
              <a:srgbClr val="1D897C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Rectángulo: esquinas redondeadas 2">
            <a:extLst>
              <a:ext uri="{FF2B5EF4-FFF2-40B4-BE49-F238E27FC236}">
                <a16:creationId xmlns:a16="http://schemas.microsoft.com/office/drawing/2014/main" id="{6809B4F8-9D19-E147-B516-C77921D663C3}"/>
              </a:ext>
            </a:extLst>
          </p:cNvPr>
          <p:cNvSpPr/>
          <p:nvPr/>
        </p:nvSpPr>
        <p:spPr>
          <a:xfrm>
            <a:off x="5855146" y="2189513"/>
            <a:ext cx="5690937" cy="3174255"/>
          </a:xfrm>
          <a:prstGeom prst="roundRect">
            <a:avLst>
              <a:gd name="adj" fmla="val 5469"/>
            </a:avLst>
          </a:prstGeom>
          <a:solidFill>
            <a:srgbClr val="A0B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ángulo: esquinas redondeadas 3">
            <a:extLst>
              <a:ext uri="{FF2B5EF4-FFF2-40B4-BE49-F238E27FC236}">
                <a16:creationId xmlns:a16="http://schemas.microsoft.com/office/drawing/2014/main" id="{8F70DED9-75CD-E344-9475-BFA48BBECAA0}"/>
              </a:ext>
            </a:extLst>
          </p:cNvPr>
          <p:cNvSpPr/>
          <p:nvPr/>
        </p:nvSpPr>
        <p:spPr>
          <a:xfrm>
            <a:off x="5721349" y="1876676"/>
            <a:ext cx="5922647" cy="430887"/>
          </a:xfrm>
          <a:prstGeom prst="roundRect">
            <a:avLst/>
          </a:prstGeom>
          <a:solidFill>
            <a:srgbClr val="0F56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B357F0E-82A1-634C-85E5-E19FB93F27EF}"/>
              </a:ext>
            </a:extLst>
          </p:cNvPr>
          <p:cNvSpPr txBox="1"/>
          <p:nvPr/>
        </p:nvSpPr>
        <p:spPr>
          <a:xfrm>
            <a:off x="6276668" y="2450670"/>
            <a:ext cx="48340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470">
              <a:spcBef>
                <a:spcPts val="800"/>
              </a:spcBef>
            </a:pPr>
            <a:r>
              <a:rPr lang="es-ES" sz="1800" b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Las</a:t>
            </a:r>
            <a:r>
              <a:rPr lang="es-ES" sz="1800" b="1" u="sng" spc="-5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800" b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Etapas</a:t>
            </a:r>
            <a:r>
              <a:rPr lang="es-ES" sz="1800" b="1" u="sng" spc="-5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800" b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evaluadas</a:t>
            </a:r>
            <a:r>
              <a:rPr lang="es-ES" sz="1800" b="1" u="sng" spc="-15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800" b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y</a:t>
            </a:r>
            <a:r>
              <a:rPr lang="es-ES" sz="1800" b="1" u="sng" spc="-5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800" b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que</a:t>
            </a:r>
            <a:r>
              <a:rPr lang="es-ES" sz="1800" b="1" u="sng" spc="-1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800" b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serán</a:t>
            </a:r>
            <a:r>
              <a:rPr lang="es-ES" sz="1800" b="1" u="sng" spc="-1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800" b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tenidas</a:t>
            </a:r>
            <a:r>
              <a:rPr lang="es-ES" sz="1800" b="1" u="sng" spc="-5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800" b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s-ES" sz="1800" b="1" u="sng" spc="-2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800" b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cuenta para</a:t>
            </a:r>
            <a:r>
              <a:rPr lang="es-ES" sz="1800" b="1" u="sng" spc="-5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800" b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800" b="1" u="sng" spc="-5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800" b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construcción</a:t>
            </a:r>
            <a:r>
              <a:rPr lang="es-ES" sz="1800" b="1" u="sng" spc="-1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800" b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800" b="1" u="sng" spc="-15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800" b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800" b="1" u="sng" spc="-5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800" b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estrategia</a:t>
            </a:r>
            <a:r>
              <a:rPr lang="es-ES" sz="1800" b="1" u="sng" spc="-5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800" b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son:</a:t>
            </a:r>
            <a:endParaRPr lang="es-CO" sz="1800" b="1" u="sng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s-CO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Marcador de contenido 2">
            <a:extLst>
              <a:ext uri="{FF2B5EF4-FFF2-40B4-BE49-F238E27FC236}">
                <a16:creationId xmlns:a16="http://schemas.microsoft.com/office/drawing/2014/main" id="{9C91AE75-E34E-E94D-BF17-4D3D1AB4C548}"/>
              </a:ext>
            </a:extLst>
          </p:cNvPr>
          <p:cNvSpPr txBox="1">
            <a:spLocks/>
          </p:cNvSpPr>
          <p:nvPr/>
        </p:nvSpPr>
        <p:spPr>
          <a:xfrm>
            <a:off x="5721349" y="1919171"/>
            <a:ext cx="5922648" cy="3531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CO" sz="2400" b="1" dirty="0">
                <a:solidFill>
                  <a:schemeClr val="bg1"/>
                </a:solidFill>
              </a:rPr>
              <a:t>61,5 Nivel Consolidación 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A1DB7117-6AC3-B14E-B438-D6DA99CC95CC}"/>
              </a:ext>
            </a:extLst>
          </p:cNvPr>
          <p:cNvSpPr txBox="1"/>
          <p:nvPr/>
        </p:nvSpPr>
        <p:spPr>
          <a:xfrm>
            <a:off x="5957776" y="3196489"/>
            <a:ext cx="5469003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ts val="900"/>
              </a:spcBef>
              <a:buClr>
                <a:srgbClr val="F7F7F7"/>
              </a:buClr>
              <a:buSzPts val="1100"/>
              <a:buFont typeface="+mj-lt"/>
              <a:buAutoNum type="arabicPeriod"/>
              <a:tabLst>
                <a:tab pos="534670" algn="l"/>
              </a:tabLst>
            </a:pP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Aprestamiento</a:t>
            </a:r>
            <a:r>
              <a:rPr lang="es-ES" sz="1600" spc="-5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institucional</a:t>
            </a:r>
            <a:r>
              <a:rPr lang="es-ES" sz="1600" spc="-1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</a:t>
            </a:r>
            <a:r>
              <a:rPr lang="es-ES" sz="1600" spc="-1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promover</a:t>
            </a:r>
            <a:r>
              <a:rPr lang="es-ES" sz="1600" spc="-1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</a:t>
            </a:r>
            <a:r>
              <a:rPr lang="es-ES" sz="1600" spc="-1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Rendición</a:t>
            </a:r>
            <a:r>
              <a:rPr lang="es-ES" sz="1600" spc="-1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</a:t>
            </a:r>
            <a:r>
              <a:rPr lang="es-ES" sz="1600" spc="-1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Cuentas</a:t>
            </a:r>
            <a:endParaRPr lang="es-CO" sz="1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spcBef>
                <a:spcPts val="110"/>
              </a:spcBef>
              <a:buClr>
                <a:srgbClr val="F7F7F7"/>
              </a:buClr>
              <a:buSzPts val="1100"/>
              <a:buFont typeface="Calibri" panose="020F0502020204030204" pitchFamily="34" charset="0"/>
              <a:buAutoNum type="arabicPeriod"/>
              <a:tabLst>
                <a:tab pos="534670" algn="l"/>
              </a:tabLst>
            </a:pP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Diseño</a:t>
            </a:r>
            <a:r>
              <a:rPr lang="es-ES" sz="1600" spc="-5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</a:t>
            </a:r>
            <a:r>
              <a:rPr lang="es-ES" sz="1600" spc="-5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</a:t>
            </a:r>
            <a:r>
              <a:rPr lang="es-ES" sz="1600" spc="-2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Estrategia</a:t>
            </a:r>
            <a:r>
              <a:rPr lang="es-ES" sz="1600" spc="-5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</a:t>
            </a:r>
            <a:r>
              <a:rPr lang="es-ES" sz="1600" spc="-15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Rendición</a:t>
            </a:r>
            <a:r>
              <a:rPr lang="es-ES" sz="1600" spc="-1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</a:t>
            </a:r>
            <a:r>
              <a:rPr lang="es-ES" sz="1600" spc="-2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Cuentas</a:t>
            </a:r>
            <a:endParaRPr lang="es-CO" sz="1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spcBef>
                <a:spcPts val="110"/>
              </a:spcBef>
              <a:buClr>
                <a:srgbClr val="F7F7F7"/>
              </a:buClr>
              <a:buSzPts val="1100"/>
              <a:buFont typeface="Calibri" panose="020F0502020204030204" pitchFamily="34" charset="0"/>
              <a:buAutoNum type="arabicPeriod"/>
              <a:tabLst>
                <a:tab pos="534670" algn="l"/>
              </a:tabLst>
            </a:pP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Preparación</a:t>
            </a:r>
            <a:r>
              <a:rPr lang="es-ES" sz="1600" spc="-1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</a:t>
            </a:r>
            <a:r>
              <a:rPr lang="es-ES" sz="1600" spc="-1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</a:t>
            </a:r>
            <a:r>
              <a:rPr lang="es-ES" sz="1600" spc="-15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Rendición</a:t>
            </a:r>
            <a:r>
              <a:rPr lang="es-ES" sz="1600" spc="-1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</a:t>
            </a:r>
            <a:r>
              <a:rPr lang="es-ES" sz="1600" spc="-5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Cuentas</a:t>
            </a:r>
            <a:endParaRPr lang="es-CO" sz="1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spcBef>
                <a:spcPts val="110"/>
              </a:spcBef>
              <a:buClr>
                <a:srgbClr val="F7F7F7"/>
              </a:buClr>
              <a:buSzPts val="1100"/>
              <a:buFont typeface="Calibri" panose="020F0502020204030204" pitchFamily="34" charset="0"/>
              <a:buAutoNum type="arabicPeriod"/>
              <a:tabLst>
                <a:tab pos="534670" algn="l"/>
              </a:tabLst>
            </a:pP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Ejecución</a:t>
            </a:r>
            <a:r>
              <a:rPr lang="es-ES" sz="1600" spc="-15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</a:t>
            </a:r>
            <a:r>
              <a:rPr lang="es-ES" sz="1600" spc="-5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</a:t>
            </a:r>
            <a:r>
              <a:rPr lang="es-ES" sz="1600" spc="-2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Estrategia</a:t>
            </a:r>
            <a:r>
              <a:rPr lang="es-ES" sz="1600" spc="-1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Rendición</a:t>
            </a:r>
            <a:r>
              <a:rPr lang="es-ES" sz="1600" spc="-1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</a:t>
            </a:r>
            <a:r>
              <a:rPr lang="es-ES" sz="1600" spc="-5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Cuentas</a:t>
            </a:r>
            <a:endParaRPr lang="es-CO" sz="1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spcBef>
                <a:spcPts val="100"/>
              </a:spcBef>
              <a:buClr>
                <a:srgbClr val="F7F7F7"/>
              </a:buClr>
              <a:buSzPts val="1100"/>
              <a:buFont typeface="Calibri" panose="020F0502020204030204" pitchFamily="34" charset="0"/>
              <a:buAutoNum type="arabicPeriod"/>
              <a:tabLst>
                <a:tab pos="534670" algn="l"/>
              </a:tabLst>
            </a:pP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Seguimiento</a:t>
            </a:r>
            <a:r>
              <a:rPr lang="es-ES" sz="1600" spc="-1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</a:t>
            </a:r>
            <a:r>
              <a:rPr lang="es-ES" sz="1600" spc="-5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evaluación</a:t>
            </a:r>
            <a:r>
              <a:rPr lang="es-ES" sz="1600" spc="-1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la</a:t>
            </a:r>
            <a:r>
              <a:rPr lang="es-ES" sz="1600" spc="-5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implementación</a:t>
            </a:r>
            <a:r>
              <a:rPr lang="es-ES" sz="1600" spc="-1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</a:t>
            </a:r>
            <a:r>
              <a:rPr lang="es-ES" sz="1600" spc="-2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</a:t>
            </a:r>
            <a:r>
              <a:rPr lang="es-ES" sz="1600" spc="-15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Estrategia</a:t>
            </a:r>
            <a:r>
              <a:rPr lang="es-ES" sz="1600" spc="-2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</a:t>
            </a:r>
            <a:r>
              <a:rPr lang="es-ES" sz="1600" spc="-5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Rendición</a:t>
            </a:r>
            <a:r>
              <a:rPr lang="es-ES" sz="1600" spc="-1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</a:t>
            </a:r>
            <a:r>
              <a:rPr lang="es-ES" sz="1600" spc="-15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Cuentas</a:t>
            </a:r>
            <a:endParaRPr lang="es-CO" sz="1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>
              <a:buClr>
                <a:srgbClr val="F7F7F7"/>
              </a:buClr>
            </a:pPr>
            <a:r>
              <a:rPr lang="es-MX" sz="1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28" name="Rectángulo: esquinas redondeadas 3">
            <a:extLst>
              <a:ext uri="{FF2B5EF4-FFF2-40B4-BE49-F238E27FC236}">
                <a16:creationId xmlns:a16="http://schemas.microsoft.com/office/drawing/2014/main" id="{0DE6A651-35A6-DA41-A36E-6280C268578E}"/>
              </a:ext>
            </a:extLst>
          </p:cNvPr>
          <p:cNvSpPr/>
          <p:nvPr/>
        </p:nvSpPr>
        <p:spPr>
          <a:xfrm>
            <a:off x="637698" y="2517922"/>
            <a:ext cx="4263979" cy="340242"/>
          </a:xfrm>
          <a:prstGeom prst="roundRect">
            <a:avLst/>
          </a:prstGeom>
          <a:solidFill>
            <a:srgbClr val="0F56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13D7567E-83B2-4F4B-82FC-83724FA979FC}"/>
              </a:ext>
            </a:extLst>
          </p:cNvPr>
          <p:cNvSpPr txBox="1"/>
          <p:nvPr/>
        </p:nvSpPr>
        <p:spPr>
          <a:xfrm>
            <a:off x="648331" y="2560453"/>
            <a:ext cx="42639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bg1"/>
                </a:solidFill>
              </a:rPr>
              <a:t>AUTODIAGNÓSTICO GESTIÓN DE LA RENDICIÓN DE CUENTAS </a:t>
            </a:r>
            <a:endParaRPr sz="1000" b="1" dirty="0">
              <a:solidFill>
                <a:schemeClr val="bg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BBC3059-3430-4024-BA0F-F364155CF5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50" t="3334" r="6805" b="70538"/>
          <a:stretch/>
        </p:blipFill>
        <p:spPr>
          <a:xfrm>
            <a:off x="993066" y="1726254"/>
            <a:ext cx="3668232" cy="775215"/>
          </a:xfrm>
          <a:prstGeom prst="rect">
            <a:avLst/>
          </a:prstGeom>
        </p:spPr>
      </p:pic>
      <p:graphicFrame>
        <p:nvGraphicFramePr>
          <p:cNvPr id="33" name="Tabla 33">
            <a:extLst>
              <a:ext uri="{FF2B5EF4-FFF2-40B4-BE49-F238E27FC236}">
                <a16:creationId xmlns:a16="http://schemas.microsoft.com/office/drawing/2014/main" id="{DCB8CF25-4256-8247-BDCE-6C20CAC6E6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906180"/>
              </p:ext>
            </p:extLst>
          </p:nvPr>
        </p:nvGraphicFramePr>
        <p:xfrm>
          <a:off x="792977" y="3064277"/>
          <a:ext cx="4010383" cy="1039177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588979">
                  <a:extLst>
                    <a:ext uri="{9D8B030D-6E8A-4147-A177-3AD203B41FA5}">
                      <a16:colId xmlns:a16="http://schemas.microsoft.com/office/drawing/2014/main" val="1347599776"/>
                    </a:ext>
                  </a:extLst>
                </a:gridCol>
                <a:gridCol w="2421404">
                  <a:extLst>
                    <a:ext uri="{9D8B030D-6E8A-4147-A177-3AD203B41FA5}">
                      <a16:colId xmlns:a16="http://schemas.microsoft.com/office/drawing/2014/main" val="61105257"/>
                    </a:ext>
                  </a:extLst>
                </a:gridCol>
              </a:tblGrid>
              <a:tr h="307657">
                <a:tc>
                  <a:txBody>
                    <a:bodyPr/>
                    <a:lstStyle/>
                    <a:p>
                      <a:pPr algn="ctr"/>
                      <a:r>
                        <a:rPr lang="es-ES" sz="1400" b="0" dirty="0"/>
                        <a:t>ENTIDAD </a:t>
                      </a:r>
                      <a:endParaRPr sz="1400" b="0" dirty="0"/>
                    </a:p>
                  </a:txBody>
                  <a:tcPr>
                    <a:lnL w="12700" cap="flat" cmpd="sng" algn="ctr">
                      <a:solidFill>
                        <a:srgbClr val="1972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972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972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2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0" dirty="0"/>
                        <a:t>CALIFICACIÓN TOTAL</a:t>
                      </a:r>
                      <a:endParaRPr sz="1400" b="0" dirty="0"/>
                    </a:p>
                  </a:txBody>
                  <a:tcPr>
                    <a:lnL w="12700" cap="flat" cmpd="sng" algn="ctr">
                      <a:solidFill>
                        <a:srgbClr val="1972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972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972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2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762707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dirty="0"/>
                    </a:p>
                  </a:txBody>
                  <a:tcPr>
                    <a:lnL w="12700" cap="flat" cmpd="sng" algn="ctr">
                      <a:solidFill>
                        <a:srgbClr val="1972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972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972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2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solidFill>
                            <a:srgbClr val="197248"/>
                          </a:solidFill>
                        </a:rPr>
                        <a:t>61,5 </a:t>
                      </a:r>
                      <a:endParaRPr sz="1400" b="1" dirty="0">
                        <a:solidFill>
                          <a:srgbClr val="19724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972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972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972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2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7132437"/>
                  </a:ext>
                </a:extLst>
              </a:tr>
              <a:tr h="195476">
                <a:tc>
                  <a:txBody>
                    <a:bodyPr/>
                    <a:lstStyle/>
                    <a:p>
                      <a:endParaRPr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972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972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rgbClr val="197248"/>
                          </a:solidFill>
                        </a:rPr>
                        <a:t>Nivel consolidación</a:t>
                      </a:r>
                      <a:endParaRPr sz="1400" dirty="0">
                        <a:solidFill>
                          <a:srgbClr val="19724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972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972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972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2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835555"/>
                  </a:ext>
                </a:extLst>
              </a:tr>
            </a:tbl>
          </a:graphicData>
        </a:graphic>
      </p:graphicFrame>
      <p:sp>
        <p:nvSpPr>
          <p:cNvPr id="36" name="CuadroTexto 35">
            <a:extLst>
              <a:ext uri="{FF2B5EF4-FFF2-40B4-BE49-F238E27FC236}">
                <a16:creationId xmlns:a16="http://schemas.microsoft.com/office/drawing/2014/main" id="{8B85B4D8-582C-A141-B350-11A8F0173B3B}"/>
              </a:ext>
            </a:extLst>
          </p:cNvPr>
          <p:cNvSpPr txBox="1"/>
          <p:nvPr/>
        </p:nvSpPr>
        <p:spPr>
          <a:xfrm>
            <a:off x="804266" y="4279513"/>
            <a:ext cx="4010383" cy="11695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197248"/>
                </a:solidFill>
              </a:rPr>
              <a:t>Nivel Autodiagnóstico</a:t>
            </a:r>
          </a:p>
          <a:p>
            <a:endParaRPr lang="es-ES" b="1" dirty="0"/>
          </a:p>
          <a:p>
            <a:r>
              <a:rPr lang="es-ES" b="1" dirty="0">
                <a:solidFill>
                  <a:srgbClr val="197248"/>
                </a:solidFill>
              </a:rPr>
              <a:t>0-50: </a:t>
            </a:r>
            <a:r>
              <a:rPr lang="es-ES" dirty="0"/>
              <a:t>Nivel inicial</a:t>
            </a:r>
            <a:endParaRPr lang="es-ES" dirty="0">
              <a:solidFill>
                <a:srgbClr val="197248"/>
              </a:solidFill>
            </a:endParaRPr>
          </a:p>
          <a:p>
            <a:r>
              <a:rPr lang="es-ES" b="1" dirty="0">
                <a:solidFill>
                  <a:srgbClr val="197248"/>
                </a:solidFill>
              </a:rPr>
              <a:t>51-80:</a:t>
            </a:r>
            <a:r>
              <a:rPr lang="es-ES" b="1" dirty="0"/>
              <a:t> </a:t>
            </a:r>
            <a:r>
              <a:rPr lang="es-ES" dirty="0"/>
              <a:t>Nivel consolidación</a:t>
            </a:r>
          </a:p>
          <a:p>
            <a:r>
              <a:rPr lang="es-ES" b="1" dirty="0">
                <a:solidFill>
                  <a:srgbClr val="197248"/>
                </a:solidFill>
              </a:rPr>
              <a:t>81-100:</a:t>
            </a:r>
            <a:r>
              <a:rPr lang="es-ES" b="1" dirty="0"/>
              <a:t> </a:t>
            </a:r>
            <a:r>
              <a:rPr lang="es-ES" dirty="0"/>
              <a:t>Nivel perfeccionamiento 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id="{026148CF-A585-DD42-8A17-CE681A56EFA6}"/>
              </a:ext>
            </a:extLst>
          </p:cNvPr>
          <p:cNvSpPr/>
          <p:nvPr/>
        </p:nvSpPr>
        <p:spPr>
          <a:xfrm>
            <a:off x="1270135" y="1539171"/>
            <a:ext cx="4778268" cy="4075053"/>
          </a:xfrm>
          <a:prstGeom prst="roundRect">
            <a:avLst>
              <a:gd name="adj" fmla="val 7680"/>
            </a:avLst>
          </a:prstGeom>
          <a:solidFill>
            <a:srgbClr val="EFEFEF"/>
          </a:solidFill>
          <a:ln>
            <a:noFill/>
          </a:ln>
          <a:effectLst>
            <a:outerShdw blurRad="241300" dist="50800" dir="5100000" sx="101000" sy="101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es-CO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" name="Group 21"/>
          <p:cNvGrpSpPr/>
          <p:nvPr/>
        </p:nvGrpSpPr>
        <p:grpSpPr>
          <a:xfrm flipH="1">
            <a:off x="11201738" y="820673"/>
            <a:ext cx="299104" cy="509316"/>
            <a:chOff x="880659" y="1409131"/>
            <a:chExt cx="598954" cy="1019900"/>
          </a:xfrm>
        </p:grpSpPr>
        <p:sp>
          <p:nvSpPr>
            <p:cNvPr id="3" name="Round Single Corner Rectangle 20"/>
            <p:cNvSpPr/>
            <p:nvPr/>
          </p:nvSpPr>
          <p:spPr>
            <a:xfrm>
              <a:off x="1387614" y="1874938"/>
              <a:ext cx="91552" cy="554093"/>
            </a:xfrm>
            <a:prstGeom prst="round1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7"/>
            <p:cNvSpPr>
              <a:spLocks noChangeArrowheads="1"/>
            </p:cNvSpPr>
            <p:nvPr/>
          </p:nvSpPr>
          <p:spPr bwMode="auto">
            <a:xfrm flipH="1">
              <a:off x="1388061" y="1874939"/>
              <a:ext cx="91552" cy="146051"/>
            </a:xfrm>
            <a:prstGeom prst="rect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" name="Freeform 8"/>
            <p:cNvSpPr/>
            <p:nvPr/>
          </p:nvSpPr>
          <p:spPr bwMode="auto">
            <a:xfrm flipH="1">
              <a:off x="880659" y="1409131"/>
              <a:ext cx="598503" cy="554091"/>
            </a:xfrm>
            <a:custGeom>
              <a:avLst/>
              <a:gdLst>
                <a:gd name="T0" fmla="*/ 122 w 280"/>
                <a:gd name="T1" fmla="*/ 0 h 262"/>
                <a:gd name="T2" fmla="*/ 0 w 280"/>
                <a:gd name="T3" fmla="*/ 122 h 262"/>
                <a:gd name="T4" fmla="*/ 0 w 280"/>
                <a:gd name="T5" fmla="*/ 224 h 262"/>
                <a:gd name="T6" fmla="*/ 0 w 280"/>
                <a:gd name="T7" fmla="*/ 262 h 262"/>
                <a:gd name="T8" fmla="*/ 38 w 280"/>
                <a:gd name="T9" fmla="*/ 224 h 262"/>
                <a:gd name="T10" fmla="*/ 111 w 280"/>
                <a:gd name="T11" fmla="*/ 224 h 262"/>
                <a:gd name="T12" fmla="*/ 280 w 280"/>
                <a:gd name="T13" fmla="*/ 55 h 262"/>
                <a:gd name="T14" fmla="*/ 280 w 280"/>
                <a:gd name="T15" fmla="*/ 0 h 262"/>
                <a:gd name="T16" fmla="*/ 122 w 280"/>
                <a:gd name="T17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0" h="262">
                  <a:moveTo>
                    <a:pt x="122" y="0"/>
                  </a:moveTo>
                  <a:cubicBezTo>
                    <a:pt x="55" y="0"/>
                    <a:pt x="0" y="54"/>
                    <a:pt x="0" y="122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0" y="241"/>
                    <a:pt x="17" y="224"/>
                    <a:pt x="38" y="224"/>
                  </a:cubicBezTo>
                  <a:cubicBezTo>
                    <a:pt x="111" y="224"/>
                    <a:pt x="111" y="224"/>
                    <a:pt x="111" y="224"/>
                  </a:cubicBezTo>
                  <a:cubicBezTo>
                    <a:pt x="204" y="224"/>
                    <a:pt x="280" y="149"/>
                    <a:pt x="280" y="55"/>
                  </a:cubicBezTo>
                  <a:cubicBezTo>
                    <a:pt x="280" y="0"/>
                    <a:pt x="280" y="0"/>
                    <a:pt x="280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9AB52A"/>
                </a:solidFill>
              </a:endParaRPr>
            </a:p>
          </p:txBody>
        </p:sp>
      </p:grpSp>
      <p:sp>
        <p:nvSpPr>
          <p:cNvPr id="6" name="Rectángulo 5"/>
          <p:cNvSpPr/>
          <p:nvPr/>
        </p:nvSpPr>
        <p:spPr>
          <a:xfrm>
            <a:off x="7809064" y="896401"/>
            <a:ext cx="39730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200" b="1" dirty="0">
                <a:solidFill>
                  <a:srgbClr val="9AB52A"/>
                </a:solidFill>
                <a:latin typeface="+mn-lt"/>
                <a:cs typeface="Arial" panose="020B0604020202020204" pitchFamily="34" charset="0"/>
              </a:rPr>
              <a:t>1. Calificación total  </a:t>
            </a:r>
            <a:endParaRPr lang="en-US" sz="3200" b="1" dirty="0">
              <a:solidFill>
                <a:srgbClr val="9AB52A"/>
              </a:solidFill>
              <a:latin typeface="+mn-lt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62D6088-D6A2-FF49-9E99-E4E7D814C1B4}"/>
              </a:ext>
            </a:extLst>
          </p:cNvPr>
          <p:cNvSpPr txBox="1"/>
          <p:nvPr/>
        </p:nvSpPr>
        <p:spPr>
          <a:xfrm>
            <a:off x="6702961" y="2419170"/>
            <a:ext cx="479788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calificación total del autodiagnóstico es de </a:t>
            </a:r>
            <a:r>
              <a:rPr lang="es-E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61,5</a:t>
            </a: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ubicándonos en un nivel de Consolidación, donde </a:t>
            </a:r>
            <a:r>
              <a:rPr lang="es-MX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busca facilitar la gestión de la entidad y </a:t>
            </a:r>
            <a:r>
              <a:rPr lang="es-MX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orientarla hacia el logro de resultados</a:t>
            </a:r>
            <a:r>
              <a:rPr lang="es-MX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mediante </a:t>
            </a:r>
            <a:r>
              <a:rPr lang="es-MX" sz="18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tercera dimensión del Modelo, Gestión con Valores para Resultados</a:t>
            </a:r>
            <a:r>
              <a:rPr lang="es-MX" sz="1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MX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busca poner en marcha las trayectorias de implementación de políticas definidas en la dimensión de </a:t>
            </a:r>
            <a:r>
              <a:rPr lang="es-MX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Direccionamiento Estratégico.</a:t>
            </a:r>
            <a:endParaRPr lang="es-CO" sz="18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CO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3" name="Conector angular 3">
            <a:extLst>
              <a:ext uri="{FF2B5EF4-FFF2-40B4-BE49-F238E27FC236}">
                <a16:creationId xmlns:a16="http://schemas.microsoft.com/office/drawing/2014/main" id="{70D3337B-0AE1-F348-BDC5-6517A09A9922}"/>
              </a:ext>
            </a:extLst>
          </p:cNvPr>
          <p:cNvCxnSpPr>
            <a:cxnSpLocks/>
          </p:cNvCxnSpPr>
          <p:nvPr/>
        </p:nvCxnSpPr>
        <p:spPr>
          <a:xfrm flipV="1">
            <a:off x="6365824" y="2288951"/>
            <a:ext cx="2190681" cy="776485"/>
          </a:xfrm>
          <a:prstGeom prst="bentConnector3">
            <a:avLst>
              <a:gd name="adj1" fmla="val 9330"/>
            </a:avLst>
          </a:prstGeom>
          <a:ln w="19050">
            <a:solidFill>
              <a:srgbClr val="87B91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BB1C20A-6BBE-D14F-B283-2073E75649E7}"/>
              </a:ext>
            </a:extLst>
          </p:cNvPr>
          <p:cNvSpPr txBox="1"/>
          <p:nvPr/>
        </p:nvSpPr>
        <p:spPr>
          <a:xfrm>
            <a:off x="1995150" y="5052734"/>
            <a:ext cx="3608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GESTIÓN DE RENDICIÓN DE CUENTAS </a:t>
            </a:r>
            <a:endParaRPr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A542162D-84A1-9347-B47A-E573EF42E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926" y="1815072"/>
            <a:ext cx="4436374" cy="31098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redondeado 24">
            <a:extLst>
              <a:ext uri="{FF2B5EF4-FFF2-40B4-BE49-F238E27FC236}">
                <a16:creationId xmlns:a16="http://schemas.microsoft.com/office/drawing/2014/main" id="{54327742-5E69-9F44-9A95-5FE13F7E4E51}"/>
              </a:ext>
            </a:extLst>
          </p:cNvPr>
          <p:cNvSpPr/>
          <p:nvPr/>
        </p:nvSpPr>
        <p:spPr>
          <a:xfrm>
            <a:off x="326779" y="1970060"/>
            <a:ext cx="7988967" cy="3456664"/>
          </a:xfrm>
          <a:prstGeom prst="roundRect">
            <a:avLst>
              <a:gd name="adj" fmla="val 7680"/>
            </a:avLst>
          </a:prstGeom>
          <a:solidFill>
            <a:srgbClr val="EFEFEF"/>
          </a:solidFill>
          <a:ln>
            <a:noFill/>
          </a:ln>
          <a:effectLst>
            <a:outerShdw blurRad="241300" dist="50800" dir="5100000" sx="101000" sy="101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es-CO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" name="Group 21"/>
          <p:cNvGrpSpPr/>
          <p:nvPr/>
        </p:nvGrpSpPr>
        <p:grpSpPr>
          <a:xfrm flipH="1">
            <a:off x="11692717" y="996676"/>
            <a:ext cx="299104" cy="509316"/>
            <a:chOff x="880659" y="1409131"/>
            <a:chExt cx="598954" cy="1019900"/>
          </a:xfrm>
        </p:grpSpPr>
        <p:sp>
          <p:nvSpPr>
            <p:cNvPr id="3" name="Round Single Corner Rectangle 20"/>
            <p:cNvSpPr/>
            <p:nvPr/>
          </p:nvSpPr>
          <p:spPr>
            <a:xfrm>
              <a:off x="1387614" y="1874938"/>
              <a:ext cx="91552" cy="554093"/>
            </a:xfrm>
            <a:prstGeom prst="round1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7"/>
            <p:cNvSpPr>
              <a:spLocks noChangeArrowheads="1"/>
            </p:cNvSpPr>
            <p:nvPr/>
          </p:nvSpPr>
          <p:spPr bwMode="auto">
            <a:xfrm flipH="1">
              <a:off x="1388061" y="1874939"/>
              <a:ext cx="91552" cy="146051"/>
            </a:xfrm>
            <a:prstGeom prst="rect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" name="Freeform 8"/>
            <p:cNvSpPr/>
            <p:nvPr/>
          </p:nvSpPr>
          <p:spPr bwMode="auto">
            <a:xfrm flipH="1">
              <a:off x="880659" y="1409131"/>
              <a:ext cx="598503" cy="554091"/>
            </a:xfrm>
            <a:custGeom>
              <a:avLst/>
              <a:gdLst>
                <a:gd name="T0" fmla="*/ 122 w 280"/>
                <a:gd name="T1" fmla="*/ 0 h 262"/>
                <a:gd name="T2" fmla="*/ 0 w 280"/>
                <a:gd name="T3" fmla="*/ 122 h 262"/>
                <a:gd name="T4" fmla="*/ 0 w 280"/>
                <a:gd name="T5" fmla="*/ 224 h 262"/>
                <a:gd name="T6" fmla="*/ 0 w 280"/>
                <a:gd name="T7" fmla="*/ 262 h 262"/>
                <a:gd name="T8" fmla="*/ 38 w 280"/>
                <a:gd name="T9" fmla="*/ 224 h 262"/>
                <a:gd name="T10" fmla="*/ 111 w 280"/>
                <a:gd name="T11" fmla="*/ 224 h 262"/>
                <a:gd name="T12" fmla="*/ 280 w 280"/>
                <a:gd name="T13" fmla="*/ 55 h 262"/>
                <a:gd name="T14" fmla="*/ 280 w 280"/>
                <a:gd name="T15" fmla="*/ 0 h 262"/>
                <a:gd name="T16" fmla="*/ 122 w 280"/>
                <a:gd name="T17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0" h="262">
                  <a:moveTo>
                    <a:pt x="122" y="0"/>
                  </a:moveTo>
                  <a:cubicBezTo>
                    <a:pt x="55" y="0"/>
                    <a:pt x="0" y="54"/>
                    <a:pt x="0" y="122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0" y="241"/>
                    <a:pt x="17" y="224"/>
                    <a:pt x="38" y="224"/>
                  </a:cubicBezTo>
                  <a:cubicBezTo>
                    <a:pt x="111" y="224"/>
                    <a:pt x="111" y="224"/>
                    <a:pt x="111" y="224"/>
                  </a:cubicBezTo>
                  <a:cubicBezTo>
                    <a:pt x="204" y="224"/>
                    <a:pt x="280" y="149"/>
                    <a:pt x="280" y="55"/>
                  </a:cubicBezTo>
                  <a:cubicBezTo>
                    <a:pt x="280" y="0"/>
                    <a:pt x="280" y="0"/>
                    <a:pt x="280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9AB52A"/>
                </a:solidFill>
              </a:endParaRPr>
            </a:p>
          </p:txBody>
        </p:sp>
      </p:grpSp>
      <p:sp>
        <p:nvSpPr>
          <p:cNvPr id="6" name="Rectángulo 5"/>
          <p:cNvSpPr/>
          <p:nvPr/>
        </p:nvSpPr>
        <p:spPr>
          <a:xfrm>
            <a:off x="7293067" y="1018480"/>
            <a:ext cx="43337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O" sz="2800" b="1" dirty="0">
                <a:solidFill>
                  <a:srgbClr val="9AB52A"/>
                </a:solidFill>
                <a:latin typeface="+mn-lt"/>
                <a:cs typeface="Arial" panose="020B0604020202020204" pitchFamily="34" charset="0"/>
              </a:rPr>
              <a:t>2. Calificación por etapa </a:t>
            </a:r>
            <a:endParaRPr lang="en-US" sz="2800" b="1" dirty="0">
              <a:solidFill>
                <a:srgbClr val="9AB52A"/>
              </a:solidFill>
              <a:latin typeface="+mn-lt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83320A01-7F23-BE4A-824A-7860C73DCE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12" r="4546"/>
          <a:stretch/>
        </p:blipFill>
        <p:spPr>
          <a:xfrm>
            <a:off x="496935" y="1970059"/>
            <a:ext cx="7536347" cy="3306578"/>
          </a:xfrm>
          <a:prstGeom prst="rect">
            <a:avLst/>
          </a:prstGeom>
        </p:spPr>
      </p:pic>
      <p:sp>
        <p:nvSpPr>
          <p:cNvPr id="20" name="Rectángulo: esquinas redondeadas 1">
            <a:extLst>
              <a:ext uri="{FF2B5EF4-FFF2-40B4-BE49-F238E27FC236}">
                <a16:creationId xmlns:a16="http://schemas.microsoft.com/office/drawing/2014/main" id="{53EE72D1-E2C9-4A44-B0C4-78EEFC30A0B3}"/>
              </a:ext>
            </a:extLst>
          </p:cNvPr>
          <p:cNvSpPr/>
          <p:nvPr/>
        </p:nvSpPr>
        <p:spPr>
          <a:xfrm>
            <a:off x="8691002" y="1885840"/>
            <a:ext cx="2993654" cy="3600986"/>
          </a:xfrm>
          <a:prstGeom prst="roundRect">
            <a:avLst>
              <a:gd name="adj" fmla="val 3651"/>
            </a:avLst>
          </a:prstGeom>
          <a:noFill/>
          <a:ln w="19050">
            <a:solidFill>
              <a:srgbClr val="1D897C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Rectángulo: esquinas redondeadas 2">
            <a:extLst>
              <a:ext uri="{FF2B5EF4-FFF2-40B4-BE49-F238E27FC236}">
                <a16:creationId xmlns:a16="http://schemas.microsoft.com/office/drawing/2014/main" id="{6A3A9167-8777-DE4F-8939-65F4B82416A2}"/>
              </a:ext>
            </a:extLst>
          </p:cNvPr>
          <p:cNvSpPr/>
          <p:nvPr/>
        </p:nvSpPr>
        <p:spPr>
          <a:xfrm>
            <a:off x="8752861" y="2000127"/>
            <a:ext cx="2878008" cy="3420151"/>
          </a:xfrm>
          <a:prstGeom prst="roundRect">
            <a:avLst>
              <a:gd name="adj" fmla="val 5469"/>
            </a:avLst>
          </a:prstGeom>
          <a:solidFill>
            <a:srgbClr val="A0B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Rectángulo: esquinas redondeadas 3">
            <a:extLst>
              <a:ext uri="{FF2B5EF4-FFF2-40B4-BE49-F238E27FC236}">
                <a16:creationId xmlns:a16="http://schemas.microsoft.com/office/drawing/2014/main" id="{5454C2D4-D192-9146-9FC5-6BA87A65228D}"/>
              </a:ext>
            </a:extLst>
          </p:cNvPr>
          <p:cNvSpPr/>
          <p:nvPr/>
        </p:nvSpPr>
        <p:spPr>
          <a:xfrm>
            <a:off x="8616591" y="1747775"/>
            <a:ext cx="3133720" cy="328004"/>
          </a:xfrm>
          <a:prstGeom prst="roundRect">
            <a:avLst/>
          </a:prstGeom>
          <a:solidFill>
            <a:srgbClr val="0F56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8AFEB63-7516-A444-A552-4FDBE0F02444}"/>
              </a:ext>
            </a:extLst>
          </p:cNvPr>
          <p:cNvSpPr txBox="1"/>
          <p:nvPr/>
        </p:nvSpPr>
        <p:spPr>
          <a:xfrm>
            <a:off x="8853298" y="2083678"/>
            <a:ext cx="276412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Los puntajes más bajos están dados para las etapas de Seguimiento y </a:t>
            </a:r>
            <a:r>
              <a:rPr lang="es-ES" dirty="0">
                <a:solidFill>
                  <a:schemeClr val="bg1"/>
                </a:solidFill>
                <a:latin typeface="Century Gothic" panose="020B0502020202020204" pitchFamily="34" charset="0"/>
              </a:rPr>
              <a:t>evaluación de la Implementación de la Estrategia de Rendición de Cuentas </a:t>
            </a:r>
            <a:r>
              <a:rPr lang="es-ES" b="1" dirty="0">
                <a:solidFill>
                  <a:schemeClr val="bg1"/>
                </a:solidFill>
                <a:latin typeface="Century Gothic" panose="020B0502020202020204" pitchFamily="34" charset="0"/>
              </a:rPr>
              <a:t>56,7 </a:t>
            </a:r>
            <a:r>
              <a:rPr lang="es-ES" dirty="0">
                <a:solidFill>
                  <a:schemeClr val="bg1"/>
                </a:solidFill>
                <a:latin typeface="Century Gothic" panose="020B0502020202020204" pitchFamily="34" charset="0"/>
              </a:rPr>
              <a:t>en contraste con las etapas de: Preparación para la rendición de cuentas, diseño de la estrategia de rendición de cuentas, ejecución de la estrategia de rendición de cuentas y Aprestamiento institucional para promover la rendición de cuentas.</a:t>
            </a:r>
            <a:endParaRPr lang="es-CO" dirty="0">
              <a:solidFill>
                <a:schemeClr val="bg1"/>
              </a:solidFill>
            </a:endParaRPr>
          </a:p>
          <a:p>
            <a:pPr algn="ctr">
              <a:buClr>
                <a:srgbClr val="F7F7F7"/>
              </a:buClr>
            </a:pPr>
            <a:r>
              <a:rPr lang="es-MX" sz="1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4" y="0"/>
            <a:ext cx="12202884" cy="6858000"/>
          </a:xfrm>
          <a:prstGeom prst="rect">
            <a:avLst/>
          </a:prstGeom>
        </p:spPr>
      </p:pic>
      <p:sp>
        <p:nvSpPr>
          <p:cNvPr id="57" name="Rectángulo redondeado 56">
            <a:extLst>
              <a:ext uri="{FF2B5EF4-FFF2-40B4-BE49-F238E27FC236}">
                <a16:creationId xmlns:a16="http://schemas.microsoft.com/office/drawing/2014/main" id="{33A40E75-98A5-134B-9962-59C376B31E40}"/>
              </a:ext>
            </a:extLst>
          </p:cNvPr>
          <p:cNvSpPr/>
          <p:nvPr/>
        </p:nvSpPr>
        <p:spPr>
          <a:xfrm>
            <a:off x="1182210" y="1392374"/>
            <a:ext cx="5474534" cy="4635962"/>
          </a:xfrm>
          <a:prstGeom prst="roundRect">
            <a:avLst>
              <a:gd name="adj" fmla="val 7680"/>
            </a:avLst>
          </a:prstGeom>
          <a:solidFill>
            <a:srgbClr val="EFEFEF"/>
          </a:solidFill>
          <a:ln>
            <a:noFill/>
          </a:ln>
          <a:effectLst>
            <a:outerShdw blurRad="241300" dist="50800" dir="5100000" sx="101000" sy="101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es-CO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8" y="304134"/>
            <a:ext cx="2214429" cy="74634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863" y="5486399"/>
            <a:ext cx="3675756" cy="1521993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10545325" y="324472"/>
            <a:ext cx="115370" cy="115370"/>
          </a:xfrm>
          <a:prstGeom prst="ellipse">
            <a:avLst/>
          </a:prstGeom>
          <a:solidFill>
            <a:srgbClr val="139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ipse 6"/>
          <p:cNvSpPr/>
          <p:nvPr/>
        </p:nvSpPr>
        <p:spPr>
          <a:xfrm>
            <a:off x="10734404" y="378804"/>
            <a:ext cx="56769" cy="56769"/>
          </a:xfrm>
          <a:prstGeom prst="ellipse">
            <a:avLst/>
          </a:prstGeom>
          <a:solidFill>
            <a:srgbClr val="7EA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ipse 7"/>
          <p:cNvSpPr/>
          <p:nvPr/>
        </p:nvSpPr>
        <p:spPr>
          <a:xfrm>
            <a:off x="10886505" y="319713"/>
            <a:ext cx="118117" cy="118117"/>
          </a:xfrm>
          <a:prstGeom prst="ellipse">
            <a:avLst/>
          </a:prstGeom>
          <a:solidFill>
            <a:srgbClr val="A0B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ipse 8"/>
          <p:cNvSpPr/>
          <p:nvPr/>
        </p:nvSpPr>
        <p:spPr>
          <a:xfrm>
            <a:off x="11082054" y="366612"/>
            <a:ext cx="64094" cy="64094"/>
          </a:xfrm>
          <a:prstGeom prst="ellipse">
            <a:avLst/>
          </a:prstGeom>
          <a:solidFill>
            <a:srgbClr val="C1D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ipse 9"/>
          <p:cNvSpPr/>
          <p:nvPr/>
        </p:nvSpPr>
        <p:spPr>
          <a:xfrm>
            <a:off x="11199922" y="325503"/>
            <a:ext cx="116055" cy="116055"/>
          </a:xfrm>
          <a:prstGeom prst="ellipse">
            <a:avLst/>
          </a:prstGeom>
          <a:solidFill>
            <a:srgbClr val="E0D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ipse 10"/>
          <p:cNvSpPr/>
          <p:nvPr/>
        </p:nvSpPr>
        <p:spPr>
          <a:xfrm>
            <a:off x="11374625" y="379149"/>
            <a:ext cx="47613" cy="47613"/>
          </a:xfrm>
          <a:prstGeom prst="ellipse">
            <a:avLst/>
          </a:prstGeom>
          <a:solidFill>
            <a:srgbClr val="7EA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ipse 11"/>
          <p:cNvSpPr/>
          <p:nvPr/>
        </p:nvSpPr>
        <p:spPr>
          <a:xfrm>
            <a:off x="10405617" y="386041"/>
            <a:ext cx="47613" cy="47613"/>
          </a:xfrm>
          <a:prstGeom prst="ellipse">
            <a:avLst/>
          </a:prstGeom>
          <a:solidFill>
            <a:srgbClr val="E0D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573"/>
          <p:cNvGrpSpPr>
            <a:grpSpLocks noChangeAspect="1"/>
          </p:cNvGrpSpPr>
          <p:nvPr/>
        </p:nvGrpSpPr>
        <p:grpSpPr bwMode="auto">
          <a:xfrm>
            <a:off x="11523954" y="147680"/>
            <a:ext cx="456391" cy="401760"/>
            <a:chOff x="5372" y="1634"/>
            <a:chExt cx="802" cy="706"/>
          </a:xfrm>
        </p:grpSpPr>
        <p:sp>
          <p:nvSpPr>
            <p:cNvPr id="14" name="AutoShape 572"/>
            <p:cNvSpPr>
              <a:spLocks noChangeAspect="1" noChangeArrowheads="1" noTextEdit="1"/>
            </p:cNvSpPr>
            <p:nvPr/>
          </p:nvSpPr>
          <p:spPr bwMode="auto">
            <a:xfrm>
              <a:off x="5372" y="1634"/>
              <a:ext cx="802" cy="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" name="Freeform 574"/>
            <p:cNvSpPr>
              <a:spLocks noEditPoints="1"/>
            </p:cNvSpPr>
            <p:nvPr/>
          </p:nvSpPr>
          <p:spPr bwMode="auto">
            <a:xfrm>
              <a:off x="5797" y="2012"/>
              <a:ext cx="262" cy="256"/>
            </a:xfrm>
            <a:custGeom>
              <a:avLst/>
              <a:gdLst>
                <a:gd name="T0" fmla="*/ 1397 w 2793"/>
                <a:gd name="T1" fmla="*/ 2540 h 2794"/>
                <a:gd name="T2" fmla="*/ 254 w 2793"/>
                <a:gd name="T3" fmla="*/ 1397 h 2794"/>
                <a:gd name="T4" fmla="*/ 1397 w 2793"/>
                <a:gd name="T5" fmla="*/ 254 h 2794"/>
                <a:gd name="T6" fmla="*/ 2540 w 2793"/>
                <a:gd name="T7" fmla="*/ 1397 h 2794"/>
                <a:gd name="T8" fmla="*/ 1397 w 2793"/>
                <a:gd name="T9" fmla="*/ 2540 h 2794"/>
                <a:gd name="T10" fmla="*/ 1397 w 2793"/>
                <a:gd name="T11" fmla="*/ 0 h 2794"/>
                <a:gd name="T12" fmla="*/ 0 w 2793"/>
                <a:gd name="T13" fmla="*/ 1397 h 2794"/>
                <a:gd name="T14" fmla="*/ 1397 w 2793"/>
                <a:gd name="T15" fmla="*/ 2794 h 2794"/>
                <a:gd name="T16" fmla="*/ 2793 w 2793"/>
                <a:gd name="T17" fmla="*/ 1397 h 2794"/>
                <a:gd name="T18" fmla="*/ 1397 w 2793"/>
                <a:gd name="T19" fmla="*/ 0 h 2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3" h="2794">
                  <a:moveTo>
                    <a:pt x="1397" y="2540"/>
                  </a:moveTo>
                  <a:cubicBezTo>
                    <a:pt x="767" y="2540"/>
                    <a:pt x="254" y="2027"/>
                    <a:pt x="254" y="1397"/>
                  </a:cubicBezTo>
                  <a:cubicBezTo>
                    <a:pt x="254" y="767"/>
                    <a:pt x="767" y="254"/>
                    <a:pt x="1397" y="254"/>
                  </a:cubicBezTo>
                  <a:cubicBezTo>
                    <a:pt x="2027" y="254"/>
                    <a:pt x="2540" y="767"/>
                    <a:pt x="2540" y="1397"/>
                  </a:cubicBezTo>
                  <a:cubicBezTo>
                    <a:pt x="2540" y="2027"/>
                    <a:pt x="2027" y="2540"/>
                    <a:pt x="1397" y="2540"/>
                  </a:cubicBezTo>
                  <a:close/>
                  <a:moveTo>
                    <a:pt x="1397" y="0"/>
                  </a:moveTo>
                  <a:cubicBezTo>
                    <a:pt x="627" y="0"/>
                    <a:pt x="0" y="627"/>
                    <a:pt x="0" y="1397"/>
                  </a:cubicBezTo>
                  <a:cubicBezTo>
                    <a:pt x="0" y="2167"/>
                    <a:pt x="627" y="2794"/>
                    <a:pt x="1397" y="2794"/>
                  </a:cubicBezTo>
                  <a:cubicBezTo>
                    <a:pt x="2167" y="2794"/>
                    <a:pt x="2793" y="2167"/>
                    <a:pt x="2793" y="1397"/>
                  </a:cubicBezTo>
                  <a:cubicBezTo>
                    <a:pt x="2793" y="627"/>
                    <a:pt x="2167" y="0"/>
                    <a:pt x="1397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Freeform 575"/>
            <p:cNvSpPr>
              <a:spLocks noEditPoints="1"/>
            </p:cNvSpPr>
            <p:nvPr/>
          </p:nvSpPr>
          <p:spPr bwMode="auto">
            <a:xfrm>
              <a:off x="5871" y="2085"/>
              <a:ext cx="113" cy="111"/>
            </a:xfrm>
            <a:custGeom>
              <a:avLst/>
              <a:gdLst>
                <a:gd name="T0" fmla="*/ 605 w 1210"/>
                <a:gd name="T1" fmla="*/ 957 h 1210"/>
                <a:gd name="T2" fmla="*/ 253 w 1210"/>
                <a:gd name="T3" fmla="*/ 605 h 1210"/>
                <a:gd name="T4" fmla="*/ 605 w 1210"/>
                <a:gd name="T5" fmla="*/ 253 h 1210"/>
                <a:gd name="T6" fmla="*/ 957 w 1210"/>
                <a:gd name="T7" fmla="*/ 605 h 1210"/>
                <a:gd name="T8" fmla="*/ 605 w 1210"/>
                <a:gd name="T9" fmla="*/ 957 h 1210"/>
                <a:gd name="T10" fmla="*/ 605 w 1210"/>
                <a:gd name="T11" fmla="*/ 0 h 1210"/>
                <a:gd name="T12" fmla="*/ 0 w 1210"/>
                <a:gd name="T13" fmla="*/ 605 h 1210"/>
                <a:gd name="T14" fmla="*/ 605 w 1210"/>
                <a:gd name="T15" fmla="*/ 1210 h 1210"/>
                <a:gd name="T16" fmla="*/ 1210 w 1210"/>
                <a:gd name="T17" fmla="*/ 605 h 1210"/>
                <a:gd name="T18" fmla="*/ 605 w 1210"/>
                <a:gd name="T19" fmla="*/ 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0" h="1210">
                  <a:moveTo>
                    <a:pt x="605" y="957"/>
                  </a:moveTo>
                  <a:cubicBezTo>
                    <a:pt x="411" y="957"/>
                    <a:pt x="253" y="799"/>
                    <a:pt x="253" y="605"/>
                  </a:cubicBezTo>
                  <a:cubicBezTo>
                    <a:pt x="253" y="411"/>
                    <a:pt x="411" y="253"/>
                    <a:pt x="605" y="253"/>
                  </a:cubicBezTo>
                  <a:cubicBezTo>
                    <a:pt x="799" y="253"/>
                    <a:pt x="957" y="411"/>
                    <a:pt x="957" y="605"/>
                  </a:cubicBezTo>
                  <a:cubicBezTo>
                    <a:pt x="957" y="799"/>
                    <a:pt x="799" y="957"/>
                    <a:pt x="605" y="957"/>
                  </a:cubicBezTo>
                  <a:close/>
                  <a:moveTo>
                    <a:pt x="605" y="0"/>
                  </a:moveTo>
                  <a:cubicBezTo>
                    <a:pt x="271" y="0"/>
                    <a:pt x="0" y="271"/>
                    <a:pt x="0" y="605"/>
                  </a:cubicBezTo>
                  <a:cubicBezTo>
                    <a:pt x="0" y="939"/>
                    <a:pt x="271" y="1210"/>
                    <a:pt x="605" y="1210"/>
                  </a:cubicBezTo>
                  <a:cubicBezTo>
                    <a:pt x="939" y="1210"/>
                    <a:pt x="1210" y="939"/>
                    <a:pt x="1210" y="605"/>
                  </a:cubicBezTo>
                  <a:cubicBezTo>
                    <a:pt x="1210" y="271"/>
                    <a:pt x="939" y="0"/>
                    <a:pt x="605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576"/>
            <p:cNvSpPr>
              <a:spLocks noEditPoints="1"/>
            </p:cNvSpPr>
            <p:nvPr/>
          </p:nvSpPr>
          <p:spPr bwMode="auto">
            <a:xfrm>
              <a:off x="5372" y="1634"/>
              <a:ext cx="800" cy="704"/>
            </a:xfrm>
            <a:custGeom>
              <a:avLst/>
              <a:gdLst>
                <a:gd name="T0" fmla="*/ 5924 w 8533"/>
                <a:gd name="T1" fmla="*/ 3357 h 7683"/>
                <a:gd name="T2" fmla="*/ 3844 w 8533"/>
                <a:gd name="T3" fmla="*/ 6115 h 7683"/>
                <a:gd name="T4" fmla="*/ 3568 w 8533"/>
                <a:gd name="T5" fmla="*/ 5520 h 7683"/>
                <a:gd name="T6" fmla="*/ 8276 w 8533"/>
                <a:gd name="T7" fmla="*/ 5393 h 7683"/>
                <a:gd name="T8" fmla="*/ 5924 w 8533"/>
                <a:gd name="T9" fmla="*/ 7429 h 7683"/>
                <a:gd name="T10" fmla="*/ 5924 w 8533"/>
                <a:gd name="T11" fmla="*/ 3611 h 7683"/>
                <a:gd name="T12" fmla="*/ 5924 w 8533"/>
                <a:gd name="T13" fmla="*/ 7429 h 7683"/>
                <a:gd name="T14" fmla="*/ 3725 w 8533"/>
                <a:gd name="T15" fmla="*/ 3227 h 7683"/>
                <a:gd name="T16" fmla="*/ 6570 w 8533"/>
                <a:gd name="T17" fmla="*/ 1756 h 7683"/>
                <a:gd name="T18" fmla="*/ 5924 w 8533"/>
                <a:gd name="T19" fmla="*/ 2911 h 7683"/>
                <a:gd name="T20" fmla="*/ 2954 w 8533"/>
                <a:gd name="T21" fmla="*/ 5071 h 7683"/>
                <a:gd name="T22" fmla="*/ 2875 w 8533"/>
                <a:gd name="T23" fmla="*/ 6115 h 7683"/>
                <a:gd name="T24" fmla="*/ 254 w 8533"/>
                <a:gd name="T25" fmla="*/ 5427 h 7683"/>
                <a:gd name="T26" fmla="*/ 698 w 8533"/>
                <a:gd name="T27" fmla="*/ 3415 h 7683"/>
                <a:gd name="T28" fmla="*/ 2954 w 8533"/>
                <a:gd name="T29" fmla="*/ 4480 h 7683"/>
                <a:gd name="T30" fmla="*/ 3081 w 8533"/>
                <a:gd name="T31" fmla="*/ 4606 h 7683"/>
                <a:gd name="T32" fmla="*/ 3207 w 8533"/>
                <a:gd name="T33" fmla="*/ 3305 h 7683"/>
                <a:gd name="T34" fmla="*/ 7050 w 8533"/>
                <a:gd name="T35" fmla="*/ 1277 h 7683"/>
                <a:gd name="T36" fmla="*/ 6824 w 8533"/>
                <a:gd name="T37" fmla="*/ 3071 h 7683"/>
                <a:gd name="T38" fmla="*/ 6697 w 8533"/>
                <a:gd name="T39" fmla="*/ 1503 h 7683"/>
                <a:gd name="T40" fmla="*/ 3904 w 8533"/>
                <a:gd name="T41" fmla="*/ 1596 h 7683"/>
                <a:gd name="T42" fmla="*/ 3487 w 8533"/>
                <a:gd name="T43" fmla="*/ 3456 h 7683"/>
                <a:gd name="T44" fmla="*/ 4292 w 8533"/>
                <a:gd name="T45" fmla="*/ 3486 h 7683"/>
                <a:gd name="T46" fmla="*/ 3315 w 8533"/>
                <a:gd name="T47" fmla="*/ 6115 h 7683"/>
                <a:gd name="T48" fmla="*/ 3207 w 8533"/>
                <a:gd name="T49" fmla="*/ 5071 h 7683"/>
                <a:gd name="T50" fmla="*/ 3081 w 8533"/>
                <a:gd name="T51" fmla="*/ 4944 h 7683"/>
                <a:gd name="T52" fmla="*/ 1441 w 8533"/>
                <a:gd name="T53" fmla="*/ 7429 h 7683"/>
                <a:gd name="T54" fmla="*/ 254 w 8533"/>
                <a:gd name="T55" fmla="*/ 6242 h 7683"/>
                <a:gd name="T56" fmla="*/ 1441 w 8533"/>
                <a:gd name="T57" fmla="*/ 5055 h 7683"/>
                <a:gd name="T58" fmla="*/ 1441 w 8533"/>
                <a:gd name="T59" fmla="*/ 7429 h 7683"/>
                <a:gd name="T60" fmla="*/ 1435 w 8533"/>
                <a:gd name="T61" fmla="*/ 1628 h 7683"/>
                <a:gd name="T62" fmla="*/ 1870 w 8533"/>
                <a:gd name="T63" fmla="*/ 1739 h 7683"/>
                <a:gd name="T64" fmla="*/ 1325 w 8533"/>
                <a:gd name="T65" fmla="*/ 3162 h 7683"/>
                <a:gd name="T66" fmla="*/ 7303 w 8533"/>
                <a:gd name="T67" fmla="*/ 3306 h 7683"/>
                <a:gd name="T68" fmla="*/ 7177 w 8533"/>
                <a:gd name="T69" fmla="*/ 536 h 7683"/>
                <a:gd name="T70" fmla="*/ 6582 w 8533"/>
                <a:gd name="T71" fmla="*/ 663 h 7683"/>
                <a:gd name="T72" fmla="*/ 6708 w 8533"/>
                <a:gd name="T73" fmla="*/ 789 h 7683"/>
                <a:gd name="T74" fmla="*/ 7050 w 8533"/>
                <a:gd name="T75" fmla="*/ 1023 h 7683"/>
                <a:gd name="T76" fmla="*/ 2987 w 8533"/>
                <a:gd name="T77" fmla="*/ 1023 h 7683"/>
                <a:gd name="T78" fmla="*/ 6117 w 8533"/>
                <a:gd name="T79" fmla="*/ 789 h 7683"/>
                <a:gd name="T80" fmla="*/ 6244 w 8533"/>
                <a:gd name="T81" fmla="*/ 663 h 7683"/>
                <a:gd name="T82" fmla="*/ 2860 w 8533"/>
                <a:gd name="T83" fmla="*/ 536 h 7683"/>
                <a:gd name="T84" fmla="*/ 2734 w 8533"/>
                <a:gd name="T85" fmla="*/ 1150 h 7683"/>
                <a:gd name="T86" fmla="*/ 3494 w 8533"/>
                <a:gd name="T87" fmla="*/ 1277 h 7683"/>
                <a:gd name="T88" fmla="*/ 2124 w 8533"/>
                <a:gd name="T89" fmla="*/ 3162 h 7683"/>
                <a:gd name="T90" fmla="*/ 1760 w 8533"/>
                <a:gd name="T91" fmla="*/ 1375 h 7683"/>
                <a:gd name="T92" fmla="*/ 1709 w 8533"/>
                <a:gd name="T93" fmla="*/ 551 h 7683"/>
                <a:gd name="T94" fmla="*/ 2135 w 8533"/>
                <a:gd name="T95" fmla="*/ 253 h 7683"/>
                <a:gd name="T96" fmla="*/ 2262 w 8533"/>
                <a:gd name="T97" fmla="*/ 127 h 7683"/>
                <a:gd name="T98" fmla="*/ 2006 w 8533"/>
                <a:gd name="T99" fmla="*/ 0 h 7683"/>
                <a:gd name="T100" fmla="*/ 1456 w 8533"/>
                <a:gd name="T101" fmla="*/ 1375 h 7683"/>
                <a:gd name="T102" fmla="*/ 1071 w 8533"/>
                <a:gd name="T103" fmla="*/ 1739 h 7683"/>
                <a:gd name="T104" fmla="*/ 697 w 8533"/>
                <a:gd name="T105" fmla="*/ 3162 h 7683"/>
                <a:gd name="T106" fmla="*/ 0 w 8533"/>
                <a:gd name="T107" fmla="*/ 6240 h 7683"/>
                <a:gd name="T108" fmla="*/ 1441 w 8533"/>
                <a:gd name="T109" fmla="*/ 7683 h 7683"/>
                <a:gd name="T110" fmla="*/ 3081 w 8533"/>
                <a:gd name="T111" fmla="*/ 6369 h 7683"/>
                <a:gd name="T112" fmla="*/ 3935 w 8533"/>
                <a:gd name="T113" fmla="*/ 6369 h 7683"/>
                <a:gd name="T114" fmla="*/ 8083 w 8533"/>
                <a:gd name="T115" fmla="*/ 5647 h 7683"/>
                <a:gd name="T116" fmla="*/ 8533 w 8533"/>
                <a:gd name="T117" fmla="*/ 5520 h 7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533" h="7683">
                  <a:moveTo>
                    <a:pt x="8083" y="5393"/>
                  </a:moveTo>
                  <a:cubicBezTo>
                    <a:pt x="8017" y="4259"/>
                    <a:pt x="7074" y="3357"/>
                    <a:pt x="5924" y="3357"/>
                  </a:cubicBezTo>
                  <a:cubicBezTo>
                    <a:pt x="4731" y="3357"/>
                    <a:pt x="3761" y="4327"/>
                    <a:pt x="3761" y="5520"/>
                  </a:cubicBezTo>
                  <a:cubicBezTo>
                    <a:pt x="3761" y="5726"/>
                    <a:pt x="3790" y="5926"/>
                    <a:pt x="3844" y="6115"/>
                  </a:cubicBezTo>
                  <a:lnTo>
                    <a:pt x="3568" y="6115"/>
                  </a:lnTo>
                  <a:lnTo>
                    <a:pt x="3568" y="5520"/>
                  </a:lnTo>
                  <a:cubicBezTo>
                    <a:pt x="3568" y="4221"/>
                    <a:pt x="4625" y="3164"/>
                    <a:pt x="5924" y="3164"/>
                  </a:cubicBezTo>
                  <a:cubicBezTo>
                    <a:pt x="7180" y="3164"/>
                    <a:pt x="8210" y="4153"/>
                    <a:pt x="8276" y="5393"/>
                  </a:cubicBezTo>
                  <a:lnTo>
                    <a:pt x="8083" y="5393"/>
                  </a:lnTo>
                  <a:close/>
                  <a:moveTo>
                    <a:pt x="5924" y="7429"/>
                  </a:moveTo>
                  <a:cubicBezTo>
                    <a:pt x="4871" y="7429"/>
                    <a:pt x="4015" y="6573"/>
                    <a:pt x="4015" y="5520"/>
                  </a:cubicBezTo>
                  <a:cubicBezTo>
                    <a:pt x="4015" y="4467"/>
                    <a:pt x="4871" y="3611"/>
                    <a:pt x="5924" y="3611"/>
                  </a:cubicBezTo>
                  <a:cubicBezTo>
                    <a:pt x="6977" y="3611"/>
                    <a:pt x="7833" y="4467"/>
                    <a:pt x="7833" y="5520"/>
                  </a:cubicBezTo>
                  <a:cubicBezTo>
                    <a:pt x="7833" y="6573"/>
                    <a:pt x="6977" y="7429"/>
                    <a:pt x="5924" y="7429"/>
                  </a:cubicBezTo>
                  <a:close/>
                  <a:moveTo>
                    <a:pt x="4663" y="3236"/>
                  </a:moveTo>
                  <a:lnTo>
                    <a:pt x="3725" y="3227"/>
                  </a:lnTo>
                  <a:lnTo>
                    <a:pt x="4124" y="1756"/>
                  </a:lnTo>
                  <a:lnTo>
                    <a:pt x="6570" y="1756"/>
                  </a:lnTo>
                  <a:lnTo>
                    <a:pt x="6570" y="2992"/>
                  </a:lnTo>
                  <a:cubicBezTo>
                    <a:pt x="6364" y="2939"/>
                    <a:pt x="6147" y="2911"/>
                    <a:pt x="5924" y="2911"/>
                  </a:cubicBezTo>
                  <a:cubicBezTo>
                    <a:pt x="5467" y="2911"/>
                    <a:pt x="5037" y="3029"/>
                    <a:pt x="4663" y="3236"/>
                  </a:cubicBezTo>
                  <a:close/>
                  <a:moveTo>
                    <a:pt x="2954" y="5071"/>
                  </a:moveTo>
                  <a:lnTo>
                    <a:pt x="2954" y="6115"/>
                  </a:lnTo>
                  <a:lnTo>
                    <a:pt x="2875" y="6115"/>
                  </a:lnTo>
                  <a:cubicBezTo>
                    <a:pt x="2811" y="5380"/>
                    <a:pt x="2192" y="4801"/>
                    <a:pt x="1441" y="4801"/>
                  </a:cubicBezTo>
                  <a:cubicBezTo>
                    <a:pt x="949" y="4801"/>
                    <a:pt x="514" y="5050"/>
                    <a:pt x="254" y="5427"/>
                  </a:cubicBezTo>
                  <a:lnTo>
                    <a:pt x="254" y="3859"/>
                  </a:lnTo>
                  <a:cubicBezTo>
                    <a:pt x="254" y="3614"/>
                    <a:pt x="452" y="3415"/>
                    <a:pt x="698" y="3415"/>
                  </a:cubicBezTo>
                  <a:lnTo>
                    <a:pt x="2954" y="3415"/>
                  </a:lnTo>
                  <a:lnTo>
                    <a:pt x="2954" y="4480"/>
                  </a:lnTo>
                  <a:cubicBezTo>
                    <a:pt x="2954" y="4550"/>
                    <a:pt x="3011" y="4606"/>
                    <a:pt x="3081" y="4606"/>
                  </a:cubicBezTo>
                  <a:lnTo>
                    <a:pt x="3081" y="4606"/>
                  </a:lnTo>
                  <a:cubicBezTo>
                    <a:pt x="3151" y="4606"/>
                    <a:pt x="3207" y="4550"/>
                    <a:pt x="3207" y="4480"/>
                  </a:cubicBezTo>
                  <a:lnTo>
                    <a:pt x="3207" y="3305"/>
                  </a:lnTo>
                  <a:lnTo>
                    <a:pt x="3757" y="1277"/>
                  </a:lnTo>
                  <a:lnTo>
                    <a:pt x="7050" y="1277"/>
                  </a:lnTo>
                  <a:lnTo>
                    <a:pt x="7050" y="3166"/>
                  </a:lnTo>
                  <a:cubicBezTo>
                    <a:pt x="6977" y="3131"/>
                    <a:pt x="6901" y="3099"/>
                    <a:pt x="6824" y="3071"/>
                  </a:cubicBezTo>
                  <a:lnTo>
                    <a:pt x="6824" y="1629"/>
                  </a:lnTo>
                  <a:cubicBezTo>
                    <a:pt x="6824" y="1559"/>
                    <a:pt x="6767" y="1503"/>
                    <a:pt x="6697" y="1503"/>
                  </a:cubicBezTo>
                  <a:lnTo>
                    <a:pt x="4027" y="1503"/>
                  </a:lnTo>
                  <a:cubicBezTo>
                    <a:pt x="3970" y="1503"/>
                    <a:pt x="3919" y="1541"/>
                    <a:pt x="3904" y="1596"/>
                  </a:cubicBezTo>
                  <a:lnTo>
                    <a:pt x="3438" y="3319"/>
                  </a:lnTo>
                  <a:cubicBezTo>
                    <a:pt x="3424" y="3369"/>
                    <a:pt x="3442" y="3424"/>
                    <a:pt x="3487" y="3456"/>
                  </a:cubicBezTo>
                  <a:cubicBezTo>
                    <a:pt x="3509" y="3471"/>
                    <a:pt x="3536" y="3479"/>
                    <a:pt x="3563" y="3479"/>
                  </a:cubicBezTo>
                  <a:lnTo>
                    <a:pt x="4292" y="3486"/>
                  </a:lnTo>
                  <a:cubicBezTo>
                    <a:pt x="3696" y="3965"/>
                    <a:pt x="3315" y="4699"/>
                    <a:pt x="3315" y="5520"/>
                  </a:cubicBezTo>
                  <a:lnTo>
                    <a:pt x="3315" y="6115"/>
                  </a:lnTo>
                  <a:lnTo>
                    <a:pt x="3207" y="6115"/>
                  </a:lnTo>
                  <a:lnTo>
                    <a:pt x="3207" y="5071"/>
                  </a:lnTo>
                  <a:cubicBezTo>
                    <a:pt x="3207" y="5001"/>
                    <a:pt x="3151" y="4944"/>
                    <a:pt x="3081" y="4944"/>
                  </a:cubicBezTo>
                  <a:lnTo>
                    <a:pt x="3081" y="4944"/>
                  </a:lnTo>
                  <a:cubicBezTo>
                    <a:pt x="3011" y="4944"/>
                    <a:pt x="2954" y="5001"/>
                    <a:pt x="2954" y="5071"/>
                  </a:cubicBezTo>
                  <a:close/>
                  <a:moveTo>
                    <a:pt x="1441" y="7429"/>
                  </a:moveTo>
                  <a:cubicBezTo>
                    <a:pt x="786" y="7429"/>
                    <a:pt x="253" y="6897"/>
                    <a:pt x="253" y="6242"/>
                  </a:cubicBezTo>
                  <a:lnTo>
                    <a:pt x="254" y="6242"/>
                  </a:lnTo>
                  <a:lnTo>
                    <a:pt x="254" y="6240"/>
                  </a:lnTo>
                  <a:cubicBezTo>
                    <a:pt x="255" y="5586"/>
                    <a:pt x="787" y="5055"/>
                    <a:pt x="1441" y="5055"/>
                  </a:cubicBezTo>
                  <a:cubicBezTo>
                    <a:pt x="2095" y="5055"/>
                    <a:pt x="2628" y="5588"/>
                    <a:pt x="2628" y="6242"/>
                  </a:cubicBezTo>
                  <a:cubicBezTo>
                    <a:pt x="2628" y="6897"/>
                    <a:pt x="2095" y="7429"/>
                    <a:pt x="1441" y="7429"/>
                  </a:cubicBezTo>
                  <a:close/>
                  <a:moveTo>
                    <a:pt x="1325" y="1739"/>
                  </a:moveTo>
                  <a:cubicBezTo>
                    <a:pt x="1325" y="1678"/>
                    <a:pt x="1374" y="1628"/>
                    <a:pt x="1435" y="1628"/>
                  </a:cubicBezTo>
                  <a:lnTo>
                    <a:pt x="1760" y="1628"/>
                  </a:lnTo>
                  <a:cubicBezTo>
                    <a:pt x="1821" y="1628"/>
                    <a:pt x="1870" y="1678"/>
                    <a:pt x="1870" y="1739"/>
                  </a:cubicBezTo>
                  <a:lnTo>
                    <a:pt x="1870" y="3162"/>
                  </a:lnTo>
                  <a:lnTo>
                    <a:pt x="1325" y="3162"/>
                  </a:lnTo>
                  <a:lnTo>
                    <a:pt x="1325" y="1739"/>
                  </a:lnTo>
                  <a:close/>
                  <a:moveTo>
                    <a:pt x="7303" y="3306"/>
                  </a:moveTo>
                  <a:lnTo>
                    <a:pt x="7303" y="663"/>
                  </a:lnTo>
                  <a:cubicBezTo>
                    <a:pt x="7303" y="593"/>
                    <a:pt x="7247" y="536"/>
                    <a:pt x="7177" y="536"/>
                  </a:cubicBezTo>
                  <a:lnTo>
                    <a:pt x="6708" y="536"/>
                  </a:lnTo>
                  <a:cubicBezTo>
                    <a:pt x="6638" y="536"/>
                    <a:pt x="6582" y="593"/>
                    <a:pt x="6582" y="663"/>
                  </a:cubicBezTo>
                  <a:lnTo>
                    <a:pt x="6582" y="663"/>
                  </a:lnTo>
                  <a:cubicBezTo>
                    <a:pt x="6582" y="733"/>
                    <a:pt x="6638" y="789"/>
                    <a:pt x="6708" y="789"/>
                  </a:cubicBezTo>
                  <a:lnTo>
                    <a:pt x="7050" y="789"/>
                  </a:lnTo>
                  <a:lnTo>
                    <a:pt x="7050" y="1023"/>
                  </a:lnTo>
                  <a:lnTo>
                    <a:pt x="3660" y="1023"/>
                  </a:lnTo>
                  <a:lnTo>
                    <a:pt x="2987" y="1023"/>
                  </a:lnTo>
                  <a:lnTo>
                    <a:pt x="2987" y="789"/>
                  </a:lnTo>
                  <a:lnTo>
                    <a:pt x="6117" y="789"/>
                  </a:lnTo>
                  <a:cubicBezTo>
                    <a:pt x="6187" y="789"/>
                    <a:pt x="6244" y="733"/>
                    <a:pt x="6244" y="663"/>
                  </a:cubicBezTo>
                  <a:lnTo>
                    <a:pt x="6244" y="663"/>
                  </a:lnTo>
                  <a:cubicBezTo>
                    <a:pt x="6244" y="593"/>
                    <a:pt x="6187" y="536"/>
                    <a:pt x="6117" y="536"/>
                  </a:cubicBezTo>
                  <a:lnTo>
                    <a:pt x="2860" y="536"/>
                  </a:lnTo>
                  <a:cubicBezTo>
                    <a:pt x="2790" y="536"/>
                    <a:pt x="2734" y="593"/>
                    <a:pt x="2734" y="663"/>
                  </a:cubicBezTo>
                  <a:lnTo>
                    <a:pt x="2734" y="1150"/>
                  </a:lnTo>
                  <a:cubicBezTo>
                    <a:pt x="2734" y="1220"/>
                    <a:pt x="2790" y="1277"/>
                    <a:pt x="2860" y="1277"/>
                  </a:cubicBezTo>
                  <a:lnTo>
                    <a:pt x="3494" y="1277"/>
                  </a:lnTo>
                  <a:lnTo>
                    <a:pt x="2984" y="3162"/>
                  </a:lnTo>
                  <a:lnTo>
                    <a:pt x="2124" y="3162"/>
                  </a:lnTo>
                  <a:lnTo>
                    <a:pt x="2124" y="1739"/>
                  </a:lnTo>
                  <a:cubicBezTo>
                    <a:pt x="2124" y="1538"/>
                    <a:pt x="1961" y="1375"/>
                    <a:pt x="1760" y="1375"/>
                  </a:cubicBezTo>
                  <a:lnTo>
                    <a:pt x="1709" y="1375"/>
                  </a:lnTo>
                  <a:lnTo>
                    <a:pt x="1709" y="551"/>
                  </a:lnTo>
                  <a:cubicBezTo>
                    <a:pt x="1709" y="387"/>
                    <a:pt x="1842" y="253"/>
                    <a:pt x="2006" y="253"/>
                  </a:cubicBezTo>
                  <a:lnTo>
                    <a:pt x="2135" y="253"/>
                  </a:lnTo>
                  <a:cubicBezTo>
                    <a:pt x="2205" y="253"/>
                    <a:pt x="2262" y="197"/>
                    <a:pt x="2262" y="127"/>
                  </a:cubicBezTo>
                  <a:lnTo>
                    <a:pt x="2262" y="127"/>
                  </a:lnTo>
                  <a:cubicBezTo>
                    <a:pt x="2262" y="57"/>
                    <a:pt x="2205" y="0"/>
                    <a:pt x="2135" y="0"/>
                  </a:cubicBezTo>
                  <a:lnTo>
                    <a:pt x="2006" y="0"/>
                  </a:lnTo>
                  <a:cubicBezTo>
                    <a:pt x="1702" y="0"/>
                    <a:pt x="1456" y="247"/>
                    <a:pt x="1456" y="551"/>
                  </a:cubicBezTo>
                  <a:lnTo>
                    <a:pt x="1456" y="1375"/>
                  </a:lnTo>
                  <a:lnTo>
                    <a:pt x="1435" y="1375"/>
                  </a:lnTo>
                  <a:cubicBezTo>
                    <a:pt x="1234" y="1375"/>
                    <a:pt x="1071" y="1538"/>
                    <a:pt x="1071" y="1739"/>
                  </a:cubicBezTo>
                  <a:lnTo>
                    <a:pt x="1071" y="3162"/>
                  </a:lnTo>
                  <a:lnTo>
                    <a:pt x="697" y="3162"/>
                  </a:lnTo>
                  <a:cubicBezTo>
                    <a:pt x="312" y="3162"/>
                    <a:pt x="0" y="3474"/>
                    <a:pt x="0" y="3859"/>
                  </a:cubicBezTo>
                  <a:lnTo>
                    <a:pt x="0" y="6240"/>
                  </a:lnTo>
                  <a:cubicBezTo>
                    <a:pt x="0" y="6241"/>
                    <a:pt x="0" y="6241"/>
                    <a:pt x="0" y="6242"/>
                  </a:cubicBezTo>
                  <a:cubicBezTo>
                    <a:pt x="0" y="7037"/>
                    <a:pt x="646" y="7683"/>
                    <a:pt x="1441" y="7683"/>
                  </a:cubicBezTo>
                  <a:cubicBezTo>
                    <a:pt x="2192" y="7683"/>
                    <a:pt x="2811" y="7104"/>
                    <a:pt x="2875" y="6369"/>
                  </a:cubicBezTo>
                  <a:lnTo>
                    <a:pt x="3081" y="6369"/>
                  </a:lnTo>
                  <a:lnTo>
                    <a:pt x="3081" y="6369"/>
                  </a:lnTo>
                  <a:lnTo>
                    <a:pt x="3935" y="6369"/>
                  </a:lnTo>
                  <a:cubicBezTo>
                    <a:pt x="4265" y="7141"/>
                    <a:pt x="5032" y="7683"/>
                    <a:pt x="5924" y="7683"/>
                  </a:cubicBezTo>
                  <a:cubicBezTo>
                    <a:pt x="7074" y="7683"/>
                    <a:pt x="8017" y="6781"/>
                    <a:pt x="8083" y="5647"/>
                  </a:cubicBezTo>
                  <a:lnTo>
                    <a:pt x="8407" y="5647"/>
                  </a:lnTo>
                  <a:cubicBezTo>
                    <a:pt x="8477" y="5647"/>
                    <a:pt x="8533" y="5590"/>
                    <a:pt x="8533" y="5520"/>
                  </a:cubicBezTo>
                  <a:cubicBezTo>
                    <a:pt x="8533" y="4587"/>
                    <a:pt x="8041" y="3768"/>
                    <a:pt x="7303" y="3306"/>
                  </a:cubicBezTo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577"/>
            <p:cNvSpPr>
              <a:spLocks noEditPoints="1"/>
            </p:cNvSpPr>
            <p:nvPr/>
          </p:nvSpPr>
          <p:spPr bwMode="auto">
            <a:xfrm>
              <a:off x="5436" y="2136"/>
              <a:ext cx="143" cy="140"/>
            </a:xfrm>
            <a:custGeom>
              <a:avLst/>
              <a:gdLst>
                <a:gd name="T0" fmla="*/ 763 w 1526"/>
                <a:gd name="T1" fmla="*/ 1273 h 1526"/>
                <a:gd name="T2" fmla="*/ 253 w 1526"/>
                <a:gd name="T3" fmla="*/ 763 h 1526"/>
                <a:gd name="T4" fmla="*/ 763 w 1526"/>
                <a:gd name="T5" fmla="*/ 254 h 1526"/>
                <a:gd name="T6" fmla="*/ 1272 w 1526"/>
                <a:gd name="T7" fmla="*/ 763 h 1526"/>
                <a:gd name="T8" fmla="*/ 763 w 1526"/>
                <a:gd name="T9" fmla="*/ 1273 h 1526"/>
                <a:gd name="T10" fmla="*/ 763 w 1526"/>
                <a:gd name="T11" fmla="*/ 0 h 1526"/>
                <a:gd name="T12" fmla="*/ 0 w 1526"/>
                <a:gd name="T13" fmla="*/ 763 h 1526"/>
                <a:gd name="T14" fmla="*/ 763 w 1526"/>
                <a:gd name="T15" fmla="*/ 1526 h 1526"/>
                <a:gd name="T16" fmla="*/ 1526 w 1526"/>
                <a:gd name="T17" fmla="*/ 763 h 1526"/>
                <a:gd name="T18" fmla="*/ 763 w 1526"/>
                <a:gd name="T19" fmla="*/ 0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26">
                  <a:moveTo>
                    <a:pt x="763" y="1273"/>
                  </a:moveTo>
                  <a:cubicBezTo>
                    <a:pt x="482" y="1273"/>
                    <a:pt x="253" y="1044"/>
                    <a:pt x="253" y="763"/>
                  </a:cubicBezTo>
                  <a:cubicBezTo>
                    <a:pt x="253" y="482"/>
                    <a:pt x="482" y="254"/>
                    <a:pt x="763" y="254"/>
                  </a:cubicBezTo>
                  <a:cubicBezTo>
                    <a:pt x="1044" y="254"/>
                    <a:pt x="1272" y="482"/>
                    <a:pt x="1272" y="763"/>
                  </a:cubicBezTo>
                  <a:cubicBezTo>
                    <a:pt x="1272" y="1044"/>
                    <a:pt x="1044" y="1273"/>
                    <a:pt x="763" y="1273"/>
                  </a:cubicBezTo>
                  <a:close/>
                  <a:moveTo>
                    <a:pt x="763" y="0"/>
                  </a:moveTo>
                  <a:cubicBezTo>
                    <a:pt x="342" y="0"/>
                    <a:pt x="0" y="342"/>
                    <a:pt x="0" y="763"/>
                  </a:cubicBezTo>
                  <a:cubicBezTo>
                    <a:pt x="0" y="1184"/>
                    <a:pt x="342" y="1526"/>
                    <a:pt x="763" y="1526"/>
                  </a:cubicBezTo>
                  <a:cubicBezTo>
                    <a:pt x="1183" y="1526"/>
                    <a:pt x="1526" y="1184"/>
                    <a:pt x="1526" y="763"/>
                  </a:cubicBezTo>
                  <a:cubicBezTo>
                    <a:pt x="1526" y="342"/>
                    <a:pt x="1183" y="0"/>
                    <a:pt x="763" y="0"/>
                  </a:cubicBezTo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578"/>
            <p:cNvSpPr>
              <a:spLocks noEditPoints="1"/>
            </p:cNvSpPr>
            <p:nvPr/>
          </p:nvSpPr>
          <p:spPr bwMode="auto">
            <a:xfrm>
              <a:off x="5415" y="1970"/>
              <a:ext cx="65" cy="104"/>
            </a:xfrm>
            <a:custGeom>
              <a:avLst/>
              <a:gdLst>
                <a:gd name="T0" fmla="*/ 253 w 693"/>
                <a:gd name="T1" fmla="*/ 852 h 1133"/>
                <a:gd name="T2" fmla="*/ 253 w 693"/>
                <a:gd name="T3" fmla="*/ 280 h 1133"/>
                <a:gd name="T4" fmla="*/ 440 w 693"/>
                <a:gd name="T5" fmla="*/ 566 h 1133"/>
                <a:gd name="T6" fmla="*/ 253 w 693"/>
                <a:gd name="T7" fmla="*/ 852 h 1133"/>
                <a:gd name="T8" fmla="*/ 127 w 693"/>
                <a:gd name="T9" fmla="*/ 0 h 1133"/>
                <a:gd name="T10" fmla="*/ 0 w 693"/>
                <a:gd name="T11" fmla="*/ 127 h 1133"/>
                <a:gd name="T12" fmla="*/ 0 w 693"/>
                <a:gd name="T13" fmla="*/ 1006 h 1133"/>
                <a:gd name="T14" fmla="*/ 127 w 693"/>
                <a:gd name="T15" fmla="*/ 1133 h 1133"/>
                <a:gd name="T16" fmla="*/ 693 w 693"/>
                <a:gd name="T17" fmla="*/ 566 h 1133"/>
                <a:gd name="T18" fmla="*/ 127 w 693"/>
                <a:gd name="T19" fmla="*/ 0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3" h="1133">
                  <a:moveTo>
                    <a:pt x="253" y="852"/>
                  </a:moveTo>
                  <a:lnTo>
                    <a:pt x="253" y="280"/>
                  </a:lnTo>
                  <a:cubicBezTo>
                    <a:pt x="363" y="329"/>
                    <a:pt x="440" y="439"/>
                    <a:pt x="440" y="566"/>
                  </a:cubicBezTo>
                  <a:cubicBezTo>
                    <a:pt x="440" y="694"/>
                    <a:pt x="363" y="804"/>
                    <a:pt x="253" y="852"/>
                  </a:cubicBezTo>
                  <a:close/>
                  <a:moveTo>
                    <a:pt x="127" y="0"/>
                  </a:moveTo>
                  <a:cubicBezTo>
                    <a:pt x="57" y="0"/>
                    <a:pt x="0" y="57"/>
                    <a:pt x="0" y="127"/>
                  </a:cubicBezTo>
                  <a:lnTo>
                    <a:pt x="0" y="1006"/>
                  </a:lnTo>
                  <a:cubicBezTo>
                    <a:pt x="0" y="1076"/>
                    <a:pt x="57" y="1133"/>
                    <a:pt x="127" y="1133"/>
                  </a:cubicBezTo>
                  <a:cubicBezTo>
                    <a:pt x="439" y="1133"/>
                    <a:pt x="693" y="879"/>
                    <a:pt x="693" y="566"/>
                  </a:cubicBezTo>
                  <a:cubicBezTo>
                    <a:pt x="693" y="254"/>
                    <a:pt x="439" y="0"/>
                    <a:pt x="127" y="0"/>
                  </a:cubicBezTo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579"/>
            <p:cNvSpPr/>
            <p:nvPr/>
          </p:nvSpPr>
          <p:spPr bwMode="auto">
            <a:xfrm>
              <a:off x="5535" y="1962"/>
              <a:ext cx="78" cy="24"/>
            </a:xfrm>
            <a:custGeom>
              <a:avLst/>
              <a:gdLst>
                <a:gd name="T0" fmla="*/ 702 w 829"/>
                <a:gd name="T1" fmla="*/ 0 h 253"/>
                <a:gd name="T2" fmla="*/ 126 w 829"/>
                <a:gd name="T3" fmla="*/ 0 h 253"/>
                <a:gd name="T4" fmla="*/ 0 w 829"/>
                <a:gd name="T5" fmla="*/ 127 h 253"/>
                <a:gd name="T6" fmla="*/ 126 w 829"/>
                <a:gd name="T7" fmla="*/ 253 h 253"/>
                <a:gd name="T8" fmla="*/ 702 w 829"/>
                <a:gd name="T9" fmla="*/ 253 h 253"/>
                <a:gd name="T10" fmla="*/ 829 w 829"/>
                <a:gd name="T11" fmla="*/ 127 h 253"/>
                <a:gd name="T12" fmla="*/ 702 w 829"/>
                <a:gd name="T13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9" h="253">
                  <a:moveTo>
                    <a:pt x="702" y="0"/>
                  </a:moveTo>
                  <a:lnTo>
                    <a:pt x="126" y="0"/>
                  </a:lnTo>
                  <a:cubicBezTo>
                    <a:pt x="56" y="0"/>
                    <a:pt x="0" y="57"/>
                    <a:pt x="0" y="127"/>
                  </a:cubicBezTo>
                  <a:cubicBezTo>
                    <a:pt x="0" y="197"/>
                    <a:pt x="56" y="253"/>
                    <a:pt x="126" y="253"/>
                  </a:cubicBezTo>
                  <a:lnTo>
                    <a:pt x="702" y="253"/>
                  </a:lnTo>
                  <a:cubicBezTo>
                    <a:pt x="772" y="253"/>
                    <a:pt x="829" y="197"/>
                    <a:pt x="829" y="127"/>
                  </a:cubicBezTo>
                  <a:cubicBezTo>
                    <a:pt x="829" y="57"/>
                    <a:pt x="772" y="0"/>
                    <a:pt x="702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Freeform 580"/>
            <p:cNvSpPr/>
            <p:nvPr/>
          </p:nvSpPr>
          <p:spPr bwMode="auto">
            <a:xfrm>
              <a:off x="5535" y="1999"/>
              <a:ext cx="78" cy="23"/>
            </a:xfrm>
            <a:custGeom>
              <a:avLst/>
              <a:gdLst>
                <a:gd name="T0" fmla="*/ 702 w 829"/>
                <a:gd name="T1" fmla="*/ 0 h 253"/>
                <a:gd name="T2" fmla="*/ 126 w 829"/>
                <a:gd name="T3" fmla="*/ 0 h 253"/>
                <a:gd name="T4" fmla="*/ 0 w 829"/>
                <a:gd name="T5" fmla="*/ 126 h 253"/>
                <a:gd name="T6" fmla="*/ 126 w 829"/>
                <a:gd name="T7" fmla="*/ 253 h 253"/>
                <a:gd name="T8" fmla="*/ 702 w 829"/>
                <a:gd name="T9" fmla="*/ 253 h 253"/>
                <a:gd name="T10" fmla="*/ 829 w 829"/>
                <a:gd name="T11" fmla="*/ 126 h 253"/>
                <a:gd name="T12" fmla="*/ 702 w 829"/>
                <a:gd name="T13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9" h="253">
                  <a:moveTo>
                    <a:pt x="702" y="0"/>
                  </a:moveTo>
                  <a:lnTo>
                    <a:pt x="126" y="0"/>
                  </a:lnTo>
                  <a:cubicBezTo>
                    <a:pt x="56" y="0"/>
                    <a:pt x="0" y="56"/>
                    <a:pt x="0" y="126"/>
                  </a:cubicBezTo>
                  <a:cubicBezTo>
                    <a:pt x="0" y="196"/>
                    <a:pt x="56" y="253"/>
                    <a:pt x="126" y="253"/>
                  </a:cubicBezTo>
                  <a:lnTo>
                    <a:pt x="702" y="253"/>
                  </a:lnTo>
                  <a:cubicBezTo>
                    <a:pt x="772" y="253"/>
                    <a:pt x="829" y="196"/>
                    <a:pt x="829" y="126"/>
                  </a:cubicBezTo>
                  <a:cubicBezTo>
                    <a:pt x="829" y="56"/>
                    <a:pt x="772" y="0"/>
                    <a:pt x="702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" name="Freeform 581"/>
            <p:cNvSpPr/>
            <p:nvPr/>
          </p:nvSpPr>
          <p:spPr bwMode="auto">
            <a:xfrm>
              <a:off x="5535" y="2036"/>
              <a:ext cx="78" cy="23"/>
            </a:xfrm>
            <a:custGeom>
              <a:avLst/>
              <a:gdLst>
                <a:gd name="T0" fmla="*/ 702 w 829"/>
                <a:gd name="T1" fmla="*/ 0 h 254"/>
                <a:gd name="T2" fmla="*/ 126 w 829"/>
                <a:gd name="T3" fmla="*/ 0 h 254"/>
                <a:gd name="T4" fmla="*/ 0 w 829"/>
                <a:gd name="T5" fmla="*/ 127 h 254"/>
                <a:gd name="T6" fmla="*/ 126 w 829"/>
                <a:gd name="T7" fmla="*/ 254 h 254"/>
                <a:gd name="T8" fmla="*/ 702 w 829"/>
                <a:gd name="T9" fmla="*/ 254 h 254"/>
                <a:gd name="T10" fmla="*/ 829 w 829"/>
                <a:gd name="T11" fmla="*/ 127 h 254"/>
                <a:gd name="T12" fmla="*/ 702 w 829"/>
                <a:gd name="T13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9" h="254">
                  <a:moveTo>
                    <a:pt x="702" y="0"/>
                  </a:moveTo>
                  <a:lnTo>
                    <a:pt x="126" y="0"/>
                  </a:lnTo>
                  <a:cubicBezTo>
                    <a:pt x="56" y="0"/>
                    <a:pt x="0" y="57"/>
                    <a:pt x="0" y="127"/>
                  </a:cubicBezTo>
                  <a:cubicBezTo>
                    <a:pt x="0" y="197"/>
                    <a:pt x="56" y="254"/>
                    <a:pt x="126" y="254"/>
                  </a:cubicBezTo>
                  <a:lnTo>
                    <a:pt x="702" y="254"/>
                  </a:lnTo>
                  <a:cubicBezTo>
                    <a:pt x="772" y="254"/>
                    <a:pt x="829" y="197"/>
                    <a:pt x="829" y="127"/>
                  </a:cubicBezTo>
                  <a:cubicBezTo>
                    <a:pt x="829" y="57"/>
                    <a:pt x="772" y="0"/>
                    <a:pt x="702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3" name="Elipse 22"/>
          <p:cNvSpPr/>
          <p:nvPr/>
        </p:nvSpPr>
        <p:spPr>
          <a:xfrm>
            <a:off x="450426" y="6254697"/>
            <a:ext cx="115370" cy="115370"/>
          </a:xfrm>
          <a:prstGeom prst="ellipse">
            <a:avLst/>
          </a:prstGeom>
          <a:solidFill>
            <a:srgbClr val="139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lipse 23"/>
          <p:cNvSpPr/>
          <p:nvPr/>
        </p:nvSpPr>
        <p:spPr>
          <a:xfrm>
            <a:off x="639505" y="6309029"/>
            <a:ext cx="56769" cy="56769"/>
          </a:xfrm>
          <a:prstGeom prst="ellipse">
            <a:avLst/>
          </a:prstGeom>
          <a:solidFill>
            <a:srgbClr val="7EA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lipse 24"/>
          <p:cNvSpPr/>
          <p:nvPr/>
        </p:nvSpPr>
        <p:spPr>
          <a:xfrm>
            <a:off x="791606" y="6249938"/>
            <a:ext cx="118117" cy="118117"/>
          </a:xfrm>
          <a:prstGeom prst="ellipse">
            <a:avLst/>
          </a:prstGeom>
          <a:solidFill>
            <a:srgbClr val="A0B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lipse 25"/>
          <p:cNvSpPr/>
          <p:nvPr/>
        </p:nvSpPr>
        <p:spPr>
          <a:xfrm>
            <a:off x="987155" y="6296837"/>
            <a:ext cx="64094" cy="64094"/>
          </a:xfrm>
          <a:prstGeom prst="ellipse">
            <a:avLst/>
          </a:prstGeom>
          <a:solidFill>
            <a:srgbClr val="C1D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ipse 26"/>
          <p:cNvSpPr/>
          <p:nvPr/>
        </p:nvSpPr>
        <p:spPr>
          <a:xfrm>
            <a:off x="1105023" y="6255728"/>
            <a:ext cx="116055" cy="116055"/>
          </a:xfrm>
          <a:prstGeom prst="ellipse">
            <a:avLst/>
          </a:prstGeom>
          <a:solidFill>
            <a:srgbClr val="E0D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ipse 27"/>
          <p:cNvSpPr/>
          <p:nvPr/>
        </p:nvSpPr>
        <p:spPr>
          <a:xfrm>
            <a:off x="1279726" y="6309374"/>
            <a:ext cx="47613" cy="47613"/>
          </a:xfrm>
          <a:prstGeom prst="ellipse">
            <a:avLst/>
          </a:prstGeom>
          <a:solidFill>
            <a:srgbClr val="7EA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Elipse 28"/>
          <p:cNvSpPr/>
          <p:nvPr/>
        </p:nvSpPr>
        <p:spPr>
          <a:xfrm>
            <a:off x="310718" y="6316266"/>
            <a:ext cx="47613" cy="47613"/>
          </a:xfrm>
          <a:prstGeom prst="ellipse">
            <a:avLst/>
          </a:prstGeom>
          <a:solidFill>
            <a:srgbClr val="E0D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Conector recto 29"/>
          <p:cNvCxnSpPr/>
          <p:nvPr/>
        </p:nvCxnSpPr>
        <p:spPr>
          <a:xfrm>
            <a:off x="1446231" y="6336999"/>
            <a:ext cx="7923680" cy="0"/>
          </a:xfrm>
          <a:prstGeom prst="line">
            <a:avLst/>
          </a:prstGeom>
          <a:ln w="47625" cap="rnd">
            <a:solidFill>
              <a:srgbClr val="9AB5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21"/>
          <p:cNvGrpSpPr/>
          <p:nvPr/>
        </p:nvGrpSpPr>
        <p:grpSpPr>
          <a:xfrm flipH="1">
            <a:off x="11390276" y="824844"/>
            <a:ext cx="299104" cy="534217"/>
            <a:chOff x="880659" y="1409131"/>
            <a:chExt cx="598954" cy="1019899"/>
          </a:xfrm>
        </p:grpSpPr>
        <p:sp>
          <p:nvSpPr>
            <p:cNvPr id="35" name="Round Single Corner Rectangle 20"/>
            <p:cNvSpPr/>
            <p:nvPr/>
          </p:nvSpPr>
          <p:spPr>
            <a:xfrm>
              <a:off x="1387618" y="1874936"/>
              <a:ext cx="91552" cy="554094"/>
            </a:xfrm>
            <a:prstGeom prst="round1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7"/>
            <p:cNvSpPr>
              <a:spLocks noChangeArrowheads="1"/>
            </p:cNvSpPr>
            <p:nvPr/>
          </p:nvSpPr>
          <p:spPr bwMode="auto">
            <a:xfrm flipH="1">
              <a:off x="1388061" y="1874939"/>
              <a:ext cx="91552" cy="146051"/>
            </a:xfrm>
            <a:prstGeom prst="rect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" name="Freeform 8"/>
            <p:cNvSpPr/>
            <p:nvPr/>
          </p:nvSpPr>
          <p:spPr bwMode="auto">
            <a:xfrm flipH="1">
              <a:off x="880659" y="1409131"/>
              <a:ext cx="598503" cy="554091"/>
            </a:xfrm>
            <a:custGeom>
              <a:avLst/>
              <a:gdLst>
                <a:gd name="T0" fmla="*/ 122 w 280"/>
                <a:gd name="T1" fmla="*/ 0 h 262"/>
                <a:gd name="T2" fmla="*/ 0 w 280"/>
                <a:gd name="T3" fmla="*/ 122 h 262"/>
                <a:gd name="T4" fmla="*/ 0 w 280"/>
                <a:gd name="T5" fmla="*/ 224 h 262"/>
                <a:gd name="T6" fmla="*/ 0 w 280"/>
                <a:gd name="T7" fmla="*/ 262 h 262"/>
                <a:gd name="T8" fmla="*/ 38 w 280"/>
                <a:gd name="T9" fmla="*/ 224 h 262"/>
                <a:gd name="T10" fmla="*/ 111 w 280"/>
                <a:gd name="T11" fmla="*/ 224 h 262"/>
                <a:gd name="T12" fmla="*/ 280 w 280"/>
                <a:gd name="T13" fmla="*/ 55 h 262"/>
                <a:gd name="T14" fmla="*/ 280 w 280"/>
                <a:gd name="T15" fmla="*/ 0 h 262"/>
                <a:gd name="T16" fmla="*/ 122 w 280"/>
                <a:gd name="T17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0" h="262">
                  <a:moveTo>
                    <a:pt x="122" y="0"/>
                  </a:moveTo>
                  <a:cubicBezTo>
                    <a:pt x="55" y="0"/>
                    <a:pt x="0" y="54"/>
                    <a:pt x="0" y="122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0" y="241"/>
                    <a:pt x="17" y="224"/>
                    <a:pt x="38" y="224"/>
                  </a:cubicBezTo>
                  <a:cubicBezTo>
                    <a:pt x="111" y="224"/>
                    <a:pt x="111" y="224"/>
                    <a:pt x="111" y="224"/>
                  </a:cubicBezTo>
                  <a:cubicBezTo>
                    <a:pt x="204" y="224"/>
                    <a:pt x="280" y="149"/>
                    <a:pt x="280" y="55"/>
                  </a:cubicBezTo>
                  <a:cubicBezTo>
                    <a:pt x="280" y="0"/>
                    <a:pt x="280" y="0"/>
                    <a:pt x="280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9AB52A"/>
                </a:solidFill>
              </a:endParaRPr>
            </a:p>
          </p:txBody>
        </p:sp>
      </p:grpSp>
      <p:sp>
        <p:nvSpPr>
          <p:cNvPr id="47" name="Rectángulo 46">
            <a:extLst>
              <a:ext uri="{FF2B5EF4-FFF2-40B4-BE49-F238E27FC236}">
                <a16:creationId xmlns:a16="http://schemas.microsoft.com/office/drawing/2014/main" id="{26E1EEF6-6083-B641-94BE-EB31AB234A76}"/>
              </a:ext>
            </a:extLst>
          </p:cNvPr>
          <p:cNvSpPr/>
          <p:nvPr/>
        </p:nvSpPr>
        <p:spPr>
          <a:xfrm>
            <a:off x="7098637" y="933776"/>
            <a:ext cx="43337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O" sz="2800" b="1" dirty="0">
                <a:solidFill>
                  <a:srgbClr val="9AB52A"/>
                </a:solidFill>
                <a:latin typeface="+mn-lt"/>
                <a:cs typeface="Arial" panose="020B0604020202020204" pitchFamily="34" charset="0"/>
              </a:rPr>
              <a:t>3. Calificación por categoría</a:t>
            </a:r>
            <a:endParaRPr lang="en-US" sz="2800" b="1" dirty="0">
              <a:solidFill>
                <a:srgbClr val="9AB52A"/>
              </a:solidFill>
              <a:latin typeface="+mn-lt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2C07CCAA-A61D-534B-91C0-D6EEAA0F8F35}"/>
              </a:ext>
            </a:extLst>
          </p:cNvPr>
          <p:cNvSpPr txBox="1"/>
          <p:nvPr/>
        </p:nvSpPr>
        <p:spPr>
          <a:xfrm>
            <a:off x="3123364" y="5115214"/>
            <a:ext cx="34903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Analizar las debilidades y fortalezas </a:t>
            </a:r>
          </a:p>
          <a:p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 la rendición de Cuentas   </a:t>
            </a:r>
            <a:endParaRPr lang="es-CO" sz="18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CO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8B4D9434-7994-784C-A30F-BEDF1A83D607}"/>
              </a:ext>
            </a:extLst>
          </p:cNvPr>
          <p:cNvSpPr txBox="1"/>
          <p:nvPr/>
        </p:nvSpPr>
        <p:spPr>
          <a:xfrm>
            <a:off x="1759784" y="1540523"/>
            <a:ext cx="34903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Identificar espacios de articulación y cooperación para la rendición de cuentas </a:t>
            </a:r>
            <a:endParaRPr lang="es-CO" sz="18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CO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3" name="Título 1">
            <a:extLst>
              <a:ext uri="{FF2B5EF4-FFF2-40B4-BE49-F238E27FC236}">
                <a16:creationId xmlns:a16="http://schemas.microsoft.com/office/drawing/2014/main" id="{0894B050-B13E-2642-8D91-777FEE23C005}"/>
              </a:ext>
            </a:extLst>
          </p:cNvPr>
          <p:cNvSpPr txBox="1">
            <a:spLocks/>
          </p:cNvSpPr>
          <p:nvPr/>
        </p:nvSpPr>
        <p:spPr>
          <a:xfrm>
            <a:off x="6911137" y="3004923"/>
            <a:ext cx="3542093" cy="3353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s-MX" sz="2200" kern="1200" dirty="0">
                <a:solidFill>
                  <a:srgbClr val="9AB52A"/>
                </a:solidFill>
                <a:latin typeface="+mn-lt"/>
                <a:ea typeface="+mj-ea"/>
                <a:cs typeface="+mj-cs"/>
              </a:rPr>
              <a:t>Categoría del Componente 1: </a:t>
            </a:r>
            <a:endParaRPr lang="es-MX" sz="2200" dirty="0">
              <a:solidFill>
                <a:srgbClr val="9AB52A"/>
              </a:solidFill>
              <a:latin typeface="+mn-lt"/>
            </a:endParaRP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BACDB6E9-BDA2-B144-B5F0-8EE77142D0F3}"/>
              </a:ext>
            </a:extLst>
          </p:cNvPr>
          <p:cNvSpPr txBox="1"/>
          <p:nvPr/>
        </p:nvSpPr>
        <p:spPr>
          <a:xfrm>
            <a:off x="6927333" y="3264249"/>
            <a:ext cx="4574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b="1" dirty="0">
                <a:solidFill>
                  <a:srgbClr val="767171"/>
                </a:solidFill>
                <a:latin typeface="+mn-lt"/>
              </a:rPr>
              <a:t>Aprestamiento Institucional para promover la Rendición de Cuentas </a:t>
            </a:r>
            <a:endParaRPr lang="es-CO" sz="1800" b="1" dirty="0">
              <a:solidFill>
                <a:srgbClr val="767171"/>
              </a:solidFill>
              <a:latin typeface="+mn-lt"/>
            </a:endParaRPr>
          </a:p>
        </p:txBody>
      </p:sp>
      <p:pic>
        <p:nvPicPr>
          <p:cNvPr id="61" name="Imagen 60">
            <a:extLst>
              <a:ext uri="{FF2B5EF4-FFF2-40B4-BE49-F238E27FC236}">
                <a16:creationId xmlns:a16="http://schemas.microsoft.com/office/drawing/2014/main" id="{317903F0-8E7F-4B49-A6B6-28C7207F3F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174" y="1326800"/>
            <a:ext cx="3493708" cy="4726782"/>
          </a:xfrm>
          <a:prstGeom prst="rect">
            <a:avLst/>
          </a:prstGeom>
        </p:spPr>
      </p:pic>
      <p:sp>
        <p:nvSpPr>
          <p:cNvPr id="63" name="CuadroTexto 62">
            <a:extLst>
              <a:ext uri="{FF2B5EF4-FFF2-40B4-BE49-F238E27FC236}">
                <a16:creationId xmlns:a16="http://schemas.microsoft.com/office/drawing/2014/main" id="{8A67CEF1-5E35-0A4D-B9D5-A5B6CC89314A}"/>
              </a:ext>
            </a:extLst>
          </p:cNvPr>
          <p:cNvSpPr txBox="1"/>
          <p:nvPr/>
        </p:nvSpPr>
        <p:spPr>
          <a:xfrm>
            <a:off x="3457293" y="3916320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Asap SemiBold" panose="020F0504030202060203" pitchFamily="34" charset="77"/>
              </a:rPr>
              <a:t>-70</a:t>
            </a:r>
            <a:endParaRPr sz="2000" b="1" dirty="0">
              <a:solidFill>
                <a:schemeClr val="bg1"/>
              </a:solidFill>
              <a:latin typeface="Asap SemiBold" panose="020F0504030202060203" pitchFamily="34" charset="77"/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6B28DC82-F78C-694E-88A8-AB8011892892}"/>
              </a:ext>
            </a:extLst>
          </p:cNvPr>
          <p:cNvSpPr txBox="1"/>
          <p:nvPr/>
        </p:nvSpPr>
        <p:spPr>
          <a:xfrm>
            <a:off x="2034408" y="2946819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  <a:latin typeface="Asap SemiBold" panose="020F0504030202060203" pitchFamily="34" charset="77"/>
              </a:rPr>
              <a:t>-53</a:t>
            </a:r>
            <a:endParaRPr sz="1600" b="1" dirty="0">
              <a:solidFill>
                <a:schemeClr val="bg1"/>
              </a:solidFill>
              <a:latin typeface="Asap SemiBold" panose="020F0504030202060203" pitchFamily="34" charset="77"/>
            </a:endParaRPr>
          </a:p>
        </p:txBody>
      </p:sp>
      <p:cxnSp>
        <p:nvCxnSpPr>
          <p:cNvPr id="71" name="Conector angular 3">
            <a:extLst>
              <a:ext uri="{FF2B5EF4-FFF2-40B4-BE49-F238E27FC236}">
                <a16:creationId xmlns:a16="http://schemas.microsoft.com/office/drawing/2014/main" id="{EC38B1C6-68EE-3341-B433-5440972C59FB}"/>
              </a:ext>
            </a:extLst>
          </p:cNvPr>
          <p:cNvCxnSpPr>
            <a:cxnSpLocks/>
          </p:cNvCxnSpPr>
          <p:nvPr/>
        </p:nvCxnSpPr>
        <p:spPr>
          <a:xfrm flipV="1">
            <a:off x="6653809" y="2919136"/>
            <a:ext cx="2190681" cy="776485"/>
          </a:xfrm>
          <a:prstGeom prst="bentConnector3">
            <a:avLst>
              <a:gd name="adj1" fmla="val 9330"/>
            </a:avLst>
          </a:prstGeom>
          <a:ln w="19050">
            <a:solidFill>
              <a:srgbClr val="87B91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1"/>
            <a:ext cx="12192000" cy="6856286"/>
          </a:xfrm>
          <a:prstGeom prst="rect">
            <a:avLst/>
          </a:prstGeom>
        </p:spPr>
      </p:pic>
      <p:sp>
        <p:nvSpPr>
          <p:cNvPr id="44" name="Rectángulo redondeado 43">
            <a:extLst>
              <a:ext uri="{FF2B5EF4-FFF2-40B4-BE49-F238E27FC236}">
                <a16:creationId xmlns:a16="http://schemas.microsoft.com/office/drawing/2014/main" id="{8AEC7CB1-6147-7741-A569-E11BFE9BE2EC}"/>
              </a:ext>
            </a:extLst>
          </p:cNvPr>
          <p:cNvSpPr/>
          <p:nvPr/>
        </p:nvSpPr>
        <p:spPr>
          <a:xfrm>
            <a:off x="1659467" y="1193039"/>
            <a:ext cx="5684411" cy="4889885"/>
          </a:xfrm>
          <a:prstGeom prst="roundRect">
            <a:avLst>
              <a:gd name="adj" fmla="val 7680"/>
            </a:avLst>
          </a:prstGeom>
          <a:solidFill>
            <a:srgbClr val="EFEFEF"/>
          </a:solidFill>
          <a:ln>
            <a:noFill/>
          </a:ln>
          <a:effectLst>
            <a:outerShdw blurRad="241300" dist="50800" dir="5100000" sx="101000" sy="101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es-CO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8" y="304134"/>
            <a:ext cx="2214429" cy="74634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78" y="5486399"/>
            <a:ext cx="3675756" cy="1521993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10545325" y="324472"/>
            <a:ext cx="115370" cy="115370"/>
          </a:xfrm>
          <a:prstGeom prst="ellipse">
            <a:avLst/>
          </a:prstGeom>
          <a:solidFill>
            <a:srgbClr val="139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ipse 6"/>
          <p:cNvSpPr/>
          <p:nvPr/>
        </p:nvSpPr>
        <p:spPr>
          <a:xfrm>
            <a:off x="10734404" y="378804"/>
            <a:ext cx="56769" cy="56769"/>
          </a:xfrm>
          <a:prstGeom prst="ellipse">
            <a:avLst/>
          </a:prstGeom>
          <a:solidFill>
            <a:srgbClr val="7EA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ipse 7"/>
          <p:cNvSpPr/>
          <p:nvPr/>
        </p:nvSpPr>
        <p:spPr>
          <a:xfrm>
            <a:off x="10886505" y="319713"/>
            <a:ext cx="118117" cy="118117"/>
          </a:xfrm>
          <a:prstGeom prst="ellipse">
            <a:avLst/>
          </a:prstGeom>
          <a:solidFill>
            <a:srgbClr val="A0B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ipse 8"/>
          <p:cNvSpPr/>
          <p:nvPr/>
        </p:nvSpPr>
        <p:spPr>
          <a:xfrm>
            <a:off x="11082054" y="366612"/>
            <a:ext cx="64094" cy="64094"/>
          </a:xfrm>
          <a:prstGeom prst="ellipse">
            <a:avLst/>
          </a:prstGeom>
          <a:solidFill>
            <a:srgbClr val="C1D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ipse 9"/>
          <p:cNvSpPr/>
          <p:nvPr/>
        </p:nvSpPr>
        <p:spPr>
          <a:xfrm>
            <a:off x="11199922" y="325503"/>
            <a:ext cx="116055" cy="116055"/>
          </a:xfrm>
          <a:prstGeom prst="ellipse">
            <a:avLst/>
          </a:prstGeom>
          <a:solidFill>
            <a:srgbClr val="E0D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ipse 10"/>
          <p:cNvSpPr/>
          <p:nvPr/>
        </p:nvSpPr>
        <p:spPr>
          <a:xfrm>
            <a:off x="11374625" y="379149"/>
            <a:ext cx="47613" cy="47613"/>
          </a:xfrm>
          <a:prstGeom prst="ellipse">
            <a:avLst/>
          </a:prstGeom>
          <a:solidFill>
            <a:srgbClr val="7EA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ipse 11"/>
          <p:cNvSpPr/>
          <p:nvPr/>
        </p:nvSpPr>
        <p:spPr>
          <a:xfrm>
            <a:off x="10405617" y="386041"/>
            <a:ext cx="47613" cy="47613"/>
          </a:xfrm>
          <a:prstGeom prst="ellipse">
            <a:avLst/>
          </a:prstGeom>
          <a:solidFill>
            <a:srgbClr val="E0D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573"/>
          <p:cNvGrpSpPr>
            <a:grpSpLocks noChangeAspect="1"/>
          </p:cNvGrpSpPr>
          <p:nvPr/>
        </p:nvGrpSpPr>
        <p:grpSpPr bwMode="auto">
          <a:xfrm>
            <a:off x="11523954" y="147680"/>
            <a:ext cx="456391" cy="401760"/>
            <a:chOff x="5372" y="1634"/>
            <a:chExt cx="802" cy="706"/>
          </a:xfrm>
        </p:grpSpPr>
        <p:sp>
          <p:nvSpPr>
            <p:cNvPr id="14" name="AutoShape 572"/>
            <p:cNvSpPr>
              <a:spLocks noChangeAspect="1" noChangeArrowheads="1" noTextEdit="1"/>
            </p:cNvSpPr>
            <p:nvPr/>
          </p:nvSpPr>
          <p:spPr bwMode="auto">
            <a:xfrm>
              <a:off x="5372" y="1634"/>
              <a:ext cx="802" cy="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" name="Freeform 574"/>
            <p:cNvSpPr>
              <a:spLocks noEditPoints="1"/>
            </p:cNvSpPr>
            <p:nvPr/>
          </p:nvSpPr>
          <p:spPr bwMode="auto">
            <a:xfrm>
              <a:off x="5797" y="2012"/>
              <a:ext cx="262" cy="256"/>
            </a:xfrm>
            <a:custGeom>
              <a:avLst/>
              <a:gdLst>
                <a:gd name="T0" fmla="*/ 1397 w 2793"/>
                <a:gd name="T1" fmla="*/ 2540 h 2794"/>
                <a:gd name="T2" fmla="*/ 254 w 2793"/>
                <a:gd name="T3" fmla="*/ 1397 h 2794"/>
                <a:gd name="T4" fmla="*/ 1397 w 2793"/>
                <a:gd name="T5" fmla="*/ 254 h 2794"/>
                <a:gd name="T6" fmla="*/ 2540 w 2793"/>
                <a:gd name="T7" fmla="*/ 1397 h 2794"/>
                <a:gd name="T8" fmla="*/ 1397 w 2793"/>
                <a:gd name="T9" fmla="*/ 2540 h 2794"/>
                <a:gd name="T10" fmla="*/ 1397 w 2793"/>
                <a:gd name="T11" fmla="*/ 0 h 2794"/>
                <a:gd name="T12" fmla="*/ 0 w 2793"/>
                <a:gd name="T13" fmla="*/ 1397 h 2794"/>
                <a:gd name="T14" fmla="*/ 1397 w 2793"/>
                <a:gd name="T15" fmla="*/ 2794 h 2794"/>
                <a:gd name="T16" fmla="*/ 2793 w 2793"/>
                <a:gd name="T17" fmla="*/ 1397 h 2794"/>
                <a:gd name="T18" fmla="*/ 1397 w 2793"/>
                <a:gd name="T19" fmla="*/ 0 h 2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3" h="2794">
                  <a:moveTo>
                    <a:pt x="1397" y="2540"/>
                  </a:moveTo>
                  <a:cubicBezTo>
                    <a:pt x="767" y="2540"/>
                    <a:pt x="254" y="2027"/>
                    <a:pt x="254" y="1397"/>
                  </a:cubicBezTo>
                  <a:cubicBezTo>
                    <a:pt x="254" y="767"/>
                    <a:pt x="767" y="254"/>
                    <a:pt x="1397" y="254"/>
                  </a:cubicBezTo>
                  <a:cubicBezTo>
                    <a:pt x="2027" y="254"/>
                    <a:pt x="2540" y="767"/>
                    <a:pt x="2540" y="1397"/>
                  </a:cubicBezTo>
                  <a:cubicBezTo>
                    <a:pt x="2540" y="2027"/>
                    <a:pt x="2027" y="2540"/>
                    <a:pt x="1397" y="2540"/>
                  </a:cubicBezTo>
                  <a:close/>
                  <a:moveTo>
                    <a:pt x="1397" y="0"/>
                  </a:moveTo>
                  <a:cubicBezTo>
                    <a:pt x="627" y="0"/>
                    <a:pt x="0" y="627"/>
                    <a:pt x="0" y="1397"/>
                  </a:cubicBezTo>
                  <a:cubicBezTo>
                    <a:pt x="0" y="2167"/>
                    <a:pt x="627" y="2794"/>
                    <a:pt x="1397" y="2794"/>
                  </a:cubicBezTo>
                  <a:cubicBezTo>
                    <a:pt x="2167" y="2794"/>
                    <a:pt x="2793" y="2167"/>
                    <a:pt x="2793" y="1397"/>
                  </a:cubicBezTo>
                  <a:cubicBezTo>
                    <a:pt x="2793" y="627"/>
                    <a:pt x="2167" y="0"/>
                    <a:pt x="1397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Freeform 575"/>
            <p:cNvSpPr>
              <a:spLocks noEditPoints="1"/>
            </p:cNvSpPr>
            <p:nvPr/>
          </p:nvSpPr>
          <p:spPr bwMode="auto">
            <a:xfrm>
              <a:off x="5871" y="2085"/>
              <a:ext cx="113" cy="111"/>
            </a:xfrm>
            <a:custGeom>
              <a:avLst/>
              <a:gdLst>
                <a:gd name="T0" fmla="*/ 605 w 1210"/>
                <a:gd name="T1" fmla="*/ 957 h 1210"/>
                <a:gd name="T2" fmla="*/ 253 w 1210"/>
                <a:gd name="T3" fmla="*/ 605 h 1210"/>
                <a:gd name="T4" fmla="*/ 605 w 1210"/>
                <a:gd name="T5" fmla="*/ 253 h 1210"/>
                <a:gd name="T6" fmla="*/ 957 w 1210"/>
                <a:gd name="T7" fmla="*/ 605 h 1210"/>
                <a:gd name="T8" fmla="*/ 605 w 1210"/>
                <a:gd name="T9" fmla="*/ 957 h 1210"/>
                <a:gd name="T10" fmla="*/ 605 w 1210"/>
                <a:gd name="T11" fmla="*/ 0 h 1210"/>
                <a:gd name="T12" fmla="*/ 0 w 1210"/>
                <a:gd name="T13" fmla="*/ 605 h 1210"/>
                <a:gd name="T14" fmla="*/ 605 w 1210"/>
                <a:gd name="T15" fmla="*/ 1210 h 1210"/>
                <a:gd name="T16" fmla="*/ 1210 w 1210"/>
                <a:gd name="T17" fmla="*/ 605 h 1210"/>
                <a:gd name="T18" fmla="*/ 605 w 1210"/>
                <a:gd name="T19" fmla="*/ 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0" h="1210">
                  <a:moveTo>
                    <a:pt x="605" y="957"/>
                  </a:moveTo>
                  <a:cubicBezTo>
                    <a:pt x="411" y="957"/>
                    <a:pt x="253" y="799"/>
                    <a:pt x="253" y="605"/>
                  </a:cubicBezTo>
                  <a:cubicBezTo>
                    <a:pt x="253" y="411"/>
                    <a:pt x="411" y="253"/>
                    <a:pt x="605" y="253"/>
                  </a:cubicBezTo>
                  <a:cubicBezTo>
                    <a:pt x="799" y="253"/>
                    <a:pt x="957" y="411"/>
                    <a:pt x="957" y="605"/>
                  </a:cubicBezTo>
                  <a:cubicBezTo>
                    <a:pt x="957" y="799"/>
                    <a:pt x="799" y="957"/>
                    <a:pt x="605" y="957"/>
                  </a:cubicBezTo>
                  <a:close/>
                  <a:moveTo>
                    <a:pt x="605" y="0"/>
                  </a:moveTo>
                  <a:cubicBezTo>
                    <a:pt x="271" y="0"/>
                    <a:pt x="0" y="271"/>
                    <a:pt x="0" y="605"/>
                  </a:cubicBezTo>
                  <a:cubicBezTo>
                    <a:pt x="0" y="939"/>
                    <a:pt x="271" y="1210"/>
                    <a:pt x="605" y="1210"/>
                  </a:cubicBezTo>
                  <a:cubicBezTo>
                    <a:pt x="939" y="1210"/>
                    <a:pt x="1210" y="939"/>
                    <a:pt x="1210" y="605"/>
                  </a:cubicBezTo>
                  <a:cubicBezTo>
                    <a:pt x="1210" y="271"/>
                    <a:pt x="939" y="0"/>
                    <a:pt x="605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576"/>
            <p:cNvSpPr>
              <a:spLocks noEditPoints="1"/>
            </p:cNvSpPr>
            <p:nvPr/>
          </p:nvSpPr>
          <p:spPr bwMode="auto">
            <a:xfrm>
              <a:off x="5372" y="1634"/>
              <a:ext cx="800" cy="704"/>
            </a:xfrm>
            <a:custGeom>
              <a:avLst/>
              <a:gdLst>
                <a:gd name="T0" fmla="*/ 5924 w 8533"/>
                <a:gd name="T1" fmla="*/ 3357 h 7683"/>
                <a:gd name="T2" fmla="*/ 3844 w 8533"/>
                <a:gd name="T3" fmla="*/ 6115 h 7683"/>
                <a:gd name="T4" fmla="*/ 3568 w 8533"/>
                <a:gd name="T5" fmla="*/ 5520 h 7683"/>
                <a:gd name="T6" fmla="*/ 8276 w 8533"/>
                <a:gd name="T7" fmla="*/ 5393 h 7683"/>
                <a:gd name="T8" fmla="*/ 5924 w 8533"/>
                <a:gd name="T9" fmla="*/ 7429 h 7683"/>
                <a:gd name="T10" fmla="*/ 5924 w 8533"/>
                <a:gd name="T11" fmla="*/ 3611 h 7683"/>
                <a:gd name="T12" fmla="*/ 5924 w 8533"/>
                <a:gd name="T13" fmla="*/ 7429 h 7683"/>
                <a:gd name="T14" fmla="*/ 3725 w 8533"/>
                <a:gd name="T15" fmla="*/ 3227 h 7683"/>
                <a:gd name="T16" fmla="*/ 6570 w 8533"/>
                <a:gd name="T17" fmla="*/ 1756 h 7683"/>
                <a:gd name="T18" fmla="*/ 5924 w 8533"/>
                <a:gd name="T19" fmla="*/ 2911 h 7683"/>
                <a:gd name="T20" fmla="*/ 2954 w 8533"/>
                <a:gd name="T21" fmla="*/ 5071 h 7683"/>
                <a:gd name="T22" fmla="*/ 2875 w 8533"/>
                <a:gd name="T23" fmla="*/ 6115 h 7683"/>
                <a:gd name="T24" fmla="*/ 254 w 8533"/>
                <a:gd name="T25" fmla="*/ 5427 h 7683"/>
                <a:gd name="T26" fmla="*/ 698 w 8533"/>
                <a:gd name="T27" fmla="*/ 3415 h 7683"/>
                <a:gd name="T28" fmla="*/ 2954 w 8533"/>
                <a:gd name="T29" fmla="*/ 4480 h 7683"/>
                <a:gd name="T30" fmla="*/ 3081 w 8533"/>
                <a:gd name="T31" fmla="*/ 4606 h 7683"/>
                <a:gd name="T32" fmla="*/ 3207 w 8533"/>
                <a:gd name="T33" fmla="*/ 3305 h 7683"/>
                <a:gd name="T34" fmla="*/ 7050 w 8533"/>
                <a:gd name="T35" fmla="*/ 1277 h 7683"/>
                <a:gd name="T36" fmla="*/ 6824 w 8533"/>
                <a:gd name="T37" fmla="*/ 3071 h 7683"/>
                <a:gd name="T38" fmla="*/ 6697 w 8533"/>
                <a:gd name="T39" fmla="*/ 1503 h 7683"/>
                <a:gd name="T40" fmla="*/ 3904 w 8533"/>
                <a:gd name="T41" fmla="*/ 1596 h 7683"/>
                <a:gd name="T42" fmla="*/ 3487 w 8533"/>
                <a:gd name="T43" fmla="*/ 3456 h 7683"/>
                <a:gd name="T44" fmla="*/ 4292 w 8533"/>
                <a:gd name="T45" fmla="*/ 3486 h 7683"/>
                <a:gd name="T46" fmla="*/ 3315 w 8533"/>
                <a:gd name="T47" fmla="*/ 6115 h 7683"/>
                <a:gd name="T48" fmla="*/ 3207 w 8533"/>
                <a:gd name="T49" fmla="*/ 5071 h 7683"/>
                <a:gd name="T50" fmla="*/ 3081 w 8533"/>
                <a:gd name="T51" fmla="*/ 4944 h 7683"/>
                <a:gd name="T52" fmla="*/ 1441 w 8533"/>
                <a:gd name="T53" fmla="*/ 7429 h 7683"/>
                <a:gd name="T54" fmla="*/ 254 w 8533"/>
                <a:gd name="T55" fmla="*/ 6242 h 7683"/>
                <a:gd name="T56" fmla="*/ 1441 w 8533"/>
                <a:gd name="T57" fmla="*/ 5055 h 7683"/>
                <a:gd name="T58" fmla="*/ 1441 w 8533"/>
                <a:gd name="T59" fmla="*/ 7429 h 7683"/>
                <a:gd name="T60" fmla="*/ 1435 w 8533"/>
                <a:gd name="T61" fmla="*/ 1628 h 7683"/>
                <a:gd name="T62" fmla="*/ 1870 w 8533"/>
                <a:gd name="T63" fmla="*/ 1739 h 7683"/>
                <a:gd name="T64" fmla="*/ 1325 w 8533"/>
                <a:gd name="T65" fmla="*/ 3162 h 7683"/>
                <a:gd name="T66" fmla="*/ 7303 w 8533"/>
                <a:gd name="T67" fmla="*/ 3306 h 7683"/>
                <a:gd name="T68" fmla="*/ 7177 w 8533"/>
                <a:gd name="T69" fmla="*/ 536 h 7683"/>
                <a:gd name="T70" fmla="*/ 6582 w 8533"/>
                <a:gd name="T71" fmla="*/ 663 h 7683"/>
                <a:gd name="T72" fmla="*/ 6708 w 8533"/>
                <a:gd name="T73" fmla="*/ 789 h 7683"/>
                <a:gd name="T74" fmla="*/ 7050 w 8533"/>
                <a:gd name="T75" fmla="*/ 1023 h 7683"/>
                <a:gd name="T76" fmla="*/ 2987 w 8533"/>
                <a:gd name="T77" fmla="*/ 1023 h 7683"/>
                <a:gd name="T78" fmla="*/ 6117 w 8533"/>
                <a:gd name="T79" fmla="*/ 789 h 7683"/>
                <a:gd name="T80" fmla="*/ 6244 w 8533"/>
                <a:gd name="T81" fmla="*/ 663 h 7683"/>
                <a:gd name="T82" fmla="*/ 2860 w 8533"/>
                <a:gd name="T83" fmla="*/ 536 h 7683"/>
                <a:gd name="T84" fmla="*/ 2734 w 8533"/>
                <a:gd name="T85" fmla="*/ 1150 h 7683"/>
                <a:gd name="T86" fmla="*/ 3494 w 8533"/>
                <a:gd name="T87" fmla="*/ 1277 h 7683"/>
                <a:gd name="T88" fmla="*/ 2124 w 8533"/>
                <a:gd name="T89" fmla="*/ 3162 h 7683"/>
                <a:gd name="T90" fmla="*/ 1760 w 8533"/>
                <a:gd name="T91" fmla="*/ 1375 h 7683"/>
                <a:gd name="T92" fmla="*/ 1709 w 8533"/>
                <a:gd name="T93" fmla="*/ 551 h 7683"/>
                <a:gd name="T94" fmla="*/ 2135 w 8533"/>
                <a:gd name="T95" fmla="*/ 253 h 7683"/>
                <a:gd name="T96" fmla="*/ 2262 w 8533"/>
                <a:gd name="T97" fmla="*/ 127 h 7683"/>
                <a:gd name="T98" fmla="*/ 2006 w 8533"/>
                <a:gd name="T99" fmla="*/ 0 h 7683"/>
                <a:gd name="T100" fmla="*/ 1456 w 8533"/>
                <a:gd name="T101" fmla="*/ 1375 h 7683"/>
                <a:gd name="T102" fmla="*/ 1071 w 8533"/>
                <a:gd name="T103" fmla="*/ 1739 h 7683"/>
                <a:gd name="T104" fmla="*/ 697 w 8533"/>
                <a:gd name="T105" fmla="*/ 3162 h 7683"/>
                <a:gd name="T106" fmla="*/ 0 w 8533"/>
                <a:gd name="T107" fmla="*/ 6240 h 7683"/>
                <a:gd name="T108" fmla="*/ 1441 w 8533"/>
                <a:gd name="T109" fmla="*/ 7683 h 7683"/>
                <a:gd name="T110" fmla="*/ 3081 w 8533"/>
                <a:gd name="T111" fmla="*/ 6369 h 7683"/>
                <a:gd name="T112" fmla="*/ 3935 w 8533"/>
                <a:gd name="T113" fmla="*/ 6369 h 7683"/>
                <a:gd name="T114" fmla="*/ 8083 w 8533"/>
                <a:gd name="T115" fmla="*/ 5647 h 7683"/>
                <a:gd name="T116" fmla="*/ 8533 w 8533"/>
                <a:gd name="T117" fmla="*/ 5520 h 7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533" h="7683">
                  <a:moveTo>
                    <a:pt x="8083" y="5393"/>
                  </a:moveTo>
                  <a:cubicBezTo>
                    <a:pt x="8017" y="4259"/>
                    <a:pt x="7074" y="3357"/>
                    <a:pt x="5924" y="3357"/>
                  </a:cubicBezTo>
                  <a:cubicBezTo>
                    <a:pt x="4731" y="3357"/>
                    <a:pt x="3761" y="4327"/>
                    <a:pt x="3761" y="5520"/>
                  </a:cubicBezTo>
                  <a:cubicBezTo>
                    <a:pt x="3761" y="5726"/>
                    <a:pt x="3790" y="5926"/>
                    <a:pt x="3844" y="6115"/>
                  </a:cubicBezTo>
                  <a:lnTo>
                    <a:pt x="3568" y="6115"/>
                  </a:lnTo>
                  <a:lnTo>
                    <a:pt x="3568" y="5520"/>
                  </a:lnTo>
                  <a:cubicBezTo>
                    <a:pt x="3568" y="4221"/>
                    <a:pt x="4625" y="3164"/>
                    <a:pt x="5924" y="3164"/>
                  </a:cubicBezTo>
                  <a:cubicBezTo>
                    <a:pt x="7180" y="3164"/>
                    <a:pt x="8210" y="4153"/>
                    <a:pt x="8276" y="5393"/>
                  </a:cubicBezTo>
                  <a:lnTo>
                    <a:pt x="8083" y="5393"/>
                  </a:lnTo>
                  <a:close/>
                  <a:moveTo>
                    <a:pt x="5924" y="7429"/>
                  </a:moveTo>
                  <a:cubicBezTo>
                    <a:pt x="4871" y="7429"/>
                    <a:pt x="4015" y="6573"/>
                    <a:pt x="4015" y="5520"/>
                  </a:cubicBezTo>
                  <a:cubicBezTo>
                    <a:pt x="4015" y="4467"/>
                    <a:pt x="4871" y="3611"/>
                    <a:pt x="5924" y="3611"/>
                  </a:cubicBezTo>
                  <a:cubicBezTo>
                    <a:pt x="6977" y="3611"/>
                    <a:pt x="7833" y="4467"/>
                    <a:pt x="7833" y="5520"/>
                  </a:cubicBezTo>
                  <a:cubicBezTo>
                    <a:pt x="7833" y="6573"/>
                    <a:pt x="6977" y="7429"/>
                    <a:pt x="5924" y="7429"/>
                  </a:cubicBezTo>
                  <a:close/>
                  <a:moveTo>
                    <a:pt x="4663" y="3236"/>
                  </a:moveTo>
                  <a:lnTo>
                    <a:pt x="3725" y="3227"/>
                  </a:lnTo>
                  <a:lnTo>
                    <a:pt x="4124" y="1756"/>
                  </a:lnTo>
                  <a:lnTo>
                    <a:pt x="6570" y="1756"/>
                  </a:lnTo>
                  <a:lnTo>
                    <a:pt x="6570" y="2992"/>
                  </a:lnTo>
                  <a:cubicBezTo>
                    <a:pt x="6364" y="2939"/>
                    <a:pt x="6147" y="2911"/>
                    <a:pt x="5924" y="2911"/>
                  </a:cubicBezTo>
                  <a:cubicBezTo>
                    <a:pt x="5467" y="2911"/>
                    <a:pt x="5037" y="3029"/>
                    <a:pt x="4663" y="3236"/>
                  </a:cubicBezTo>
                  <a:close/>
                  <a:moveTo>
                    <a:pt x="2954" y="5071"/>
                  </a:moveTo>
                  <a:lnTo>
                    <a:pt x="2954" y="6115"/>
                  </a:lnTo>
                  <a:lnTo>
                    <a:pt x="2875" y="6115"/>
                  </a:lnTo>
                  <a:cubicBezTo>
                    <a:pt x="2811" y="5380"/>
                    <a:pt x="2192" y="4801"/>
                    <a:pt x="1441" y="4801"/>
                  </a:cubicBezTo>
                  <a:cubicBezTo>
                    <a:pt x="949" y="4801"/>
                    <a:pt x="514" y="5050"/>
                    <a:pt x="254" y="5427"/>
                  </a:cubicBezTo>
                  <a:lnTo>
                    <a:pt x="254" y="3859"/>
                  </a:lnTo>
                  <a:cubicBezTo>
                    <a:pt x="254" y="3614"/>
                    <a:pt x="452" y="3415"/>
                    <a:pt x="698" y="3415"/>
                  </a:cubicBezTo>
                  <a:lnTo>
                    <a:pt x="2954" y="3415"/>
                  </a:lnTo>
                  <a:lnTo>
                    <a:pt x="2954" y="4480"/>
                  </a:lnTo>
                  <a:cubicBezTo>
                    <a:pt x="2954" y="4550"/>
                    <a:pt x="3011" y="4606"/>
                    <a:pt x="3081" y="4606"/>
                  </a:cubicBezTo>
                  <a:lnTo>
                    <a:pt x="3081" y="4606"/>
                  </a:lnTo>
                  <a:cubicBezTo>
                    <a:pt x="3151" y="4606"/>
                    <a:pt x="3207" y="4550"/>
                    <a:pt x="3207" y="4480"/>
                  </a:cubicBezTo>
                  <a:lnTo>
                    <a:pt x="3207" y="3305"/>
                  </a:lnTo>
                  <a:lnTo>
                    <a:pt x="3757" y="1277"/>
                  </a:lnTo>
                  <a:lnTo>
                    <a:pt x="7050" y="1277"/>
                  </a:lnTo>
                  <a:lnTo>
                    <a:pt x="7050" y="3166"/>
                  </a:lnTo>
                  <a:cubicBezTo>
                    <a:pt x="6977" y="3131"/>
                    <a:pt x="6901" y="3099"/>
                    <a:pt x="6824" y="3071"/>
                  </a:cubicBezTo>
                  <a:lnTo>
                    <a:pt x="6824" y="1629"/>
                  </a:lnTo>
                  <a:cubicBezTo>
                    <a:pt x="6824" y="1559"/>
                    <a:pt x="6767" y="1503"/>
                    <a:pt x="6697" y="1503"/>
                  </a:cubicBezTo>
                  <a:lnTo>
                    <a:pt x="4027" y="1503"/>
                  </a:lnTo>
                  <a:cubicBezTo>
                    <a:pt x="3970" y="1503"/>
                    <a:pt x="3919" y="1541"/>
                    <a:pt x="3904" y="1596"/>
                  </a:cubicBezTo>
                  <a:lnTo>
                    <a:pt x="3438" y="3319"/>
                  </a:lnTo>
                  <a:cubicBezTo>
                    <a:pt x="3424" y="3369"/>
                    <a:pt x="3442" y="3424"/>
                    <a:pt x="3487" y="3456"/>
                  </a:cubicBezTo>
                  <a:cubicBezTo>
                    <a:pt x="3509" y="3471"/>
                    <a:pt x="3536" y="3479"/>
                    <a:pt x="3563" y="3479"/>
                  </a:cubicBezTo>
                  <a:lnTo>
                    <a:pt x="4292" y="3486"/>
                  </a:lnTo>
                  <a:cubicBezTo>
                    <a:pt x="3696" y="3965"/>
                    <a:pt x="3315" y="4699"/>
                    <a:pt x="3315" y="5520"/>
                  </a:cubicBezTo>
                  <a:lnTo>
                    <a:pt x="3315" y="6115"/>
                  </a:lnTo>
                  <a:lnTo>
                    <a:pt x="3207" y="6115"/>
                  </a:lnTo>
                  <a:lnTo>
                    <a:pt x="3207" y="5071"/>
                  </a:lnTo>
                  <a:cubicBezTo>
                    <a:pt x="3207" y="5001"/>
                    <a:pt x="3151" y="4944"/>
                    <a:pt x="3081" y="4944"/>
                  </a:cubicBezTo>
                  <a:lnTo>
                    <a:pt x="3081" y="4944"/>
                  </a:lnTo>
                  <a:cubicBezTo>
                    <a:pt x="3011" y="4944"/>
                    <a:pt x="2954" y="5001"/>
                    <a:pt x="2954" y="5071"/>
                  </a:cubicBezTo>
                  <a:close/>
                  <a:moveTo>
                    <a:pt x="1441" y="7429"/>
                  </a:moveTo>
                  <a:cubicBezTo>
                    <a:pt x="786" y="7429"/>
                    <a:pt x="253" y="6897"/>
                    <a:pt x="253" y="6242"/>
                  </a:cubicBezTo>
                  <a:lnTo>
                    <a:pt x="254" y="6242"/>
                  </a:lnTo>
                  <a:lnTo>
                    <a:pt x="254" y="6240"/>
                  </a:lnTo>
                  <a:cubicBezTo>
                    <a:pt x="255" y="5586"/>
                    <a:pt x="787" y="5055"/>
                    <a:pt x="1441" y="5055"/>
                  </a:cubicBezTo>
                  <a:cubicBezTo>
                    <a:pt x="2095" y="5055"/>
                    <a:pt x="2628" y="5588"/>
                    <a:pt x="2628" y="6242"/>
                  </a:cubicBezTo>
                  <a:cubicBezTo>
                    <a:pt x="2628" y="6897"/>
                    <a:pt x="2095" y="7429"/>
                    <a:pt x="1441" y="7429"/>
                  </a:cubicBezTo>
                  <a:close/>
                  <a:moveTo>
                    <a:pt x="1325" y="1739"/>
                  </a:moveTo>
                  <a:cubicBezTo>
                    <a:pt x="1325" y="1678"/>
                    <a:pt x="1374" y="1628"/>
                    <a:pt x="1435" y="1628"/>
                  </a:cubicBezTo>
                  <a:lnTo>
                    <a:pt x="1760" y="1628"/>
                  </a:lnTo>
                  <a:cubicBezTo>
                    <a:pt x="1821" y="1628"/>
                    <a:pt x="1870" y="1678"/>
                    <a:pt x="1870" y="1739"/>
                  </a:cubicBezTo>
                  <a:lnTo>
                    <a:pt x="1870" y="3162"/>
                  </a:lnTo>
                  <a:lnTo>
                    <a:pt x="1325" y="3162"/>
                  </a:lnTo>
                  <a:lnTo>
                    <a:pt x="1325" y="1739"/>
                  </a:lnTo>
                  <a:close/>
                  <a:moveTo>
                    <a:pt x="7303" y="3306"/>
                  </a:moveTo>
                  <a:lnTo>
                    <a:pt x="7303" y="663"/>
                  </a:lnTo>
                  <a:cubicBezTo>
                    <a:pt x="7303" y="593"/>
                    <a:pt x="7247" y="536"/>
                    <a:pt x="7177" y="536"/>
                  </a:cubicBezTo>
                  <a:lnTo>
                    <a:pt x="6708" y="536"/>
                  </a:lnTo>
                  <a:cubicBezTo>
                    <a:pt x="6638" y="536"/>
                    <a:pt x="6582" y="593"/>
                    <a:pt x="6582" y="663"/>
                  </a:cubicBezTo>
                  <a:lnTo>
                    <a:pt x="6582" y="663"/>
                  </a:lnTo>
                  <a:cubicBezTo>
                    <a:pt x="6582" y="733"/>
                    <a:pt x="6638" y="789"/>
                    <a:pt x="6708" y="789"/>
                  </a:cubicBezTo>
                  <a:lnTo>
                    <a:pt x="7050" y="789"/>
                  </a:lnTo>
                  <a:lnTo>
                    <a:pt x="7050" y="1023"/>
                  </a:lnTo>
                  <a:lnTo>
                    <a:pt x="3660" y="1023"/>
                  </a:lnTo>
                  <a:lnTo>
                    <a:pt x="2987" y="1023"/>
                  </a:lnTo>
                  <a:lnTo>
                    <a:pt x="2987" y="789"/>
                  </a:lnTo>
                  <a:lnTo>
                    <a:pt x="6117" y="789"/>
                  </a:lnTo>
                  <a:cubicBezTo>
                    <a:pt x="6187" y="789"/>
                    <a:pt x="6244" y="733"/>
                    <a:pt x="6244" y="663"/>
                  </a:cubicBezTo>
                  <a:lnTo>
                    <a:pt x="6244" y="663"/>
                  </a:lnTo>
                  <a:cubicBezTo>
                    <a:pt x="6244" y="593"/>
                    <a:pt x="6187" y="536"/>
                    <a:pt x="6117" y="536"/>
                  </a:cubicBezTo>
                  <a:lnTo>
                    <a:pt x="2860" y="536"/>
                  </a:lnTo>
                  <a:cubicBezTo>
                    <a:pt x="2790" y="536"/>
                    <a:pt x="2734" y="593"/>
                    <a:pt x="2734" y="663"/>
                  </a:cubicBezTo>
                  <a:lnTo>
                    <a:pt x="2734" y="1150"/>
                  </a:lnTo>
                  <a:cubicBezTo>
                    <a:pt x="2734" y="1220"/>
                    <a:pt x="2790" y="1277"/>
                    <a:pt x="2860" y="1277"/>
                  </a:cubicBezTo>
                  <a:lnTo>
                    <a:pt x="3494" y="1277"/>
                  </a:lnTo>
                  <a:lnTo>
                    <a:pt x="2984" y="3162"/>
                  </a:lnTo>
                  <a:lnTo>
                    <a:pt x="2124" y="3162"/>
                  </a:lnTo>
                  <a:lnTo>
                    <a:pt x="2124" y="1739"/>
                  </a:lnTo>
                  <a:cubicBezTo>
                    <a:pt x="2124" y="1538"/>
                    <a:pt x="1961" y="1375"/>
                    <a:pt x="1760" y="1375"/>
                  </a:cubicBezTo>
                  <a:lnTo>
                    <a:pt x="1709" y="1375"/>
                  </a:lnTo>
                  <a:lnTo>
                    <a:pt x="1709" y="551"/>
                  </a:lnTo>
                  <a:cubicBezTo>
                    <a:pt x="1709" y="387"/>
                    <a:pt x="1842" y="253"/>
                    <a:pt x="2006" y="253"/>
                  </a:cubicBezTo>
                  <a:lnTo>
                    <a:pt x="2135" y="253"/>
                  </a:lnTo>
                  <a:cubicBezTo>
                    <a:pt x="2205" y="253"/>
                    <a:pt x="2262" y="197"/>
                    <a:pt x="2262" y="127"/>
                  </a:cubicBezTo>
                  <a:lnTo>
                    <a:pt x="2262" y="127"/>
                  </a:lnTo>
                  <a:cubicBezTo>
                    <a:pt x="2262" y="57"/>
                    <a:pt x="2205" y="0"/>
                    <a:pt x="2135" y="0"/>
                  </a:cubicBezTo>
                  <a:lnTo>
                    <a:pt x="2006" y="0"/>
                  </a:lnTo>
                  <a:cubicBezTo>
                    <a:pt x="1702" y="0"/>
                    <a:pt x="1456" y="247"/>
                    <a:pt x="1456" y="551"/>
                  </a:cubicBezTo>
                  <a:lnTo>
                    <a:pt x="1456" y="1375"/>
                  </a:lnTo>
                  <a:lnTo>
                    <a:pt x="1435" y="1375"/>
                  </a:lnTo>
                  <a:cubicBezTo>
                    <a:pt x="1234" y="1375"/>
                    <a:pt x="1071" y="1538"/>
                    <a:pt x="1071" y="1739"/>
                  </a:cubicBezTo>
                  <a:lnTo>
                    <a:pt x="1071" y="3162"/>
                  </a:lnTo>
                  <a:lnTo>
                    <a:pt x="697" y="3162"/>
                  </a:lnTo>
                  <a:cubicBezTo>
                    <a:pt x="312" y="3162"/>
                    <a:pt x="0" y="3474"/>
                    <a:pt x="0" y="3859"/>
                  </a:cubicBezTo>
                  <a:lnTo>
                    <a:pt x="0" y="6240"/>
                  </a:lnTo>
                  <a:cubicBezTo>
                    <a:pt x="0" y="6241"/>
                    <a:pt x="0" y="6241"/>
                    <a:pt x="0" y="6242"/>
                  </a:cubicBezTo>
                  <a:cubicBezTo>
                    <a:pt x="0" y="7037"/>
                    <a:pt x="646" y="7683"/>
                    <a:pt x="1441" y="7683"/>
                  </a:cubicBezTo>
                  <a:cubicBezTo>
                    <a:pt x="2192" y="7683"/>
                    <a:pt x="2811" y="7104"/>
                    <a:pt x="2875" y="6369"/>
                  </a:cubicBezTo>
                  <a:lnTo>
                    <a:pt x="3081" y="6369"/>
                  </a:lnTo>
                  <a:lnTo>
                    <a:pt x="3081" y="6369"/>
                  </a:lnTo>
                  <a:lnTo>
                    <a:pt x="3935" y="6369"/>
                  </a:lnTo>
                  <a:cubicBezTo>
                    <a:pt x="4265" y="7141"/>
                    <a:pt x="5032" y="7683"/>
                    <a:pt x="5924" y="7683"/>
                  </a:cubicBezTo>
                  <a:cubicBezTo>
                    <a:pt x="7074" y="7683"/>
                    <a:pt x="8017" y="6781"/>
                    <a:pt x="8083" y="5647"/>
                  </a:cubicBezTo>
                  <a:lnTo>
                    <a:pt x="8407" y="5647"/>
                  </a:lnTo>
                  <a:cubicBezTo>
                    <a:pt x="8477" y="5647"/>
                    <a:pt x="8533" y="5590"/>
                    <a:pt x="8533" y="5520"/>
                  </a:cubicBezTo>
                  <a:cubicBezTo>
                    <a:pt x="8533" y="4587"/>
                    <a:pt x="8041" y="3768"/>
                    <a:pt x="7303" y="3306"/>
                  </a:cubicBezTo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577"/>
            <p:cNvSpPr>
              <a:spLocks noEditPoints="1"/>
            </p:cNvSpPr>
            <p:nvPr/>
          </p:nvSpPr>
          <p:spPr bwMode="auto">
            <a:xfrm>
              <a:off x="5436" y="2136"/>
              <a:ext cx="143" cy="140"/>
            </a:xfrm>
            <a:custGeom>
              <a:avLst/>
              <a:gdLst>
                <a:gd name="T0" fmla="*/ 763 w 1526"/>
                <a:gd name="T1" fmla="*/ 1273 h 1526"/>
                <a:gd name="T2" fmla="*/ 253 w 1526"/>
                <a:gd name="T3" fmla="*/ 763 h 1526"/>
                <a:gd name="T4" fmla="*/ 763 w 1526"/>
                <a:gd name="T5" fmla="*/ 254 h 1526"/>
                <a:gd name="T6" fmla="*/ 1272 w 1526"/>
                <a:gd name="T7" fmla="*/ 763 h 1526"/>
                <a:gd name="T8" fmla="*/ 763 w 1526"/>
                <a:gd name="T9" fmla="*/ 1273 h 1526"/>
                <a:gd name="T10" fmla="*/ 763 w 1526"/>
                <a:gd name="T11" fmla="*/ 0 h 1526"/>
                <a:gd name="T12" fmla="*/ 0 w 1526"/>
                <a:gd name="T13" fmla="*/ 763 h 1526"/>
                <a:gd name="T14" fmla="*/ 763 w 1526"/>
                <a:gd name="T15" fmla="*/ 1526 h 1526"/>
                <a:gd name="T16" fmla="*/ 1526 w 1526"/>
                <a:gd name="T17" fmla="*/ 763 h 1526"/>
                <a:gd name="T18" fmla="*/ 763 w 1526"/>
                <a:gd name="T19" fmla="*/ 0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26">
                  <a:moveTo>
                    <a:pt x="763" y="1273"/>
                  </a:moveTo>
                  <a:cubicBezTo>
                    <a:pt x="482" y="1273"/>
                    <a:pt x="253" y="1044"/>
                    <a:pt x="253" y="763"/>
                  </a:cubicBezTo>
                  <a:cubicBezTo>
                    <a:pt x="253" y="482"/>
                    <a:pt x="482" y="254"/>
                    <a:pt x="763" y="254"/>
                  </a:cubicBezTo>
                  <a:cubicBezTo>
                    <a:pt x="1044" y="254"/>
                    <a:pt x="1272" y="482"/>
                    <a:pt x="1272" y="763"/>
                  </a:cubicBezTo>
                  <a:cubicBezTo>
                    <a:pt x="1272" y="1044"/>
                    <a:pt x="1044" y="1273"/>
                    <a:pt x="763" y="1273"/>
                  </a:cubicBezTo>
                  <a:close/>
                  <a:moveTo>
                    <a:pt x="763" y="0"/>
                  </a:moveTo>
                  <a:cubicBezTo>
                    <a:pt x="342" y="0"/>
                    <a:pt x="0" y="342"/>
                    <a:pt x="0" y="763"/>
                  </a:cubicBezTo>
                  <a:cubicBezTo>
                    <a:pt x="0" y="1184"/>
                    <a:pt x="342" y="1526"/>
                    <a:pt x="763" y="1526"/>
                  </a:cubicBezTo>
                  <a:cubicBezTo>
                    <a:pt x="1183" y="1526"/>
                    <a:pt x="1526" y="1184"/>
                    <a:pt x="1526" y="763"/>
                  </a:cubicBezTo>
                  <a:cubicBezTo>
                    <a:pt x="1526" y="342"/>
                    <a:pt x="1183" y="0"/>
                    <a:pt x="763" y="0"/>
                  </a:cubicBezTo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578"/>
            <p:cNvSpPr>
              <a:spLocks noEditPoints="1"/>
            </p:cNvSpPr>
            <p:nvPr/>
          </p:nvSpPr>
          <p:spPr bwMode="auto">
            <a:xfrm>
              <a:off x="5415" y="1970"/>
              <a:ext cx="65" cy="104"/>
            </a:xfrm>
            <a:custGeom>
              <a:avLst/>
              <a:gdLst>
                <a:gd name="T0" fmla="*/ 253 w 693"/>
                <a:gd name="T1" fmla="*/ 852 h 1133"/>
                <a:gd name="T2" fmla="*/ 253 w 693"/>
                <a:gd name="T3" fmla="*/ 280 h 1133"/>
                <a:gd name="T4" fmla="*/ 440 w 693"/>
                <a:gd name="T5" fmla="*/ 566 h 1133"/>
                <a:gd name="T6" fmla="*/ 253 w 693"/>
                <a:gd name="T7" fmla="*/ 852 h 1133"/>
                <a:gd name="T8" fmla="*/ 127 w 693"/>
                <a:gd name="T9" fmla="*/ 0 h 1133"/>
                <a:gd name="T10" fmla="*/ 0 w 693"/>
                <a:gd name="T11" fmla="*/ 127 h 1133"/>
                <a:gd name="T12" fmla="*/ 0 w 693"/>
                <a:gd name="T13" fmla="*/ 1006 h 1133"/>
                <a:gd name="T14" fmla="*/ 127 w 693"/>
                <a:gd name="T15" fmla="*/ 1133 h 1133"/>
                <a:gd name="T16" fmla="*/ 693 w 693"/>
                <a:gd name="T17" fmla="*/ 566 h 1133"/>
                <a:gd name="T18" fmla="*/ 127 w 693"/>
                <a:gd name="T19" fmla="*/ 0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3" h="1133">
                  <a:moveTo>
                    <a:pt x="253" y="852"/>
                  </a:moveTo>
                  <a:lnTo>
                    <a:pt x="253" y="280"/>
                  </a:lnTo>
                  <a:cubicBezTo>
                    <a:pt x="363" y="329"/>
                    <a:pt x="440" y="439"/>
                    <a:pt x="440" y="566"/>
                  </a:cubicBezTo>
                  <a:cubicBezTo>
                    <a:pt x="440" y="694"/>
                    <a:pt x="363" y="804"/>
                    <a:pt x="253" y="852"/>
                  </a:cubicBezTo>
                  <a:close/>
                  <a:moveTo>
                    <a:pt x="127" y="0"/>
                  </a:moveTo>
                  <a:cubicBezTo>
                    <a:pt x="57" y="0"/>
                    <a:pt x="0" y="57"/>
                    <a:pt x="0" y="127"/>
                  </a:cubicBezTo>
                  <a:lnTo>
                    <a:pt x="0" y="1006"/>
                  </a:lnTo>
                  <a:cubicBezTo>
                    <a:pt x="0" y="1076"/>
                    <a:pt x="57" y="1133"/>
                    <a:pt x="127" y="1133"/>
                  </a:cubicBezTo>
                  <a:cubicBezTo>
                    <a:pt x="439" y="1133"/>
                    <a:pt x="693" y="879"/>
                    <a:pt x="693" y="566"/>
                  </a:cubicBezTo>
                  <a:cubicBezTo>
                    <a:pt x="693" y="254"/>
                    <a:pt x="439" y="0"/>
                    <a:pt x="127" y="0"/>
                  </a:cubicBezTo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579"/>
            <p:cNvSpPr/>
            <p:nvPr/>
          </p:nvSpPr>
          <p:spPr bwMode="auto">
            <a:xfrm>
              <a:off x="5535" y="1962"/>
              <a:ext cx="78" cy="24"/>
            </a:xfrm>
            <a:custGeom>
              <a:avLst/>
              <a:gdLst>
                <a:gd name="T0" fmla="*/ 702 w 829"/>
                <a:gd name="T1" fmla="*/ 0 h 253"/>
                <a:gd name="T2" fmla="*/ 126 w 829"/>
                <a:gd name="T3" fmla="*/ 0 h 253"/>
                <a:gd name="T4" fmla="*/ 0 w 829"/>
                <a:gd name="T5" fmla="*/ 127 h 253"/>
                <a:gd name="T6" fmla="*/ 126 w 829"/>
                <a:gd name="T7" fmla="*/ 253 h 253"/>
                <a:gd name="T8" fmla="*/ 702 w 829"/>
                <a:gd name="T9" fmla="*/ 253 h 253"/>
                <a:gd name="T10" fmla="*/ 829 w 829"/>
                <a:gd name="T11" fmla="*/ 127 h 253"/>
                <a:gd name="T12" fmla="*/ 702 w 829"/>
                <a:gd name="T13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9" h="253">
                  <a:moveTo>
                    <a:pt x="702" y="0"/>
                  </a:moveTo>
                  <a:lnTo>
                    <a:pt x="126" y="0"/>
                  </a:lnTo>
                  <a:cubicBezTo>
                    <a:pt x="56" y="0"/>
                    <a:pt x="0" y="57"/>
                    <a:pt x="0" y="127"/>
                  </a:cubicBezTo>
                  <a:cubicBezTo>
                    <a:pt x="0" y="197"/>
                    <a:pt x="56" y="253"/>
                    <a:pt x="126" y="253"/>
                  </a:cubicBezTo>
                  <a:lnTo>
                    <a:pt x="702" y="253"/>
                  </a:lnTo>
                  <a:cubicBezTo>
                    <a:pt x="772" y="253"/>
                    <a:pt x="829" y="197"/>
                    <a:pt x="829" y="127"/>
                  </a:cubicBezTo>
                  <a:cubicBezTo>
                    <a:pt x="829" y="57"/>
                    <a:pt x="772" y="0"/>
                    <a:pt x="702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Freeform 580"/>
            <p:cNvSpPr/>
            <p:nvPr/>
          </p:nvSpPr>
          <p:spPr bwMode="auto">
            <a:xfrm>
              <a:off x="5535" y="1999"/>
              <a:ext cx="78" cy="23"/>
            </a:xfrm>
            <a:custGeom>
              <a:avLst/>
              <a:gdLst>
                <a:gd name="T0" fmla="*/ 702 w 829"/>
                <a:gd name="T1" fmla="*/ 0 h 253"/>
                <a:gd name="T2" fmla="*/ 126 w 829"/>
                <a:gd name="T3" fmla="*/ 0 h 253"/>
                <a:gd name="T4" fmla="*/ 0 w 829"/>
                <a:gd name="T5" fmla="*/ 126 h 253"/>
                <a:gd name="T6" fmla="*/ 126 w 829"/>
                <a:gd name="T7" fmla="*/ 253 h 253"/>
                <a:gd name="T8" fmla="*/ 702 w 829"/>
                <a:gd name="T9" fmla="*/ 253 h 253"/>
                <a:gd name="T10" fmla="*/ 829 w 829"/>
                <a:gd name="T11" fmla="*/ 126 h 253"/>
                <a:gd name="T12" fmla="*/ 702 w 829"/>
                <a:gd name="T13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9" h="253">
                  <a:moveTo>
                    <a:pt x="702" y="0"/>
                  </a:moveTo>
                  <a:lnTo>
                    <a:pt x="126" y="0"/>
                  </a:lnTo>
                  <a:cubicBezTo>
                    <a:pt x="56" y="0"/>
                    <a:pt x="0" y="56"/>
                    <a:pt x="0" y="126"/>
                  </a:cubicBezTo>
                  <a:cubicBezTo>
                    <a:pt x="0" y="196"/>
                    <a:pt x="56" y="253"/>
                    <a:pt x="126" y="253"/>
                  </a:cubicBezTo>
                  <a:lnTo>
                    <a:pt x="702" y="253"/>
                  </a:lnTo>
                  <a:cubicBezTo>
                    <a:pt x="772" y="253"/>
                    <a:pt x="829" y="196"/>
                    <a:pt x="829" y="126"/>
                  </a:cubicBezTo>
                  <a:cubicBezTo>
                    <a:pt x="829" y="56"/>
                    <a:pt x="772" y="0"/>
                    <a:pt x="702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" name="Freeform 581"/>
            <p:cNvSpPr/>
            <p:nvPr/>
          </p:nvSpPr>
          <p:spPr bwMode="auto">
            <a:xfrm>
              <a:off x="5535" y="2036"/>
              <a:ext cx="78" cy="23"/>
            </a:xfrm>
            <a:custGeom>
              <a:avLst/>
              <a:gdLst>
                <a:gd name="T0" fmla="*/ 702 w 829"/>
                <a:gd name="T1" fmla="*/ 0 h 254"/>
                <a:gd name="T2" fmla="*/ 126 w 829"/>
                <a:gd name="T3" fmla="*/ 0 h 254"/>
                <a:gd name="T4" fmla="*/ 0 w 829"/>
                <a:gd name="T5" fmla="*/ 127 h 254"/>
                <a:gd name="T6" fmla="*/ 126 w 829"/>
                <a:gd name="T7" fmla="*/ 254 h 254"/>
                <a:gd name="T8" fmla="*/ 702 w 829"/>
                <a:gd name="T9" fmla="*/ 254 h 254"/>
                <a:gd name="T10" fmla="*/ 829 w 829"/>
                <a:gd name="T11" fmla="*/ 127 h 254"/>
                <a:gd name="T12" fmla="*/ 702 w 829"/>
                <a:gd name="T13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9" h="254">
                  <a:moveTo>
                    <a:pt x="702" y="0"/>
                  </a:moveTo>
                  <a:lnTo>
                    <a:pt x="126" y="0"/>
                  </a:lnTo>
                  <a:cubicBezTo>
                    <a:pt x="56" y="0"/>
                    <a:pt x="0" y="57"/>
                    <a:pt x="0" y="127"/>
                  </a:cubicBezTo>
                  <a:cubicBezTo>
                    <a:pt x="0" y="197"/>
                    <a:pt x="56" y="254"/>
                    <a:pt x="126" y="254"/>
                  </a:cubicBezTo>
                  <a:lnTo>
                    <a:pt x="702" y="254"/>
                  </a:lnTo>
                  <a:cubicBezTo>
                    <a:pt x="772" y="254"/>
                    <a:pt x="829" y="197"/>
                    <a:pt x="829" y="127"/>
                  </a:cubicBezTo>
                  <a:cubicBezTo>
                    <a:pt x="829" y="57"/>
                    <a:pt x="772" y="0"/>
                    <a:pt x="702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3" name="Elipse 22"/>
          <p:cNvSpPr/>
          <p:nvPr/>
        </p:nvSpPr>
        <p:spPr>
          <a:xfrm>
            <a:off x="450426" y="6254697"/>
            <a:ext cx="115370" cy="115370"/>
          </a:xfrm>
          <a:prstGeom prst="ellipse">
            <a:avLst/>
          </a:prstGeom>
          <a:solidFill>
            <a:srgbClr val="139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lipse 23"/>
          <p:cNvSpPr/>
          <p:nvPr/>
        </p:nvSpPr>
        <p:spPr>
          <a:xfrm>
            <a:off x="639505" y="6309029"/>
            <a:ext cx="56769" cy="56769"/>
          </a:xfrm>
          <a:prstGeom prst="ellipse">
            <a:avLst/>
          </a:prstGeom>
          <a:solidFill>
            <a:srgbClr val="7EA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lipse 24"/>
          <p:cNvSpPr/>
          <p:nvPr/>
        </p:nvSpPr>
        <p:spPr>
          <a:xfrm>
            <a:off x="791606" y="6249938"/>
            <a:ext cx="118117" cy="118117"/>
          </a:xfrm>
          <a:prstGeom prst="ellipse">
            <a:avLst/>
          </a:prstGeom>
          <a:solidFill>
            <a:srgbClr val="A0B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lipse 25"/>
          <p:cNvSpPr/>
          <p:nvPr/>
        </p:nvSpPr>
        <p:spPr>
          <a:xfrm>
            <a:off x="987155" y="6296837"/>
            <a:ext cx="64094" cy="64094"/>
          </a:xfrm>
          <a:prstGeom prst="ellipse">
            <a:avLst/>
          </a:prstGeom>
          <a:solidFill>
            <a:srgbClr val="C1D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ipse 26"/>
          <p:cNvSpPr/>
          <p:nvPr/>
        </p:nvSpPr>
        <p:spPr>
          <a:xfrm>
            <a:off x="1105023" y="6255728"/>
            <a:ext cx="116055" cy="116055"/>
          </a:xfrm>
          <a:prstGeom prst="ellipse">
            <a:avLst/>
          </a:prstGeom>
          <a:solidFill>
            <a:srgbClr val="E0D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ipse 27"/>
          <p:cNvSpPr/>
          <p:nvPr/>
        </p:nvSpPr>
        <p:spPr>
          <a:xfrm>
            <a:off x="1279726" y="6309374"/>
            <a:ext cx="47613" cy="47613"/>
          </a:xfrm>
          <a:prstGeom prst="ellipse">
            <a:avLst/>
          </a:prstGeom>
          <a:solidFill>
            <a:srgbClr val="7EA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Elipse 28"/>
          <p:cNvSpPr/>
          <p:nvPr/>
        </p:nvSpPr>
        <p:spPr>
          <a:xfrm>
            <a:off x="310718" y="6316266"/>
            <a:ext cx="47613" cy="47613"/>
          </a:xfrm>
          <a:prstGeom prst="ellipse">
            <a:avLst/>
          </a:prstGeom>
          <a:solidFill>
            <a:srgbClr val="E0D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Conector recto 29"/>
          <p:cNvCxnSpPr/>
          <p:nvPr/>
        </p:nvCxnSpPr>
        <p:spPr>
          <a:xfrm>
            <a:off x="1446231" y="6336999"/>
            <a:ext cx="7923680" cy="0"/>
          </a:xfrm>
          <a:prstGeom prst="line">
            <a:avLst/>
          </a:prstGeom>
          <a:ln w="47625" cap="rnd">
            <a:solidFill>
              <a:srgbClr val="9AB5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Imagen 37">
            <a:extLst>
              <a:ext uri="{FF2B5EF4-FFF2-40B4-BE49-F238E27FC236}">
                <a16:creationId xmlns:a16="http://schemas.microsoft.com/office/drawing/2014/main" id="{F48491CC-376C-B548-8C6A-826673B1B4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0200" y="1285344"/>
            <a:ext cx="3490387" cy="4722288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034B5732-3CC3-994C-B151-D459D8257F41}"/>
              </a:ext>
            </a:extLst>
          </p:cNvPr>
          <p:cNvSpPr txBox="1"/>
          <p:nvPr/>
        </p:nvSpPr>
        <p:spPr>
          <a:xfrm>
            <a:off x="2059223" y="1326231"/>
            <a:ext cx="34903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Paso 1. </a:t>
            </a: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Identificación de los espacios de diálogo en los que la entidad rendirá cuentas </a:t>
            </a:r>
            <a:endParaRPr lang="es-CO" sz="18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CO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652CB7A9-542E-9C46-9456-5BF1D195E93D}"/>
              </a:ext>
            </a:extLst>
          </p:cNvPr>
          <p:cNvSpPr txBox="1"/>
          <p:nvPr/>
        </p:nvSpPr>
        <p:spPr>
          <a:xfrm>
            <a:off x="3863696" y="4185938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Asap SemiBold" panose="020F0504030202060203" pitchFamily="34" charset="77"/>
              </a:rPr>
              <a:t>-65</a:t>
            </a:r>
            <a:endParaRPr sz="2000" b="1" dirty="0">
              <a:solidFill>
                <a:schemeClr val="bg1"/>
              </a:solidFill>
              <a:latin typeface="Asap SemiBold" panose="020F0504030202060203" pitchFamily="34" charset="77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68790D1A-70BD-5D4B-BE7F-BA3D4E5342D7}"/>
              </a:ext>
            </a:extLst>
          </p:cNvPr>
          <p:cNvSpPr txBox="1"/>
          <p:nvPr/>
        </p:nvSpPr>
        <p:spPr>
          <a:xfrm>
            <a:off x="2440481" y="3177152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Asap SemiBold" panose="020F0504030202060203" pitchFamily="34" charset="77"/>
              </a:rPr>
              <a:t>-61</a:t>
            </a:r>
            <a:endParaRPr sz="2000" b="1" dirty="0">
              <a:solidFill>
                <a:schemeClr val="bg1"/>
              </a:solidFill>
              <a:latin typeface="Asap SemiBold" panose="020F0504030202060203" pitchFamily="34" charset="77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9A09C639-9A46-794F-AF23-2FC01712A198}"/>
              </a:ext>
            </a:extLst>
          </p:cNvPr>
          <p:cNvSpPr txBox="1"/>
          <p:nvPr/>
        </p:nvSpPr>
        <p:spPr>
          <a:xfrm>
            <a:off x="3720025" y="5055484"/>
            <a:ext cx="34903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Paso 2.  </a:t>
            </a: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Definir la estrategia para</a:t>
            </a:r>
          </a:p>
          <a:p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Implementar el ejercicio de rendición de cuentas </a:t>
            </a:r>
            <a:endParaRPr lang="es-CO" sz="1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CO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5" name="Group 21">
            <a:extLst>
              <a:ext uri="{FF2B5EF4-FFF2-40B4-BE49-F238E27FC236}">
                <a16:creationId xmlns:a16="http://schemas.microsoft.com/office/drawing/2014/main" id="{0120B365-C877-9F42-9FDB-66C29D084AB9}"/>
              </a:ext>
            </a:extLst>
          </p:cNvPr>
          <p:cNvGrpSpPr/>
          <p:nvPr/>
        </p:nvGrpSpPr>
        <p:grpSpPr>
          <a:xfrm flipH="1">
            <a:off x="11714314" y="789028"/>
            <a:ext cx="299104" cy="534217"/>
            <a:chOff x="880659" y="1409131"/>
            <a:chExt cx="598954" cy="1019899"/>
          </a:xfrm>
        </p:grpSpPr>
        <p:sp>
          <p:nvSpPr>
            <p:cNvPr id="46" name="Round Single Corner Rectangle 20">
              <a:extLst>
                <a:ext uri="{FF2B5EF4-FFF2-40B4-BE49-F238E27FC236}">
                  <a16:creationId xmlns:a16="http://schemas.microsoft.com/office/drawing/2014/main" id="{F6F8AE5F-0E35-A14D-9127-F146C6D99D47}"/>
                </a:ext>
              </a:extLst>
            </p:cNvPr>
            <p:cNvSpPr/>
            <p:nvPr/>
          </p:nvSpPr>
          <p:spPr>
            <a:xfrm>
              <a:off x="1387618" y="1874936"/>
              <a:ext cx="91552" cy="554094"/>
            </a:xfrm>
            <a:prstGeom prst="round1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7">
              <a:extLst>
                <a:ext uri="{FF2B5EF4-FFF2-40B4-BE49-F238E27FC236}">
                  <a16:creationId xmlns:a16="http://schemas.microsoft.com/office/drawing/2014/main" id="{A99B63B1-DB79-8B46-B09F-AC48D424B02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388061" y="1874939"/>
              <a:ext cx="91552" cy="146051"/>
            </a:xfrm>
            <a:prstGeom prst="rect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40C6AC79-638B-F84C-B8DA-3D04A7256A81}"/>
                </a:ext>
              </a:extLst>
            </p:cNvPr>
            <p:cNvSpPr/>
            <p:nvPr/>
          </p:nvSpPr>
          <p:spPr bwMode="auto">
            <a:xfrm flipH="1">
              <a:off x="880659" y="1409131"/>
              <a:ext cx="598503" cy="554091"/>
            </a:xfrm>
            <a:custGeom>
              <a:avLst/>
              <a:gdLst>
                <a:gd name="T0" fmla="*/ 122 w 280"/>
                <a:gd name="T1" fmla="*/ 0 h 262"/>
                <a:gd name="T2" fmla="*/ 0 w 280"/>
                <a:gd name="T3" fmla="*/ 122 h 262"/>
                <a:gd name="T4" fmla="*/ 0 w 280"/>
                <a:gd name="T5" fmla="*/ 224 h 262"/>
                <a:gd name="T6" fmla="*/ 0 w 280"/>
                <a:gd name="T7" fmla="*/ 262 h 262"/>
                <a:gd name="T8" fmla="*/ 38 w 280"/>
                <a:gd name="T9" fmla="*/ 224 h 262"/>
                <a:gd name="T10" fmla="*/ 111 w 280"/>
                <a:gd name="T11" fmla="*/ 224 h 262"/>
                <a:gd name="T12" fmla="*/ 280 w 280"/>
                <a:gd name="T13" fmla="*/ 55 h 262"/>
                <a:gd name="T14" fmla="*/ 280 w 280"/>
                <a:gd name="T15" fmla="*/ 0 h 262"/>
                <a:gd name="T16" fmla="*/ 122 w 280"/>
                <a:gd name="T17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0" h="262">
                  <a:moveTo>
                    <a:pt x="122" y="0"/>
                  </a:moveTo>
                  <a:cubicBezTo>
                    <a:pt x="55" y="0"/>
                    <a:pt x="0" y="54"/>
                    <a:pt x="0" y="122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0" y="241"/>
                    <a:pt x="17" y="224"/>
                    <a:pt x="38" y="224"/>
                  </a:cubicBezTo>
                  <a:cubicBezTo>
                    <a:pt x="111" y="224"/>
                    <a:pt x="111" y="224"/>
                    <a:pt x="111" y="224"/>
                  </a:cubicBezTo>
                  <a:cubicBezTo>
                    <a:pt x="204" y="224"/>
                    <a:pt x="280" y="149"/>
                    <a:pt x="280" y="55"/>
                  </a:cubicBezTo>
                  <a:cubicBezTo>
                    <a:pt x="280" y="0"/>
                    <a:pt x="280" y="0"/>
                    <a:pt x="280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9AB52A"/>
                </a:solidFill>
              </a:endParaRPr>
            </a:p>
          </p:txBody>
        </p:sp>
      </p:grpSp>
      <p:sp>
        <p:nvSpPr>
          <p:cNvPr id="49" name="Rectángulo 48">
            <a:extLst>
              <a:ext uri="{FF2B5EF4-FFF2-40B4-BE49-F238E27FC236}">
                <a16:creationId xmlns:a16="http://schemas.microsoft.com/office/drawing/2014/main" id="{2403A737-AE29-A748-BAC3-376885EA6C9D}"/>
              </a:ext>
            </a:extLst>
          </p:cNvPr>
          <p:cNvSpPr/>
          <p:nvPr/>
        </p:nvSpPr>
        <p:spPr>
          <a:xfrm>
            <a:off x="7422675" y="897960"/>
            <a:ext cx="43337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O" sz="2800" b="1" dirty="0">
                <a:solidFill>
                  <a:srgbClr val="9AB52A"/>
                </a:solidFill>
                <a:latin typeface="+mn-lt"/>
                <a:cs typeface="Arial" panose="020B0604020202020204" pitchFamily="34" charset="0"/>
              </a:rPr>
              <a:t>3. Calificación por categoría</a:t>
            </a:r>
            <a:endParaRPr lang="en-US" sz="2800" b="1" dirty="0">
              <a:solidFill>
                <a:srgbClr val="9AB52A"/>
              </a:solidFill>
              <a:latin typeface="+mn-lt"/>
            </a:endParaRPr>
          </a:p>
        </p:txBody>
      </p:sp>
      <p:sp>
        <p:nvSpPr>
          <p:cNvPr id="50" name="Título 1">
            <a:extLst>
              <a:ext uri="{FF2B5EF4-FFF2-40B4-BE49-F238E27FC236}">
                <a16:creationId xmlns:a16="http://schemas.microsoft.com/office/drawing/2014/main" id="{DD5ABEB9-84AF-F44C-BA91-4ED18D09AD94}"/>
              </a:ext>
            </a:extLst>
          </p:cNvPr>
          <p:cNvSpPr txBox="1">
            <a:spLocks/>
          </p:cNvSpPr>
          <p:nvPr/>
        </p:nvSpPr>
        <p:spPr>
          <a:xfrm>
            <a:off x="7618918" y="2759091"/>
            <a:ext cx="3763319" cy="4409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s-MX" sz="2200" kern="1200" dirty="0">
                <a:solidFill>
                  <a:srgbClr val="9AB52A"/>
                </a:solidFill>
                <a:latin typeface="+mn-lt"/>
                <a:ea typeface="+mj-ea"/>
                <a:cs typeface="+mj-cs"/>
              </a:rPr>
              <a:t>Categoría del Componente 2: </a:t>
            </a:r>
            <a:endParaRPr lang="es-MX" sz="2200" dirty="0">
              <a:solidFill>
                <a:srgbClr val="9AB52A"/>
              </a:solidFill>
              <a:latin typeface="+mn-lt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89CC2192-D296-0845-B804-EA5B4D3239B0}"/>
              </a:ext>
            </a:extLst>
          </p:cNvPr>
          <p:cNvSpPr txBox="1"/>
          <p:nvPr/>
        </p:nvSpPr>
        <p:spPr>
          <a:xfrm>
            <a:off x="7643885" y="3123098"/>
            <a:ext cx="4574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b="1" dirty="0">
                <a:solidFill>
                  <a:srgbClr val="767171"/>
                </a:solidFill>
                <a:latin typeface="+mn-lt"/>
              </a:rPr>
              <a:t>Diseño de la Estrategia de Rendición de Cuentas</a:t>
            </a:r>
            <a:endParaRPr lang="es-CO" sz="1800" b="1" dirty="0">
              <a:solidFill>
                <a:srgbClr val="767171"/>
              </a:solidFill>
              <a:latin typeface="+mn-lt"/>
            </a:endParaRPr>
          </a:p>
        </p:txBody>
      </p:sp>
      <p:cxnSp>
        <p:nvCxnSpPr>
          <p:cNvPr id="52" name="Conector angular 3">
            <a:extLst>
              <a:ext uri="{FF2B5EF4-FFF2-40B4-BE49-F238E27FC236}">
                <a16:creationId xmlns:a16="http://schemas.microsoft.com/office/drawing/2014/main" id="{7B951F82-00F4-5843-A550-63D9EE7FE2D6}"/>
              </a:ext>
            </a:extLst>
          </p:cNvPr>
          <p:cNvCxnSpPr>
            <a:cxnSpLocks/>
          </p:cNvCxnSpPr>
          <p:nvPr/>
        </p:nvCxnSpPr>
        <p:spPr>
          <a:xfrm flipV="1">
            <a:off x="7414547" y="2693778"/>
            <a:ext cx="2190681" cy="776485"/>
          </a:xfrm>
          <a:prstGeom prst="bentConnector3">
            <a:avLst>
              <a:gd name="adj1" fmla="val 9330"/>
            </a:avLst>
          </a:prstGeom>
          <a:ln w="19050">
            <a:solidFill>
              <a:srgbClr val="87B91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428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0"/>
            <a:ext cx="12192000" cy="6856286"/>
          </a:xfrm>
          <a:prstGeom prst="rect">
            <a:avLst/>
          </a:prstGeom>
        </p:spPr>
      </p:pic>
      <p:sp>
        <p:nvSpPr>
          <p:cNvPr id="72" name="Rectángulo redondeado 71">
            <a:extLst>
              <a:ext uri="{FF2B5EF4-FFF2-40B4-BE49-F238E27FC236}">
                <a16:creationId xmlns:a16="http://schemas.microsoft.com/office/drawing/2014/main" id="{5CD90D0C-40E4-E148-9783-FBD0793FC156}"/>
              </a:ext>
            </a:extLst>
          </p:cNvPr>
          <p:cNvSpPr/>
          <p:nvPr/>
        </p:nvSpPr>
        <p:spPr>
          <a:xfrm>
            <a:off x="1084047" y="1283519"/>
            <a:ext cx="6149553" cy="4545505"/>
          </a:xfrm>
          <a:prstGeom prst="roundRect">
            <a:avLst>
              <a:gd name="adj" fmla="val 7680"/>
            </a:avLst>
          </a:prstGeom>
          <a:solidFill>
            <a:srgbClr val="EFEFEF"/>
          </a:solidFill>
          <a:ln>
            <a:noFill/>
          </a:ln>
          <a:effectLst>
            <a:outerShdw blurRad="241300" dist="50800" dir="5100000" sx="101000" sy="101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s-CO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8" y="304134"/>
            <a:ext cx="2214429" cy="74634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78" y="5486399"/>
            <a:ext cx="3675756" cy="1521993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10545325" y="324472"/>
            <a:ext cx="115370" cy="115370"/>
          </a:xfrm>
          <a:prstGeom prst="ellipse">
            <a:avLst/>
          </a:prstGeom>
          <a:solidFill>
            <a:srgbClr val="139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ipse 6"/>
          <p:cNvSpPr/>
          <p:nvPr/>
        </p:nvSpPr>
        <p:spPr>
          <a:xfrm>
            <a:off x="10734404" y="378804"/>
            <a:ext cx="56769" cy="56769"/>
          </a:xfrm>
          <a:prstGeom prst="ellipse">
            <a:avLst/>
          </a:prstGeom>
          <a:solidFill>
            <a:srgbClr val="7EA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ipse 7"/>
          <p:cNvSpPr/>
          <p:nvPr/>
        </p:nvSpPr>
        <p:spPr>
          <a:xfrm>
            <a:off x="10886505" y="319713"/>
            <a:ext cx="118117" cy="118117"/>
          </a:xfrm>
          <a:prstGeom prst="ellipse">
            <a:avLst/>
          </a:prstGeom>
          <a:solidFill>
            <a:srgbClr val="A0B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ipse 8"/>
          <p:cNvSpPr/>
          <p:nvPr/>
        </p:nvSpPr>
        <p:spPr>
          <a:xfrm>
            <a:off x="11082054" y="366612"/>
            <a:ext cx="64094" cy="64094"/>
          </a:xfrm>
          <a:prstGeom prst="ellipse">
            <a:avLst/>
          </a:prstGeom>
          <a:solidFill>
            <a:srgbClr val="C1D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ipse 9"/>
          <p:cNvSpPr/>
          <p:nvPr/>
        </p:nvSpPr>
        <p:spPr>
          <a:xfrm>
            <a:off x="11199922" y="325503"/>
            <a:ext cx="116055" cy="116055"/>
          </a:xfrm>
          <a:prstGeom prst="ellipse">
            <a:avLst/>
          </a:prstGeom>
          <a:solidFill>
            <a:srgbClr val="E0D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ipse 10"/>
          <p:cNvSpPr/>
          <p:nvPr/>
        </p:nvSpPr>
        <p:spPr>
          <a:xfrm>
            <a:off x="11374625" y="379149"/>
            <a:ext cx="47613" cy="47613"/>
          </a:xfrm>
          <a:prstGeom prst="ellipse">
            <a:avLst/>
          </a:prstGeom>
          <a:solidFill>
            <a:srgbClr val="7EA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ipse 11"/>
          <p:cNvSpPr/>
          <p:nvPr/>
        </p:nvSpPr>
        <p:spPr>
          <a:xfrm>
            <a:off x="10405617" y="386041"/>
            <a:ext cx="47613" cy="47613"/>
          </a:xfrm>
          <a:prstGeom prst="ellipse">
            <a:avLst/>
          </a:prstGeom>
          <a:solidFill>
            <a:srgbClr val="E0D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573"/>
          <p:cNvGrpSpPr>
            <a:grpSpLocks noChangeAspect="1"/>
          </p:cNvGrpSpPr>
          <p:nvPr/>
        </p:nvGrpSpPr>
        <p:grpSpPr bwMode="auto">
          <a:xfrm>
            <a:off x="11523954" y="147680"/>
            <a:ext cx="456391" cy="401760"/>
            <a:chOff x="5372" y="1634"/>
            <a:chExt cx="802" cy="706"/>
          </a:xfrm>
        </p:grpSpPr>
        <p:sp>
          <p:nvSpPr>
            <p:cNvPr id="14" name="AutoShape 572"/>
            <p:cNvSpPr>
              <a:spLocks noChangeAspect="1" noChangeArrowheads="1" noTextEdit="1"/>
            </p:cNvSpPr>
            <p:nvPr/>
          </p:nvSpPr>
          <p:spPr bwMode="auto">
            <a:xfrm>
              <a:off x="5372" y="1634"/>
              <a:ext cx="802" cy="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" name="Freeform 574"/>
            <p:cNvSpPr>
              <a:spLocks noEditPoints="1"/>
            </p:cNvSpPr>
            <p:nvPr/>
          </p:nvSpPr>
          <p:spPr bwMode="auto">
            <a:xfrm>
              <a:off x="5797" y="2012"/>
              <a:ext cx="262" cy="256"/>
            </a:xfrm>
            <a:custGeom>
              <a:avLst/>
              <a:gdLst>
                <a:gd name="T0" fmla="*/ 1397 w 2793"/>
                <a:gd name="T1" fmla="*/ 2540 h 2794"/>
                <a:gd name="T2" fmla="*/ 254 w 2793"/>
                <a:gd name="T3" fmla="*/ 1397 h 2794"/>
                <a:gd name="T4" fmla="*/ 1397 w 2793"/>
                <a:gd name="T5" fmla="*/ 254 h 2794"/>
                <a:gd name="T6" fmla="*/ 2540 w 2793"/>
                <a:gd name="T7" fmla="*/ 1397 h 2794"/>
                <a:gd name="T8" fmla="*/ 1397 w 2793"/>
                <a:gd name="T9" fmla="*/ 2540 h 2794"/>
                <a:gd name="T10" fmla="*/ 1397 w 2793"/>
                <a:gd name="T11" fmla="*/ 0 h 2794"/>
                <a:gd name="T12" fmla="*/ 0 w 2793"/>
                <a:gd name="T13" fmla="*/ 1397 h 2794"/>
                <a:gd name="T14" fmla="*/ 1397 w 2793"/>
                <a:gd name="T15" fmla="*/ 2794 h 2794"/>
                <a:gd name="T16" fmla="*/ 2793 w 2793"/>
                <a:gd name="T17" fmla="*/ 1397 h 2794"/>
                <a:gd name="T18" fmla="*/ 1397 w 2793"/>
                <a:gd name="T19" fmla="*/ 0 h 2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3" h="2794">
                  <a:moveTo>
                    <a:pt x="1397" y="2540"/>
                  </a:moveTo>
                  <a:cubicBezTo>
                    <a:pt x="767" y="2540"/>
                    <a:pt x="254" y="2027"/>
                    <a:pt x="254" y="1397"/>
                  </a:cubicBezTo>
                  <a:cubicBezTo>
                    <a:pt x="254" y="767"/>
                    <a:pt x="767" y="254"/>
                    <a:pt x="1397" y="254"/>
                  </a:cubicBezTo>
                  <a:cubicBezTo>
                    <a:pt x="2027" y="254"/>
                    <a:pt x="2540" y="767"/>
                    <a:pt x="2540" y="1397"/>
                  </a:cubicBezTo>
                  <a:cubicBezTo>
                    <a:pt x="2540" y="2027"/>
                    <a:pt x="2027" y="2540"/>
                    <a:pt x="1397" y="2540"/>
                  </a:cubicBezTo>
                  <a:close/>
                  <a:moveTo>
                    <a:pt x="1397" y="0"/>
                  </a:moveTo>
                  <a:cubicBezTo>
                    <a:pt x="627" y="0"/>
                    <a:pt x="0" y="627"/>
                    <a:pt x="0" y="1397"/>
                  </a:cubicBezTo>
                  <a:cubicBezTo>
                    <a:pt x="0" y="2167"/>
                    <a:pt x="627" y="2794"/>
                    <a:pt x="1397" y="2794"/>
                  </a:cubicBezTo>
                  <a:cubicBezTo>
                    <a:pt x="2167" y="2794"/>
                    <a:pt x="2793" y="2167"/>
                    <a:pt x="2793" y="1397"/>
                  </a:cubicBezTo>
                  <a:cubicBezTo>
                    <a:pt x="2793" y="627"/>
                    <a:pt x="2167" y="0"/>
                    <a:pt x="1397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Freeform 575"/>
            <p:cNvSpPr>
              <a:spLocks noEditPoints="1"/>
            </p:cNvSpPr>
            <p:nvPr/>
          </p:nvSpPr>
          <p:spPr bwMode="auto">
            <a:xfrm>
              <a:off x="5871" y="2085"/>
              <a:ext cx="113" cy="111"/>
            </a:xfrm>
            <a:custGeom>
              <a:avLst/>
              <a:gdLst>
                <a:gd name="T0" fmla="*/ 605 w 1210"/>
                <a:gd name="T1" fmla="*/ 957 h 1210"/>
                <a:gd name="T2" fmla="*/ 253 w 1210"/>
                <a:gd name="T3" fmla="*/ 605 h 1210"/>
                <a:gd name="T4" fmla="*/ 605 w 1210"/>
                <a:gd name="T5" fmla="*/ 253 h 1210"/>
                <a:gd name="T6" fmla="*/ 957 w 1210"/>
                <a:gd name="T7" fmla="*/ 605 h 1210"/>
                <a:gd name="T8" fmla="*/ 605 w 1210"/>
                <a:gd name="T9" fmla="*/ 957 h 1210"/>
                <a:gd name="T10" fmla="*/ 605 w 1210"/>
                <a:gd name="T11" fmla="*/ 0 h 1210"/>
                <a:gd name="T12" fmla="*/ 0 w 1210"/>
                <a:gd name="T13" fmla="*/ 605 h 1210"/>
                <a:gd name="T14" fmla="*/ 605 w 1210"/>
                <a:gd name="T15" fmla="*/ 1210 h 1210"/>
                <a:gd name="T16" fmla="*/ 1210 w 1210"/>
                <a:gd name="T17" fmla="*/ 605 h 1210"/>
                <a:gd name="T18" fmla="*/ 605 w 1210"/>
                <a:gd name="T19" fmla="*/ 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0" h="1210">
                  <a:moveTo>
                    <a:pt x="605" y="957"/>
                  </a:moveTo>
                  <a:cubicBezTo>
                    <a:pt x="411" y="957"/>
                    <a:pt x="253" y="799"/>
                    <a:pt x="253" y="605"/>
                  </a:cubicBezTo>
                  <a:cubicBezTo>
                    <a:pt x="253" y="411"/>
                    <a:pt x="411" y="253"/>
                    <a:pt x="605" y="253"/>
                  </a:cubicBezTo>
                  <a:cubicBezTo>
                    <a:pt x="799" y="253"/>
                    <a:pt x="957" y="411"/>
                    <a:pt x="957" y="605"/>
                  </a:cubicBezTo>
                  <a:cubicBezTo>
                    <a:pt x="957" y="799"/>
                    <a:pt x="799" y="957"/>
                    <a:pt x="605" y="957"/>
                  </a:cubicBezTo>
                  <a:close/>
                  <a:moveTo>
                    <a:pt x="605" y="0"/>
                  </a:moveTo>
                  <a:cubicBezTo>
                    <a:pt x="271" y="0"/>
                    <a:pt x="0" y="271"/>
                    <a:pt x="0" y="605"/>
                  </a:cubicBezTo>
                  <a:cubicBezTo>
                    <a:pt x="0" y="939"/>
                    <a:pt x="271" y="1210"/>
                    <a:pt x="605" y="1210"/>
                  </a:cubicBezTo>
                  <a:cubicBezTo>
                    <a:pt x="939" y="1210"/>
                    <a:pt x="1210" y="939"/>
                    <a:pt x="1210" y="605"/>
                  </a:cubicBezTo>
                  <a:cubicBezTo>
                    <a:pt x="1210" y="271"/>
                    <a:pt x="939" y="0"/>
                    <a:pt x="605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576"/>
            <p:cNvSpPr>
              <a:spLocks noEditPoints="1"/>
            </p:cNvSpPr>
            <p:nvPr/>
          </p:nvSpPr>
          <p:spPr bwMode="auto">
            <a:xfrm>
              <a:off x="5372" y="1634"/>
              <a:ext cx="800" cy="704"/>
            </a:xfrm>
            <a:custGeom>
              <a:avLst/>
              <a:gdLst>
                <a:gd name="T0" fmla="*/ 5924 w 8533"/>
                <a:gd name="T1" fmla="*/ 3357 h 7683"/>
                <a:gd name="T2" fmla="*/ 3844 w 8533"/>
                <a:gd name="T3" fmla="*/ 6115 h 7683"/>
                <a:gd name="T4" fmla="*/ 3568 w 8533"/>
                <a:gd name="T5" fmla="*/ 5520 h 7683"/>
                <a:gd name="T6" fmla="*/ 8276 w 8533"/>
                <a:gd name="T7" fmla="*/ 5393 h 7683"/>
                <a:gd name="T8" fmla="*/ 5924 w 8533"/>
                <a:gd name="T9" fmla="*/ 7429 h 7683"/>
                <a:gd name="T10" fmla="*/ 5924 w 8533"/>
                <a:gd name="T11" fmla="*/ 3611 h 7683"/>
                <a:gd name="T12" fmla="*/ 5924 w 8533"/>
                <a:gd name="T13" fmla="*/ 7429 h 7683"/>
                <a:gd name="T14" fmla="*/ 3725 w 8533"/>
                <a:gd name="T15" fmla="*/ 3227 h 7683"/>
                <a:gd name="T16" fmla="*/ 6570 w 8533"/>
                <a:gd name="T17" fmla="*/ 1756 h 7683"/>
                <a:gd name="T18" fmla="*/ 5924 w 8533"/>
                <a:gd name="T19" fmla="*/ 2911 h 7683"/>
                <a:gd name="T20" fmla="*/ 2954 w 8533"/>
                <a:gd name="T21" fmla="*/ 5071 h 7683"/>
                <a:gd name="T22" fmla="*/ 2875 w 8533"/>
                <a:gd name="T23" fmla="*/ 6115 h 7683"/>
                <a:gd name="T24" fmla="*/ 254 w 8533"/>
                <a:gd name="T25" fmla="*/ 5427 h 7683"/>
                <a:gd name="T26" fmla="*/ 698 w 8533"/>
                <a:gd name="T27" fmla="*/ 3415 h 7683"/>
                <a:gd name="T28" fmla="*/ 2954 w 8533"/>
                <a:gd name="T29" fmla="*/ 4480 h 7683"/>
                <a:gd name="T30" fmla="*/ 3081 w 8533"/>
                <a:gd name="T31" fmla="*/ 4606 h 7683"/>
                <a:gd name="T32" fmla="*/ 3207 w 8533"/>
                <a:gd name="T33" fmla="*/ 3305 h 7683"/>
                <a:gd name="T34" fmla="*/ 7050 w 8533"/>
                <a:gd name="T35" fmla="*/ 1277 h 7683"/>
                <a:gd name="T36" fmla="*/ 6824 w 8533"/>
                <a:gd name="T37" fmla="*/ 3071 h 7683"/>
                <a:gd name="T38" fmla="*/ 6697 w 8533"/>
                <a:gd name="T39" fmla="*/ 1503 h 7683"/>
                <a:gd name="T40" fmla="*/ 3904 w 8533"/>
                <a:gd name="T41" fmla="*/ 1596 h 7683"/>
                <a:gd name="T42" fmla="*/ 3487 w 8533"/>
                <a:gd name="T43" fmla="*/ 3456 h 7683"/>
                <a:gd name="T44" fmla="*/ 4292 w 8533"/>
                <a:gd name="T45" fmla="*/ 3486 h 7683"/>
                <a:gd name="T46" fmla="*/ 3315 w 8533"/>
                <a:gd name="T47" fmla="*/ 6115 h 7683"/>
                <a:gd name="T48" fmla="*/ 3207 w 8533"/>
                <a:gd name="T49" fmla="*/ 5071 h 7683"/>
                <a:gd name="T50" fmla="*/ 3081 w 8533"/>
                <a:gd name="T51" fmla="*/ 4944 h 7683"/>
                <a:gd name="T52" fmla="*/ 1441 w 8533"/>
                <a:gd name="T53" fmla="*/ 7429 h 7683"/>
                <a:gd name="T54" fmla="*/ 254 w 8533"/>
                <a:gd name="T55" fmla="*/ 6242 h 7683"/>
                <a:gd name="T56" fmla="*/ 1441 w 8533"/>
                <a:gd name="T57" fmla="*/ 5055 h 7683"/>
                <a:gd name="T58" fmla="*/ 1441 w 8533"/>
                <a:gd name="T59" fmla="*/ 7429 h 7683"/>
                <a:gd name="T60" fmla="*/ 1435 w 8533"/>
                <a:gd name="T61" fmla="*/ 1628 h 7683"/>
                <a:gd name="T62" fmla="*/ 1870 w 8533"/>
                <a:gd name="T63" fmla="*/ 1739 h 7683"/>
                <a:gd name="T64" fmla="*/ 1325 w 8533"/>
                <a:gd name="T65" fmla="*/ 3162 h 7683"/>
                <a:gd name="T66" fmla="*/ 7303 w 8533"/>
                <a:gd name="T67" fmla="*/ 3306 h 7683"/>
                <a:gd name="T68" fmla="*/ 7177 w 8533"/>
                <a:gd name="T69" fmla="*/ 536 h 7683"/>
                <a:gd name="T70" fmla="*/ 6582 w 8533"/>
                <a:gd name="T71" fmla="*/ 663 h 7683"/>
                <a:gd name="T72" fmla="*/ 6708 w 8533"/>
                <a:gd name="T73" fmla="*/ 789 h 7683"/>
                <a:gd name="T74" fmla="*/ 7050 w 8533"/>
                <a:gd name="T75" fmla="*/ 1023 h 7683"/>
                <a:gd name="T76" fmla="*/ 2987 w 8533"/>
                <a:gd name="T77" fmla="*/ 1023 h 7683"/>
                <a:gd name="T78" fmla="*/ 6117 w 8533"/>
                <a:gd name="T79" fmla="*/ 789 h 7683"/>
                <a:gd name="T80" fmla="*/ 6244 w 8533"/>
                <a:gd name="T81" fmla="*/ 663 h 7683"/>
                <a:gd name="T82" fmla="*/ 2860 w 8533"/>
                <a:gd name="T83" fmla="*/ 536 h 7683"/>
                <a:gd name="T84" fmla="*/ 2734 w 8533"/>
                <a:gd name="T85" fmla="*/ 1150 h 7683"/>
                <a:gd name="T86" fmla="*/ 3494 w 8533"/>
                <a:gd name="T87" fmla="*/ 1277 h 7683"/>
                <a:gd name="T88" fmla="*/ 2124 w 8533"/>
                <a:gd name="T89" fmla="*/ 3162 h 7683"/>
                <a:gd name="T90" fmla="*/ 1760 w 8533"/>
                <a:gd name="T91" fmla="*/ 1375 h 7683"/>
                <a:gd name="T92" fmla="*/ 1709 w 8533"/>
                <a:gd name="T93" fmla="*/ 551 h 7683"/>
                <a:gd name="T94" fmla="*/ 2135 w 8533"/>
                <a:gd name="T95" fmla="*/ 253 h 7683"/>
                <a:gd name="T96" fmla="*/ 2262 w 8533"/>
                <a:gd name="T97" fmla="*/ 127 h 7683"/>
                <a:gd name="T98" fmla="*/ 2006 w 8533"/>
                <a:gd name="T99" fmla="*/ 0 h 7683"/>
                <a:gd name="T100" fmla="*/ 1456 w 8533"/>
                <a:gd name="T101" fmla="*/ 1375 h 7683"/>
                <a:gd name="T102" fmla="*/ 1071 w 8533"/>
                <a:gd name="T103" fmla="*/ 1739 h 7683"/>
                <a:gd name="T104" fmla="*/ 697 w 8533"/>
                <a:gd name="T105" fmla="*/ 3162 h 7683"/>
                <a:gd name="T106" fmla="*/ 0 w 8533"/>
                <a:gd name="T107" fmla="*/ 6240 h 7683"/>
                <a:gd name="T108" fmla="*/ 1441 w 8533"/>
                <a:gd name="T109" fmla="*/ 7683 h 7683"/>
                <a:gd name="T110" fmla="*/ 3081 w 8533"/>
                <a:gd name="T111" fmla="*/ 6369 h 7683"/>
                <a:gd name="T112" fmla="*/ 3935 w 8533"/>
                <a:gd name="T113" fmla="*/ 6369 h 7683"/>
                <a:gd name="T114" fmla="*/ 8083 w 8533"/>
                <a:gd name="T115" fmla="*/ 5647 h 7683"/>
                <a:gd name="T116" fmla="*/ 8533 w 8533"/>
                <a:gd name="T117" fmla="*/ 5520 h 7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533" h="7683">
                  <a:moveTo>
                    <a:pt x="8083" y="5393"/>
                  </a:moveTo>
                  <a:cubicBezTo>
                    <a:pt x="8017" y="4259"/>
                    <a:pt x="7074" y="3357"/>
                    <a:pt x="5924" y="3357"/>
                  </a:cubicBezTo>
                  <a:cubicBezTo>
                    <a:pt x="4731" y="3357"/>
                    <a:pt x="3761" y="4327"/>
                    <a:pt x="3761" y="5520"/>
                  </a:cubicBezTo>
                  <a:cubicBezTo>
                    <a:pt x="3761" y="5726"/>
                    <a:pt x="3790" y="5926"/>
                    <a:pt x="3844" y="6115"/>
                  </a:cubicBezTo>
                  <a:lnTo>
                    <a:pt x="3568" y="6115"/>
                  </a:lnTo>
                  <a:lnTo>
                    <a:pt x="3568" y="5520"/>
                  </a:lnTo>
                  <a:cubicBezTo>
                    <a:pt x="3568" y="4221"/>
                    <a:pt x="4625" y="3164"/>
                    <a:pt x="5924" y="3164"/>
                  </a:cubicBezTo>
                  <a:cubicBezTo>
                    <a:pt x="7180" y="3164"/>
                    <a:pt x="8210" y="4153"/>
                    <a:pt x="8276" y="5393"/>
                  </a:cubicBezTo>
                  <a:lnTo>
                    <a:pt x="8083" y="5393"/>
                  </a:lnTo>
                  <a:close/>
                  <a:moveTo>
                    <a:pt x="5924" y="7429"/>
                  </a:moveTo>
                  <a:cubicBezTo>
                    <a:pt x="4871" y="7429"/>
                    <a:pt x="4015" y="6573"/>
                    <a:pt x="4015" y="5520"/>
                  </a:cubicBezTo>
                  <a:cubicBezTo>
                    <a:pt x="4015" y="4467"/>
                    <a:pt x="4871" y="3611"/>
                    <a:pt x="5924" y="3611"/>
                  </a:cubicBezTo>
                  <a:cubicBezTo>
                    <a:pt x="6977" y="3611"/>
                    <a:pt x="7833" y="4467"/>
                    <a:pt x="7833" y="5520"/>
                  </a:cubicBezTo>
                  <a:cubicBezTo>
                    <a:pt x="7833" y="6573"/>
                    <a:pt x="6977" y="7429"/>
                    <a:pt x="5924" y="7429"/>
                  </a:cubicBezTo>
                  <a:close/>
                  <a:moveTo>
                    <a:pt x="4663" y="3236"/>
                  </a:moveTo>
                  <a:lnTo>
                    <a:pt x="3725" y="3227"/>
                  </a:lnTo>
                  <a:lnTo>
                    <a:pt x="4124" y="1756"/>
                  </a:lnTo>
                  <a:lnTo>
                    <a:pt x="6570" y="1756"/>
                  </a:lnTo>
                  <a:lnTo>
                    <a:pt x="6570" y="2992"/>
                  </a:lnTo>
                  <a:cubicBezTo>
                    <a:pt x="6364" y="2939"/>
                    <a:pt x="6147" y="2911"/>
                    <a:pt x="5924" y="2911"/>
                  </a:cubicBezTo>
                  <a:cubicBezTo>
                    <a:pt x="5467" y="2911"/>
                    <a:pt x="5037" y="3029"/>
                    <a:pt x="4663" y="3236"/>
                  </a:cubicBezTo>
                  <a:close/>
                  <a:moveTo>
                    <a:pt x="2954" y="5071"/>
                  </a:moveTo>
                  <a:lnTo>
                    <a:pt x="2954" y="6115"/>
                  </a:lnTo>
                  <a:lnTo>
                    <a:pt x="2875" y="6115"/>
                  </a:lnTo>
                  <a:cubicBezTo>
                    <a:pt x="2811" y="5380"/>
                    <a:pt x="2192" y="4801"/>
                    <a:pt x="1441" y="4801"/>
                  </a:cubicBezTo>
                  <a:cubicBezTo>
                    <a:pt x="949" y="4801"/>
                    <a:pt x="514" y="5050"/>
                    <a:pt x="254" y="5427"/>
                  </a:cubicBezTo>
                  <a:lnTo>
                    <a:pt x="254" y="3859"/>
                  </a:lnTo>
                  <a:cubicBezTo>
                    <a:pt x="254" y="3614"/>
                    <a:pt x="452" y="3415"/>
                    <a:pt x="698" y="3415"/>
                  </a:cubicBezTo>
                  <a:lnTo>
                    <a:pt x="2954" y="3415"/>
                  </a:lnTo>
                  <a:lnTo>
                    <a:pt x="2954" y="4480"/>
                  </a:lnTo>
                  <a:cubicBezTo>
                    <a:pt x="2954" y="4550"/>
                    <a:pt x="3011" y="4606"/>
                    <a:pt x="3081" y="4606"/>
                  </a:cubicBezTo>
                  <a:lnTo>
                    <a:pt x="3081" y="4606"/>
                  </a:lnTo>
                  <a:cubicBezTo>
                    <a:pt x="3151" y="4606"/>
                    <a:pt x="3207" y="4550"/>
                    <a:pt x="3207" y="4480"/>
                  </a:cubicBezTo>
                  <a:lnTo>
                    <a:pt x="3207" y="3305"/>
                  </a:lnTo>
                  <a:lnTo>
                    <a:pt x="3757" y="1277"/>
                  </a:lnTo>
                  <a:lnTo>
                    <a:pt x="7050" y="1277"/>
                  </a:lnTo>
                  <a:lnTo>
                    <a:pt x="7050" y="3166"/>
                  </a:lnTo>
                  <a:cubicBezTo>
                    <a:pt x="6977" y="3131"/>
                    <a:pt x="6901" y="3099"/>
                    <a:pt x="6824" y="3071"/>
                  </a:cubicBezTo>
                  <a:lnTo>
                    <a:pt x="6824" y="1629"/>
                  </a:lnTo>
                  <a:cubicBezTo>
                    <a:pt x="6824" y="1559"/>
                    <a:pt x="6767" y="1503"/>
                    <a:pt x="6697" y="1503"/>
                  </a:cubicBezTo>
                  <a:lnTo>
                    <a:pt x="4027" y="1503"/>
                  </a:lnTo>
                  <a:cubicBezTo>
                    <a:pt x="3970" y="1503"/>
                    <a:pt x="3919" y="1541"/>
                    <a:pt x="3904" y="1596"/>
                  </a:cubicBezTo>
                  <a:lnTo>
                    <a:pt x="3438" y="3319"/>
                  </a:lnTo>
                  <a:cubicBezTo>
                    <a:pt x="3424" y="3369"/>
                    <a:pt x="3442" y="3424"/>
                    <a:pt x="3487" y="3456"/>
                  </a:cubicBezTo>
                  <a:cubicBezTo>
                    <a:pt x="3509" y="3471"/>
                    <a:pt x="3536" y="3479"/>
                    <a:pt x="3563" y="3479"/>
                  </a:cubicBezTo>
                  <a:lnTo>
                    <a:pt x="4292" y="3486"/>
                  </a:lnTo>
                  <a:cubicBezTo>
                    <a:pt x="3696" y="3965"/>
                    <a:pt x="3315" y="4699"/>
                    <a:pt x="3315" y="5520"/>
                  </a:cubicBezTo>
                  <a:lnTo>
                    <a:pt x="3315" y="6115"/>
                  </a:lnTo>
                  <a:lnTo>
                    <a:pt x="3207" y="6115"/>
                  </a:lnTo>
                  <a:lnTo>
                    <a:pt x="3207" y="5071"/>
                  </a:lnTo>
                  <a:cubicBezTo>
                    <a:pt x="3207" y="5001"/>
                    <a:pt x="3151" y="4944"/>
                    <a:pt x="3081" y="4944"/>
                  </a:cubicBezTo>
                  <a:lnTo>
                    <a:pt x="3081" y="4944"/>
                  </a:lnTo>
                  <a:cubicBezTo>
                    <a:pt x="3011" y="4944"/>
                    <a:pt x="2954" y="5001"/>
                    <a:pt x="2954" y="5071"/>
                  </a:cubicBezTo>
                  <a:close/>
                  <a:moveTo>
                    <a:pt x="1441" y="7429"/>
                  </a:moveTo>
                  <a:cubicBezTo>
                    <a:pt x="786" y="7429"/>
                    <a:pt x="253" y="6897"/>
                    <a:pt x="253" y="6242"/>
                  </a:cubicBezTo>
                  <a:lnTo>
                    <a:pt x="254" y="6242"/>
                  </a:lnTo>
                  <a:lnTo>
                    <a:pt x="254" y="6240"/>
                  </a:lnTo>
                  <a:cubicBezTo>
                    <a:pt x="255" y="5586"/>
                    <a:pt x="787" y="5055"/>
                    <a:pt x="1441" y="5055"/>
                  </a:cubicBezTo>
                  <a:cubicBezTo>
                    <a:pt x="2095" y="5055"/>
                    <a:pt x="2628" y="5588"/>
                    <a:pt x="2628" y="6242"/>
                  </a:cubicBezTo>
                  <a:cubicBezTo>
                    <a:pt x="2628" y="6897"/>
                    <a:pt x="2095" y="7429"/>
                    <a:pt x="1441" y="7429"/>
                  </a:cubicBezTo>
                  <a:close/>
                  <a:moveTo>
                    <a:pt x="1325" y="1739"/>
                  </a:moveTo>
                  <a:cubicBezTo>
                    <a:pt x="1325" y="1678"/>
                    <a:pt x="1374" y="1628"/>
                    <a:pt x="1435" y="1628"/>
                  </a:cubicBezTo>
                  <a:lnTo>
                    <a:pt x="1760" y="1628"/>
                  </a:lnTo>
                  <a:cubicBezTo>
                    <a:pt x="1821" y="1628"/>
                    <a:pt x="1870" y="1678"/>
                    <a:pt x="1870" y="1739"/>
                  </a:cubicBezTo>
                  <a:lnTo>
                    <a:pt x="1870" y="3162"/>
                  </a:lnTo>
                  <a:lnTo>
                    <a:pt x="1325" y="3162"/>
                  </a:lnTo>
                  <a:lnTo>
                    <a:pt x="1325" y="1739"/>
                  </a:lnTo>
                  <a:close/>
                  <a:moveTo>
                    <a:pt x="7303" y="3306"/>
                  </a:moveTo>
                  <a:lnTo>
                    <a:pt x="7303" y="663"/>
                  </a:lnTo>
                  <a:cubicBezTo>
                    <a:pt x="7303" y="593"/>
                    <a:pt x="7247" y="536"/>
                    <a:pt x="7177" y="536"/>
                  </a:cubicBezTo>
                  <a:lnTo>
                    <a:pt x="6708" y="536"/>
                  </a:lnTo>
                  <a:cubicBezTo>
                    <a:pt x="6638" y="536"/>
                    <a:pt x="6582" y="593"/>
                    <a:pt x="6582" y="663"/>
                  </a:cubicBezTo>
                  <a:lnTo>
                    <a:pt x="6582" y="663"/>
                  </a:lnTo>
                  <a:cubicBezTo>
                    <a:pt x="6582" y="733"/>
                    <a:pt x="6638" y="789"/>
                    <a:pt x="6708" y="789"/>
                  </a:cubicBezTo>
                  <a:lnTo>
                    <a:pt x="7050" y="789"/>
                  </a:lnTo>
                  <a:lnTo>
                    <a:pt x="7050" y="1023"/>
                  </a:lnTo>
                  <a:lnTo>
                    <a:pt x="3660" y="1023"/>
                  </a:lnTo>
                  <a:lnTo>
                    <a:pt x="2987" y="1023"/>
                  </a:lnTo>
                  <a:lnTo>
                    <a:pt x="2987" y="789"/>
                  </a:lnTo>
                  <a:lnTo>
                    <a:pt x="6117" y="789"/>
                  </a:lnTo>
                  <a:cubicBezTo>
                    <a:pt x="6187" y="789"/>
                    <a:pt x="6244" y="733"/>
                    <a:pt x="6244" y="663"/>
                  </a:cubicBezTo>
                  <a:lnTo>
                    <a:pt x="6244" y="663"/>
                  </a:lnTo>
                  <a:cubicBezTo>
                    <a:pt x="6244" y="593"/>
                    <a:pt x="6187" y="536"/>
                    <a:pt x="6117" y="536"/>
                  </a:cubicBezTo>
                  <a:lnTo>
                    <a:pt x="2860" y="536"/>
                  </a:lnTo>
                  <a:cubicBezTo>
                    <a:pt x="2790" y="536"/>
                    <a:pt x="2734" y="593"/>
                    <a:pt x="2734" y="663"/>
                  </a:cubicBezTo>
                  <a:lnTo>
                    <a:pt x="2734" y="1150"/>
                  </a:lnTo>
                  <a:cubicBezTo>
                    <a:pt x="2734" y="1220"/>
                    <a:pt x="2790" y="1277"/>
                    <a:pt x="2860" y="1277"/>
                  </a:cubicBezTo>
                  <a:lnTo>
                    <a:pt x="3494" y="1277"/>
                  </a:lnTo>
                  <a:lnTo>
                    <a:pt x="2984" y="3162"/>
                  </a:lnTo>
                  <a:lnTo>
                    <a:pt x="2124" y="3162"/>
                  </a:lnTo>
                  <a:lnTo>
                    <a:pt x="2124" y="1739"/>
                  </a:lnTo>
                  <a:cubicBezTo>
                    <a:pt x="2124" y="1538"/>
                    <a:pt x="1961" y="1375"/>
                    <a:pt x="1760" y="1375"/>
                  </a:cubicBezTo>
                  <a:lnTo>
                    <a:pt x="1709" y="1375"/>
                  </a:lnTo>
                  <a:lnTo>
                    <a:pt x="1709" y="551"/>
                  </a:lnTo>
                  <a:cubicBezTo>
                    <a:pt x="1709" y="387"/>
                    <a:pt x="1842" y="253"/>
                    <a:pt x="2006" y="253"/>
                  </a:cubicBezTo>
                  <a:lnTo>
                    <a:pt x="2135" y="253"/>
                  </a:lnTo>
                  <a:cubicBezTo>
                    <a:pt x="2205" y="253"/>
                    <a:pt x="2262" y="197"/>
                    <a:pt x="2262" y="127"/>
                  </a:cubicBezTo>
                  <a:lnTo>
                    <a:pt x="2262" y="127"/>
                  </a:lnTo>
                  <a:cubicBezTo>
                    <a:pt x="2262" y="57"/>
                    <a:pt x="2205" y="0"/>
                    <a:pt x="2135" y="0"/>
                  </a:cubicBezTo>
                  <a:lnTo>
                    <a:pt x="2006" y="0"/>
                  </a:lnTo>
                  <a:cubicBezTo>
                    <a:pt x="1702" y="0"/>
                    <a:pt x="1456" y="247"/>
                    <a:pt x="1456" y="551"/>
                  </a:cubicBezTo>
                  <a:lnTo>
                    <a:pt x="1456" y="1375"/>
                  </a:lnTo>
                  <a:lnTo>
                    <a:pt x="1435" y="1375"/>
                  </a:lnTo>
                  <a:cubicBezTo>
                    <a:pt x="1234" y="1375"/>
                    <a:pt x="1071" y="1538"/>
                    <a:pt x="1071" y="1739"/>
                  </a:cubicBezTo>
                  <a:lnTo>
                    <a:pt x="1071" y="3162"/>
                  </a:lnTo>
                  <a:lnTo>
                    <a:pt x="697" y="3162"/>
                  </a:lnTo>
                  <a:cubicBezTo>
                    <a:pt x="312" y="3162"/>
                    <a:pt x="0" y="3474"/>
                    <a:pt x="0" y="3859"/>
                  </a:cubicBezTo>
                  <a:lnTo>
                    <a:pt x="0" y="6240"/>
                  </a:lnTo>
                  <a:cubicBezTo>
                    <a:pt x="0" y="6241"/>
                    <a:pt x="0" y="6241"/>
                    <a:pt x="0" y="6242"/>
                  </a:cubicBezTo>
                  <a:cubicBezTo>
                    <a:pt x="0" y="7037"/>
                    <a:pt x="646" y="7683"/>
                    <a:pt x="1441" y="7683"/>
                  </a:cubicBezTo>
                  <a:cubicBezTo>
                    <a:pt x="2192" y="7683"/>
                    <a:pt x="2811" y="7104"/>
                    <a:pt x="2875" y="6369"/>
                  </a:cubicBezTo>
                  <a:lnTo>
                    <a:pt x="3081" y="6369"/>
                  </a:lnTo>
                  <a:lnTo>
                    <a:pt x="3081" y="6369"/>
                  </a:lnTo>
                  <a:lnTo>
                    <a:pt x="3935" y="6369"/>
                  </a:lnTo>
                  <a:cubicBezTo>
                    <a:pt x="4265" y="7141"/>
                    <a:pt x="5032" y="7683"/>
                    <a:pt x="5924" y="7683"/>
                  </a:cubicBezTo>
                  <a:cubicBezTo>
                    <a:pt x="7074" y="7683"/>
                    <a:pt x="8017" y="6781"/>
                    <a:pt x="8083" y="5647"/>
                  </a:cubicBezTo>
                  <a:lnTo>
                    <a:pt x="8407" y="5647"/>
                  </a:lnTo>
                  <a:cubicBezTo>
                    <a:pt x="8477" y="5647"/>
                    <a:pt x="8533" y="5590"/>
                    <a:pt x="8533" y="5520"/>
                  </a:cubicBezTo>
                  <a:cubicBezTo>
                    <a:pt x="8533" y="4587"/>
                    <a:pt x="8041" y="3768"/>
                    <a:pt x="7303" y="3306"/>
                  </a:cubicBezTo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577"/>
            <p:cNvSpPr>
              <a:spLocks noEditPoints="1"/>
            </p:cNvSpPr>
            <p:nvPr/>
          </p:nvSpPr>
          <p:spPr bwMode="auto">
            <a:xfrm>
              <a:off x="5436" y="2136"/>
              <a:ext cx="143" cy="140"/>
            </a:xfrm>
            <a:custGeom>
              <a:avLst/>
              <a:gdLst>
                <a:gd name="T0" fmla="*/ 763 w 1526"/>
                <a:gd name="T1" fmla="*/ 1273 h 1526"/>
                <a:gd name="T2" fmla="*/ 253 w 1526"/>
                <a:gd name="T3" fmla="*/ 763 h 1526"/>
                <a:gd name="T4" fmla="*/ 763 w 1526"/>
                <a:gd name="T5" fmla="*/ 254 h 1526"/>
                <a:gd name="T6" fmla="*/ 1272 w 1526"/>
                <a:gd name="T7" fmla="*/ 763 h 1526"/>
                <a:gd name="T8" fmla="*/ 763 w 1526"/>
                <a:gd name="T9" fmla="*/ 1273 h 1526"/>
                <a:gd name="T10" fmla="*/ 763 w 1526"/>
                <a:gd name="T11" fmla="*/ 0 h 1526"/>
                <a:gd name="T12" fmla="*/ 0 w 1526"/>
                <a:gd name="T13" fmla="*/ 763 h 1526"/>
                <a:gd name="T14" fmla="*/ 763 w 1526"/>
                <a:gd name="T15" fmla="*/ 1526 h 1526"/>
                <a:gd name="T16" fmla="*/ 1526 w 1526"/>
                <a:gd name="T17" fmla="*/ 763 h 1526"/>
                <a:gd name="T18" fmla="*/ 763 w 1526"/>
                <a:gd name="T19" fmla="*/ 0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26">
                  <a:moveTo>
                    <a:pt x="763" y="1273"/>
                  </a:moveTo>
                  <a:cubicBezTo>
                    <a:pt x="482" y="1273"/>
                    <a:pt x="253" y="1044"/>
                    <a:pt x="253" y="763"/>
                  </a:cubicBezTo>
                  <a:cubicBezTo>
                    <a:pt x="253" y="482"/>
                    <a:pt x="482" y="254"/>
                    <a:pt x="763" y="254"/>
                  </a:cubicBezTo>
                  <a:cubicBezTo>
                    <a:pt x="1044" y="254"/>
                    <a:pt x="1272" y="482"/>
                    <a:pt x="1272" y="763"/>
                  </a:cubicBezTo>
                  <a:cubicBezTo>
                    <a:pt x="1272" y="1044"/>
                    <a:pt x="1044" y="1273"/>
                    <a:pt x="763" y="1273"/>
                  </a:cubicBezTo>
                  <a:close/>
                  <a:moveTo>
                    <a:pt x="763" y="0"/>
                  </a:moveTo>
                  <a:cubicBezTo>
                    <a:pt x="342" y="0"/>
                    <a:pt x="0" y="342"/>
                    <a:pt x="0" y="763"/>
                  </a:cubicBezTo>
                  <a:cubicBezTo>
                    <a:pt x="0" y="1184"/>
                    <a:pt x="342" y="1526"/>
                    <a:pt x="763" y="1526"/>
                  </a:cubicBezTo>
                  <a:cubicBezTo>
                    <a:pt x="1183" y="1526"/>
                    <a:pt x="1526" y="1184"/>
                    <a:pt x="1526" y="763"/>
                  </a:cubicBezTo>
                  <a:cubicBezTo>
                    <a:pt x="1526" y="342"/>
                    <a:pt x="1183" y="0"/>
                    <a:pt x="763" y="0"/>
                  </a:cubicBezTo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578"/>
            <p:cNvSpPr>
              <a:spLocks noEditPoints="1"/>
            </p:cNvSpPr>
            <p:nvPr/>
          </p:nvSpPr>
          <p:spPr bwMode="auto">
            <a:xfrm>
              <a:off x="5415" y="1970"/>
              <a:ext cx="65" cy="104"/>
            </a:xfrm>
            <a:custGeom>
              <a:avLst/>
              <a:gdLst>
                <a:gd name="T0" fmla="*/ 253 w 693"/>
                <a:gd name="T1" fmla="*/ 852 h 1133"/>
                <a:gd name="T2" fmla="*/ 253 w 693"/>
                <a:gd name="T3" fmla="*/ 280 h 1133"/>
                <a:gd name="T4" fmla="*/ 440 w 693"/>
                <a:gd name="T5" fmla="*/ 566 h 1133"/>
                <a:gd name="T6" fmla="*/ 253 w 693"/>
                <a:gd name="T7" fmla="*/ 852 h 1133"/>
                <a:gd name="T8" fmla="*/ 127 w 693"/>
                <a:gd name="T9" fmla="*/ 0 h 1133"/>
                <a:gd name="T10" fmla="*/ 0 w 693"/>
                <a:gd name="T11" fmla="*/ 127 h 1133"/>
                <a:gd name="T12" fmla="*/ 0 w 693"/>
                <a:gd name="T13" fmla="*/ 1006 h 1133"/>
                <a:gd name="T14" fmla="*/ 127 w 693"/>
                <a:gd name="T15" fmla="*/ 1133 h 1133"/>
                <a:gd name="T16" fmla="*/ 693 w 693"/>
                <a:gd name="T17" fmla="*/ 566 h 1133"/>
                <a:gd name="T18" fmla="*/ 127 w 693"/>
                <a:gd name="T19" fmla="*/ 0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3" h="1133">
                  <a:moveTo>
                    <a:pt x="253" y="852"/>
                  </a:moveTo>
                  <a:lnTo>
                    <a:pt x="253" y="280"/>
                  </a:lnTo>
                  <a:cubicBezTo>
                    <a:pt x="363" y="329"/>
                    <a:pt x="440" y="439"/>
                    <a:pt x="440" y="566"/>
                  </a:cubicBezTo>
                  <a:cubicBezTo>
                    <a:pt x="440" y="694"/>
                    <a:pt x="363" y="804"/>
                    <a:pt x="253" y="852"/>
                  </a:cubicBezTo>
                  <a:close/>
                  <a:moveTo>
                    <a:pt x="127" y="0"/>
                  </a:moveTo>
                  <a:cubicBezTo>
                    <a:pt x="57" y="0"/>
                    <a:pt x="0" y="57"/>
                    <a:pt x="0" y="127"/>
                  </a:cubicBezTo>
                  <a:lnTo>
                    <a:pt x="0" y="1006"/>
                  </a:lnTo>
                  <a:cubicBezTo>
                    <a:pt x="0" y="1076"/>
                    <a:pt x="57" y="1133"/>
                    <a:pt x="127" y="1133"/>
                  </a:cubicBezTo>
                  <a:cubicBezTo>
                    <a:pt x="439" y="1133"/>
                    <a:pt x="693" y="879"/>
                    <a:pt x="693" y="566"/>
                  </a:cubicBezTo>
                  <a:cubicBezTo>
                    <a:pt x="693" y="254"/>
                    <a:pt x="439" y="0"/>
                    <a:pt x="127" y="0"/>
                  </a:cubicBezTo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579"/>
            <p:cNvSpPr/>
            <p:nvPr/>
          </p:nvSpPr>
          <p:spPr bwMode="auto">
            <a:xfrm>
              <a:off x="5535" y="1962"/>
              <a:ext cx="78" cy="24"/>
            </a:xfrm>
            <a:custGeom>
              <a:avLst/>
              <a:gdLst>
                <a:gd name="T0" fmla="*/ 702 w 829"/>
                <a:gd name="T1" fmla="*/ 0 h 253"/>
                <a:gd name="T2" fmla="*/ 126 w 829"/>
                <a:gd name="T3" fmla="*/ 0 h 253"/>
                <a:gd name="T4" fmla="*/ 0 w 829"/>
                <a:gd name="T5" fmla="*/ 127 h 253"/>
                <a:gd name="T6" fmla="*/ 126 w 829"/>
                <a:gd name="T7" fmla="*/ 253 h 253"/>
                <a:gd name="T8" fmla="*/ 702 w 829"/>
                <a:gd name="T9" fmla="*/ 253 h 253"/>
                <a:gd name="T10" fmla="*/ 829 w 829"/>
                <a:gd name="T11" fmla="*/ 127 h 253"/>
                <a:gd name="T12" fmla="*/ 702 w 829"/>
                <a:gd name="T13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9" h="253">
                  <a:moveTo>
                    <a:pt x="702" y="0"/>
                  </a:moveTo>
                  <a:lnTo>
                    <a:pt x="126" y="0"/>
                  </a:lnTo>
                  <a:cubicBezTo>
                    <a:pt x="56" y="0"/>
                    <a:pt x="0" y="57"/>
                    <a:pt x="0" y="127"/>
                  </a:cubicBezTo>
                  <a:cubicBezTo>
                    <a:pt x="0" y="197"/>
                    <a:pt x="56" y="253"/>
                    <a:pt x="126" y="253"/>
                  </a:cubicBezTo>
                  <a:lnTo>
                    <a:pt x="702" y="253"/>
                  </a:lnTo>
                  <a:cubicBezTo>
                    <a:pt x="772" y="253"/>
                    <a:pt x="829" y="197"/>
                    <a:pt x="829" y="127"/>
                  </a:cubicBezTo>
                  <a:cubicBezTo>
                    <a:pt x="829" y="57"/>
                    <a:pt x="772" y="0"/>
                    <a:pt x="702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Freeform 580"/>
            <p:cNvSpPr/>
            <p:nvPr/>
          </p:nvSpPr>
          <p:spPr bwMode="auto">
            <a:xfrm>
              <a:off x="5535" y="1999"/>
              <a:ext cx="78" cy="23"/>
            </a:xfrm>
            <a:custGeom>
              <a:avLst/>
              <a:gdLst>
                <a:gd name="T0" fmla="*/ 702 w 829"/>
                <a:gd name="T1" fmla="*/ 0 h 253"/>
                <a:gd name="T2" fmla="*/ 126 w 829"/>
                <a:gd name="T3" fmla="*/ 0 h 253"/>
                <a:gd name="T4" fmla="*/ 0 w 829"/>
                <a:gd name="T5" fmla="*/ 126 h 253"/>
                <a:gd name="T6" fmla="*/ 126 w 829"/>
                <a:gd name="T7" fmla="*/ 253 h 253"/>
                <a:gd name="T8" fmla="*/ 702 w 829"/>
                <a:gd name="T9" fmla="*/ 253 h 253"/>
                <a:gd name="T10" fmla="*/ 829 w 829"/>
                <a:gd name="T11" fmla="*/ 126 h 253"/>
                <a:gd name="T12" fmla="*/ 702 w 829"/>
                <a:gd name="T13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9" h="253">
                  <a:moveTo>
                    <a:pt x="702" y="0"/>
                  </a:moveTo>
                  <a:lnTo>
                    <a:pt x="126" y="0"/>
                  </a:lnTo>
                  <a:cubicBezTo>
                    <a:pt x="56" y="0"/>
                    <a:pt x="0" y="56"/>
                    <a:pt x="0" y="126"/>
                  </a:cubicBezTo>
                  <a:cubicBezTo>
                    <a:pt x="0" y="196"/>
                    <a:pt x="56" y="253"/>
                    <a:pt x="126" y="253"/>
                  </a:cubicBezTo>
                  <a:lnTo>
                    <a:pt x="702" y="253"/>
                  </a:lnTo>
                  <a:cubicBezTo>
                    <a:pt x="772" y="253"/>
                    <a:pt x="829" y="196"/>
                    <a:pt x="829" y="126"/>
                  </a:cubicBezTo>
                  <a:cubicBezTo>
                    <a:pt x="829" y="56"/>
                    <a:pt x="772" y="0"/>
                    <a:pt x="702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" name="Freeform 581"/>
            <p:cNvSpPr/>
            <p:nvPr/>
          </p:nvSpPr>
          <p:spPr bwMode="auto">
            <a:xfrm>
              <a:off x="5535" y="2036"/>
              <a:ext cx="78" cy="23"/>
            </a:xfrm>
            <a:custGeom>
              <a:avLst/>
              <a:gdLst>
                <a:gd name="T0" fmla="*/ 702 w 829"/>
                <a:gd name="T1" fmla="*/ 0 h 254"/>
                <a:gd name="T2" fmla="*/ 126 w 829"/>
                <a:gd name="T3" fmla="*/ 0 h 254"/>
                <a:gd name="T4" fmla="*/ 0 w 829"/>
                <a:gd name="T5" fmla="*/ 127 h 254"/>
                <a:gd name="T6" fmla="*/ 126 w 829"/>
                <a:gd name="T7" fmla="*/ 254 h 254"/>
                <a:gd name="T8" fmla="*/ 702 w 829"/>
                <a:gd name="T9" fmla="*/ 254 h 254"/>
                <a:gd name="T10" fmla="*/ 829 w 829"/>
                <a:gd name="T11" fmla="*/ 127 h 254"/>
                <a:gd name="T12" fmla="*/ 702 w 829"/>
                <a:gd name="T13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9" h="254">
                  <a:moveTo>
                    <a:pt x="702" y="0"/>
                  </a:moveTo>
                  <a:lnTo>
                    <a:pt x="126" y="0"/>
                  </a:lnTo>
                  <a:cubicBezTo>
                    <a:pt x="56" y="0"/>
                    <a:pt x="0" y="57"/>
                    <a:pt x="0" y="127"/>
                  </a:cubicBezTo>
                  <a:cubicBezTo>
                    <a:pt x="0" y="197"/>
                    <a:pt x="56" y="254"/>
                    <a:pt x="126" y="254"/>
                  </a:cubicBezTo>
                  <a:lnTo>
                    <a:pt x="702" y="254"/>
                  </a:lnTo>
                  <a:cubicBezTo>
                    <a:pt x="772" y="254"/>
                    <a:pt x="829" y="197"/>
                    <a:pt x="829" y="127"/>
                  </a:cubicBezTo>
                  <a:cubicBezTo>
                    <a:pt x="829" y="57"/>
                    <a:pt x="772" y="0"/>
                    <a:pt x="702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3" name="Elipse 22"/>
          <p:cNvSpPr/>
          <p:nvPr/>
        </p:nvSpPr>
        <p:spPr>
          <a:xfrm>
            <a:off x="450426" y="6254697"/>
            <a:ext cx="115370" cy="115370"/>
          </a:xfrm>
          <a:prstGeom prst="ellipse">
            <a:avLst/>
          </a:prstGeom>
          <a:solidFill>
            <a:srgbClr val="139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lipse 23"/>
          <p:cNvSpPr/>
          <p:nvPr/>
        </p:nvSpPr>
        <p:spPr>
          <a:xfrm>
            <a:off x="639505" y="6309029"/>
            <a:ext cx="56769" cy="56769"/>
          </a:xfrm>
          <a:prstGeom prst="ellipse">
            <a:avLst/>
          </a:prstGeom>
          <a:solidFill>
            <a:srgbClr val="7EA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lipse 24"/>
          <p:cNvSpPr/>
          <p:nvPr/>
        </p:nvSpPr>
        <p:spPr>
          <a:xfrm>
            <a:off x="791606" y="6249938"/>
            <a:ext cx="118117" cy="118117"/>
          </a:xfrm>
          <a:prstGeom prst="ellipse">
            <a:avLst/>
          </a:prstGeom>
          <a:solidFill>
            <a:srgbClr val="A0B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lipse 25"/>
          <p:cNvSpPr/>
          <p:nvPr/>
        </p:nvSpPr>
        <p:spPr>
          <a:xfrm>
            <a:off x="987155" y="6296837"/>
            <a:ext cx="64094" cy="64094"/>
          </a:xfrm>
          <a:prstGeom prst="ellipse">
            <a:avLst/>
          </a:prstGeom>
          <a:solidFill>
            <a:srgbClr val="C1D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ipse 26"/>
          <p:cNvSpPr/>
          <p:nvPr/>
        </p:nvSpPr>
        <p:spPr>
          <a:xfrm>
            <a:off x="1105023" y="6255728"/>
            <a:ext cx="116055" cy="116055"/>
          </a:xfrm>
          <a:prstGeom prst="ellipse">
            <a:avLst/>
          </a:prstGeom>
          <a:solidFill>
            <a:srgbClr val="E0D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ipse 27"/>
          <p:cNvSpPr/>
          <p:nvPr/>
        </p:nvSpPr>
        <p:spPr>
          <a:xfrm>
            <a:off x="1279726" y="6309374"/>
            <a:ext cx="47613" cy="47613"/>
          </a:xfrm>
          <a:prstGeom prst="ellipse">
            <a:avLst/>
          </a:prstGeom>
          <a:solidFill>
            <a:srgbClr val="7EA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Elipse 28"/>
          <p:cNvSpPr/>
          <p:nvPr/>
        </p:nvSpPr>
        <p:spPr>
          <a:xfrm>
            <a:off x="310718" y="6316266"/>
            <a:ext cx="47613" cy="47613"/>
          </a:xfrm>
          <a:prstGeom prst="ellipse">
            <a:avLst/>
          </a:prstGeom>
          <a:solidFill>
            <a:srgbClr val="E0D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Conector recto 29"/>
          <p:cNvCxnSpPr/>
          <p:nvPr/>
        </p:nvCxnSpPr>
        <p:spPr>
          <a:xfrm>
            <a:off x="1446231" y="6336999"/>
            <a:ext cx="7923680" cy="0"/>
          </a:xfrm>
          <a:prstGeom prst="line">
            <a:avLst/>
          </a:prstGeom>
          <a:ln w="47625" cap="rnd">
            <a:solidFill>
              <a:srgbClr val="9AB5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Imagen 41">
            <a:extLst>
              <a:ext uri="{FF2B5EF4-FFF2-40B4-BE49-F238E27FC236}">
                <a16:creationId xmlns:a16="http://schemas.microsoft.com/office/drawing/2014/main" id="{E64E1ECB-A8C7-FD48-8B8F-4382835D9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4575" y="2552432"/>
            <a:ext cx="4543932" cy="3293552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C806E1FC-E171-E349-B454-A9FD51A77236}"/>
              </a:ext>
            </a:extLst>
          </p:cNvPr>
          <p:cNvSpPr txBox="1"/>
          <p:nvPr/>
        </p:nvSpPr>
        <p:spPr>
          <a:xfrm>
            <a:off x="2349451" y="5100081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Asap SemiBold" panose="020F0504030202060203" pitchFamily="34" charset="77"/>
              </a:rPr>
              <a:t>-59</a:t>
            </a:r>
            <a:endParaRPr sz="2000" b="1" dirty="0">
              <a:solidFill>
                <a:schemeClr val="bg1"/>
              </a:solidFill>
              <a:latin typeface="Asap SemiBold" panose="020F0504030202060203" pitchFamily="34" charset="77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FA2D9C2D-D248-EF49-B2C3-09B0E1BF4D44}"/>
              </a:ext>
            </a:extLst>
          </p:cNvPr>
          <p:cNvSpPr txBox="1"/>
          <p:nvPr/>
        </p:nvSpPr>
        <p:spPr>
          <a:xfrm>
            <a:off x="3333263" y="3664171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Asap SemiBold" panose="020F0504030202060203" pitchFamily="34" charset="77"/>
              </a:rPr>
              <a:t>-65</a:t>
            </a:r>
            <a:endParaRPr sz="2000" b="1" dirty="0">
              <a:solidFill>
                <a:schemeClr val="bg1"/>
              </a:solidFill>
              <a:latin typeface="Asap SemiBold" panose="020F0504030202060203" pitchFamily="34" charset="77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4D5C72A3-C0B3-9E48-AA0E-F0D4E3025EB4}"/>
              </a:ext>
            </a:extLst>
          </p:cNvPr>
          <p:cNvSpPr txBox="1"/>
          <p:nvPr/>
        </p:nvSpPr>
        <p:spPr>
          <a:xfrm>
            <a:off x="4316468" y="4426169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Asap SemiBold" panose="020F0504030202060203" pitchFamily="34" charset="77"/>
              </a:rPr>
              <a:t>-60</a:t>
            </a:r>
            <a:endParaRPr sz="2000" b="1" dirty="0">
              <a:solidFill>
                <a:schemeClr val="bg1"/>
              </a:solidFill>
              <a:latin typeface="Asap SemiBold" panose="020F0504030202060203" pitchFamily="34" charset="77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3F749565-996C-F341-B07E-44FBC68019DE}"/>
              </a:ext>
            </a:extLst>
          </p:cNvPr>
          <p:cNvSpPr txBox="1"/>
          <p:nvPr/>
        </p:nvSpPr>
        <p:spPr>
          <a:xfrm>
            <a:off x="5310554" y="4426169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Asap SemiBold" panose="020F0504030202060203" pitchFamily="34" charset="77"/>
              </a:rPr>
              <a:t>-60</a:t>
            </a:r>
            <a:endParaRPr sz="2000" b="1" dirty="0">
              <a:solidFill>
                <a:schemeClr val="bg1"/>
              </a:solidFill>
              <a:latin typeface="Asap SemiBold" panose="020F0504030202060203" pitchFamily="34" charset="77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A25F407C-7123-6347-A05E-D762A3A51FED}"/>
              </a:ext>
            </a:extLst>
          </p:cNvPr>
          <p:cNvSpPr txBox="1"/>
          <p:nvPr/>
        </p:nvSpPr>
        <p:spPr>
          <a:xfrm>
            <a:off x="1041026" y="2820049"/>
            <a:ext cx="21194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100" b="1" dirty="0"/>
              <a:t>Generación</a:t>
            </a:r>
            <a:r>
              <a:rPr lang="es-ES" sz="1100" dirty="0"/>
              <a:t> y análisis de la </a:t>
            </a:r>
          </a:p>
          <a:p>
            <a:pPr algn="ctr"/>
            <a:r>
              <a:rPr lang="es-ES" sz="1100" dirty="0"/>
              <a:t>Información para el diálogo en </a:t>
            </a:r>
          </a:p>
          <a:p>
            <a:pPr algn="ctr"/>
            <a:r>
              <a:rPr lang="es-ES" sz="1100" dirty="0"/>
              <a:t>la rendición de cuentas en </a:t>
            </a:r>
          </a:p>
          <a:p>
            <a:pPr algn="ctr"/>
            <a:r>
              <a:rPr lang="es-ES" sz="1100" dirty="0"/>
              <a:t>lenguaje claro </a:t>
            </a:r>
            <a:endParaRPr sz="1100" dirty="0"/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82B029C5-AB8C-2349-8EEF-76B76624E2FF}"/>
              </a:ext>
            </a:extLst>
          </p:cNvPr>
          <p:cNvSpPr txBox="1"/>
          <p:nvPr/>
        </p:nvSpPr>
        <p:spPr>
          <a:xfrm>
            <a:off x="2590294" y="1592090"/>
            <a:ext cx="208903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100" b="1" dirty="0"/>
              <a:t>Publicación</a:t>
            </a:r>
            <a:r>
              <a:rPr lang="es-ES" sz="1100" dirty="0"/>
              <a:t> de la información</a:t>
            </a:r>
          </a:p>
          <a:p>
            <a:pPr algn="ctr"/>
            <a:r>
              <a:rPr lang="es-ES" sz="1100" dirty="0"/>
              <a:t>a través de los diferentes </a:t>
            </a:r>
          </a:p>
          <a:p>
            <a:pPr algn="ctr"/>
            <a:r>
              <a:rPr lang="es-ES" sz="1100" dirty="0"/>
              <a:t>canales de comunicación</a:t>
            </a:r>
            <a:endParaRPr sz="1100" dirty="0"/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444A1AE7-BFA2-E44E-84AD-9532CAA3B8D3}"/>
              </a:ext>
            </a:extLst>
          </p:cNvPr>
          <p:cNvSpPr txBox="1"/>
          <p:nvPr/>
        </p:nvSpPr>
        <p:spPr>
          <a:xfrm>
            <a:off x="4209207" y="2540110"/>
            <a:ext cx="15808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100" b="1" dirty="0"/>
              <a:t>Preparar</a:t>
            </a:r>
            <a:r>
              <a:rPr lang="es-ES" sz="1100" dirty="0"/>
              <a:t> los espacios</a:t>
            </a:r>
          </a:p>
          <a:p>
            <a:pPr algn="ctr"/>
            <a:r>
              <a:rPr lang="es-ES" sz="1100" dirty="0"/>
              <a:t> de diálogo</a:t>
            </a:r>
            <a:endParaRPr sz="1100" dirty="0"/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60EFFC78-35F0-494A-A041-91ECE8EFC835}"/>
              </a:ext>
            </a:extLst>
          </p:cNvPr>
          <p:cNvSpPr txBox="1"/>
          <p:nvPr/>
        </p:nvSpPr>
        <p:spPr>
          <a:xfrm>
            <a:off x="5012832" y="1575170"/>
            <a:ext cx="2082622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100" b="1" dirty="0"/>
              <a:t>Convocar</a:t>
            </a:r>
            <a:r>
              <a:rPr lang="es-ES" sz="1100" dirty="0"/>
              <a:t> a los ciudadanos y </a:t>
            </a:r>
          </a:p>
          <a:p>
            <a:pPr algn="ctr"/>
            <a:r>
              <a:rPr lang="es-ES" sz="1100" dirty="0"/>
              <a:t>Grupos de interés para </a:t>
            </a:r>
          </a:p>
          <a:p>
            <a:pPr algn="ctr"/>
            <a:r>
              <a:rPr lang="es-ES" sz="1100" dirty="0"/>
              <a:t>participar en los espacios de </a:t>
            </a:r>
          </a:p>
          <a:p>
            <a:pPr algn="ctr"/>
            <a:r>
              <a:rPr lang="es-ES" sz="1100" dirty="0"/>
              <a:t>diálogo para la rendición de </a:t>
            </a:r>
          </a:p>
          <a:p>
            <a:pPr algn="ctr"/>
            <a:r>
              <a:rPr lang="es-ES" sz="1100" dirty="0"/>
              <a:t>cuentas   </a:t>
            </a:r>
            <a:endParaRPr sz="1100" dirty="0"/>
          </a:p>
        </p:txBody>
      </p:sp>
      <p:cxnSp>
        <p:nvCxnSpPr>
          <p:cNvPr id="51" name="Conector angular 50">
            <a:extLst>
              <a:ext uri="{FF2B5EF4-FFF2-40B4-BE49-F238E27FC236}">
                <a16:creationId xmlns:a16="http://schemas.microsoft.com/office/drawing/2014/main" id="{480280E9-08D8-1D49-965B-4DD0B9C545FF}"/>
              </a:ext>
            </a:extLst>
          </p:cNvPr>
          <p:cNvCxnSpPr>
            <a:cxnSpLocks/>
          </p:cNvCxnSpPr>
          <p:nvPr/>
        </p:nvCxnSpPr>
        <p:spPr>
          <a:xfrm rot="16200000" flipV="1">
            <a:off x="2162506" y="3802035"/>
            <a:ext cx="769856" cy="212514"/>
          </a:xfrm>
          <a:prstGeom prst="bentConnector3">
            <a:avLst>
              <a:gd name="adj1" fmla="val 50000"/>
            </a:avLst>
          </a:prstGeom>
          <a:ln w="19050">
            <a:solidFill>
              <a:srgbClr val="87B91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angular 54">
            <a:extLst>
              <a:ext uri="{FF2B5EF4-FFF2-40B4-BE49-F238E27FC236}">
                <a16:creationId xmlns:a16="http://schemas.microsoft.com/office/drawing/2014/main" id="{41F683F6-B383-9940-A622-3C55AC4EE37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469411" y="2313648"/>
            <a:ext cx="649988" cy="362814"/>
          </a:xfrm>
          <a:prstGeom prst="bentConnector3">
            <a:avLst>
              <a:gd name="adj1" fmla="val 50000"/>
            </a:avLst>
          </a:prstGeom>
          <a:ln w="19050">
            <a:solidFill>
              <a:srgbClr val="87B91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angular 55">
            <a:extLst>
              <a:ext uri="{FF2B5EF4-FFF2-40B4-BE49-F238E27FC236}">
                <a16:creationId xmlns:a16="http://schemas.microsoft.com/office/drawing/2014/main" id="{5F81268A-1258-AC42-BDC6-7088DEEFB53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440413" y="3075146"/>
            <a:ext cx="711171" cy="425688"/>
          </a:xfrm>
          <a:prstGeom prst="bentConnector3">
            <a:avLst>
              <a:gd name="adj1" fmla="val 50000"/>
            </a:avLst>
          </a:prstGeom>
          <a:ln w="19050">
            <a:solidFill>
              <a:srgbClr val="87B91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21">
            <a:extLst>
              <a:ext uri="{FF2B5EF4-FFF2-40B4-BE49-F238E27FC236}">
                <a16:creationId xmlns:a16="http://schemas.microsoft.com/office/drawing/2014/main" id="{D8E059E2-31F3-9E47-9E00-19DA82528712}"/>
              </a:ext>
            </a:extLst>
          </p:cNvPr>
          <p:cNvGrpSpPr/>
          <p:nvPr/>
        </p:nvGrpSpPr>
        <p:grpSpPr>
          <a:xfrm flipH="1">
            <a:off x="11658714" y="950263"/>
            <a:ext cx="299104" cy="534217"/>
            <a:chOff x="880659" y="1409131"/>
            <a:chExt cx="598954" cy="1019899"/>
          </a:xfrm>
        </p:grpSpPr>
        <p:sp>
          <p:nvSpPr>
            <p:cNvPr id="61" name="Round Single Corner Rectangle 20">
              <a:extLst>
                <a:ext uri="{FF2B5EF4-FFF2-40B4-BE49-F238E27FC236}">
                  <a16:creationId xmlns:a16="http://schemas.microsoft.com/office/drawing/2014/main" id="{203B0DA1-71B3-6341-A5BA-5CBFE170E902}"/>
                </a:ext>
              </a:extLst>
            </p:cNvPr>
            <p:cNvSpPr/>
            <p:nvPr/>
          </p:nvSpPr>
          <p:spPr>
            <a:xfrm>
              <a:off x="1387618" y="1874936"/>
              <a:ext cx="91552" cy="554094"/>
            </a:xfrm>
            <a:prstGeom prst="round1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7">
              <a:extLst>
                <a:ext uri="{FF2B5EF4-FFF2-40B4-BE49-F238E27FC236}">
                  <a16:creationId xmlns:a16="http://schemas.microsoft.com/office/drawing/2014/main" id="{78E793AD-99B6-5344-9E31-A6258B2485D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388061" y="1874939"/>
              <a:ext cx="91552" cy="146051"/>
            </a:xfrm>
            <a:prstGeom prst="rect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C48A503D-C629-134D-A1F2-2CCEB1F31590}"/>
                </a:ext>
              </a:extLst>
            </p:cNvPr>
            <p:cNvSpPr/>
            <p:nvPr/>
          </p:nvSpPr>
          <p:spPr bwMode="auto">
            <a:xfrm flipH="1">
              <a:off x="880659" y="1409131"/>
              <a:ext cx="598503" cy="554091"/>
            </a:xfrm>
            <a:custGeom>
              <a:avLst/>
              <a:gdLst>
                <a:gd name="T0" fmla="*/ 122 w 280"/>
                <a:gd name="T1" fmla="*/ 0 h 262"/>
                <a:gd name="T2" fmla="*/ 0 w 280"/>
                <a:gd name="T3" fmla="*/ 122 h 262"/>
                <a:gd name="T4" fmla="*/ 0 w 280"/>
                <a:gd name="T5" fmla="*/ 224 h 262"/>
                <a:gd name="T6" fmla="*/ 0 w 280"/>
                <a:gd name="T7" fmla="*/ 262 h 262"/>
                <a:gd name="T8" fmla="*/ 38 w 280"/>
                <a:gd name="T9" fmla="*/ 224 h 262"/>
                <a:gd name="T10" fmla="*/ 111 w 280"/>
                <a:gd name="T11" fmla="*/ 224 h 262"/>
                <a:gd name="T12" fmla="*/ 280 w 280"/>
                <a:gd name="T13" fmla="*/ 55 h 262"/>
                <a:gd name="T14" fmla="*/ 280 w 280"/>
                <a:gd name="T15" fmla="*/ 0 h 262"/>
                <a:gd name="T16" fmla="*/ 122 w 280"/>
                <a:gd name="T17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0" h="262">
                  <a:moveTo>
                    <a:pt x="122" y="0"/>
                  </a:moveTo>
                  <a:cubicBezTo>
                    <a:pt x="55" y="0"/>
                    <a:pt x="0" y="54"/>
                    <a:pt x="0" y="122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0" y="241"/>
                    <a:pt x="17" y="224"/>
                    <a:pt x="38" y="224"/>
                  </a:cubicBezTo>
                  <a:cubicBezTo>
                    <a:pt x="111" y="224"/>
                    <a:pt x="111" y="224"/>
                    <a:pt x="111" y="224"/>
                  </a:cubicBezTo>
                  <a:cubicBezTo>
                    <a:pt x="204" y="224"/>
                    <a:pt x="280" y="149"/>
                    <a:pt x="280" y="55"/>
                  </a:cubicBezTo>
                  <a:cubicBezTo>
                    <a:pt x="280" y="0"/>
                    <a:pt x="280" y="0"/>
                    <a:pt x="280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9AB52A"/>
                </a:solidFill>
              </a:endParaRPr>
            </a:p>
          </p:txBody>
        </p:sp>
      </p:grpSp>
      <p:sp>
        <p:nvSpPr>
          <p:cNvPr id="64" name="Rectángulo 63">
            <a:extLst>
              <a:ext uri="{FF2B5EF4-FFF2-40B4-BE49-F238E27FC236}">
                <a16:creationId xmlns:a16="http://schemas.microsoft.com/office/drawing/2014/main" id="{F04FB9FC-74C1-4740-B3E5-269F78DB760B}"/>
              </a:ext>
            </a:extLst>
          </p:cNvPr>
          <p:cNvSpPr/>
          <p:nvPr/>
        </p:nvSpPr>
        <p:spPr>
          <a:xfrm>
            <a:off x="7367075" y="1059195"/>
            <a:ext cx="43337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O" sz="2800" b="1" dirty="0">
                <a:solidFill>
                  <a:srgbClr val="9AB52A"/>
                </a:solidFill>
                <a:latin typeface="+mn-lt"/>
                <a:cs typeface="Arial" panose="020B0604020202020204" pitchFamily="34" charset="0"/>
              </a:rPr>
              <a:t>3. Calificación por categoría</a:t>
            </a:r>
            <a:endParaRPr lang="en-US" sz="2800" b="1" dirty="0">
              <a:solidFill>
                <a:srgbClr val="9AB52A"/>
              </a:solidFill>
              <a:latin typeface="+mn-lt"/>
            </a:endParaRPr>
          </a:p>
        </p:txBody>
      </p:sp>
      <p:sp>
        <p:nvSpPr>
          <p:cNvPr id="65" name="Título 1">
            <a:extLst>
              <a:ext uri="{FF2B5EF4-FFF2-40B4-BE49-F238E27FC236}">
                <a16:creationId xmlns:a16="http://schemas.microsoft.com/office/drawing/2014/main" id="{C571509D-4354-EF41-A9B3-62AD60C0955E}"/>
              </a:ext>
            </a:extLst>
          </p:cNvPr>
          <p:cNvSpPr txBox="1">
            <a:spLocks/>
          </p:cNvSpPr>
          <p:nvPr/>
        </p:nvSpPr>
        <p:spPr>
          <a:xfrm>
            <a:off x="7551999" y="2932403"/>
            <a:ext cx="3763319" cy="4409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s-MX" sz="2200" kern="1200" dirty="0">
                <a:solidFill>
                  <a:srgbClr val="9AB52A"/>
                </a:solidFill>
                <a:latin typeface="+mn-lt"/>
                <a:ea typeface="+mj-ea"/>
                <a:cs typeface="+mj-cs"/>
              </a:rPr>
              <a:t>Categorías del componente 3: </a:t>
            </a:r>
            <a:endParaRPr lang="es-MX" sz="2200" dirty="0">
              <a:solidFill>
                <a:srgbClr val="9AB52A"/>
              </a:solidFill>
              <a:latin typeface="+mn-lt"/>
            </a:endParaRP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8FA9ADA1-CB64-4C4C-874D-E9EDE9EA5481}"/>
              </a:ext>
            </a:extLst>
          </p:cNvPr>
          <p:cNvSpPr txBox="1"/>
          <p:nvPr/>
        </p:nvSpPr>
        <p:spPr>
          <a:xfrm>
            <a:off x="7576966" y="3296410"/>
            <a:ext cx="4574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b="1" dirty="0">
                <a:solidFill>
                  <a:srgbClr val="767171"/>
                </a:solidFill>
                <a:latin typeface="+mn-lt"/>
              </a:rPr>
              <a:t>Preparación para la Rendición de Cuentas</a:t>
            </a:r>
            <a:endParaRPr lang="es-CO" sz="1800" b="1" dirty="0">
              <a:solidFill>
                <a:srgbClr val="767171"/>
              </a:solidFill>
              <a:latin typeface="+mn-lt"/>
            </a:endParaRPr>
          </a:p>
        </p:txBody>
      </p:sp>
      <p:cxnSp>
        <p:nvCxnSpPr>
          <p:cNvPr id="67" name="Conector angular 3">
            <a:extLst>
              <a:ext uri="{FF2B5EF4-FFF2-40B4-BE49-F238E27FC236}">
                <a16:creationId xmlns:a16="http://schemas.microsoft.com/office/drawing/2014/main" id="{89369AD5-F4C2-2F43-B1BB-0DA27BF076C9}"/>
              </a:ext>
            </a:extLst>
          </p:cNvPr>
          <p:cNvCxnSpPr>
            <a:cxnSpLocks/>
          </p:cNvCxnSpPr>
          <p:nvPr/>
        </p:nvCxnSpPr>
        <p:spPr>
          <a:xfrm flipV="1">
            <a:off x="7347628" y="2867090"/>
            <a:ext cx="2190681" cy="776485"/>
          </a:xfrm>
          <a:prstGeom prst="bentConnector3">
            <a:avLst>
              <a:gd name="adj1" fmla="val 9330"/>
            </a:avLst>
          </a:prstGeom>
          <a:ln w="19050">
            <a:solidFill>
              <a:srgbClr val="87B91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angular 67">
            <a:extLst>
              <a:ext uri="{FF2B5EF4-FFF2-40B4-BE49-F238E27FC236}">
                <a16:creationId xmlns:a16="http://schemas.microsoft.com/office/drawing/2014/main" id="{97E79D5D-C2B6-C04D-ACE1-45B68FE9CB2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229778" y="2874796"/>
            <a:ext cx="1049379" cy="380011"/>
          </a:xfrm>
          <a:prstGeom prst="bentConnector3">
            <a:avLst>
              <a:gd name="adj1" fmla="val 50000"/>
            </a:avLst>
          </a:prstGeom>
          <a:ln w="19050">
            <a:solidFill>
              <a:srgbClr val="87B91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866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0"/>
            <a:ext cx="12192000" cy="6856286"/>
          </a:xfrm>
          <a:prstGeom prst="rect">
            <a:avLst/>
          </a:prstGeom>
        </p:spPr>
      </p:pic>
      <p:sp>
        <p:nvSpPr>
          <p:cNvPr id="44" name="Rectángulo redondeado 43">
            <a:extLst>
              <a:ext uri="{FF2B5EF4-FFF2-40B4-BE49-F238E27FC236}">
                <a16:creationId xmlns:a16="http://schemas.microsoft.com/office/drawing/2014/main" id="{139C1CEA-E303-2441-B91C-F4E47756981E}"/>
              </a:ext>
            </a:extLst>
          </p:cNvPr>
          <p:cNvSpPr/>
          <p:nvPr/>
        </p:nvSpPr>
        <p:spPr>
          <a:xfrm>
            <a:off x="1392054" y="1284148"/>
            <a:ext cx="5551047" cy="4670343"/>
          </a:xfrm>
          <a:prstGeom prst="roundRect">
            <a:avLst>
              <a:gd name="adj" fmla="val 7680"/>
            </a:avLst>
          </a:prstGeom>
          <a:solidFill>
            <a:srgbClr val="EFEFEF"/>
          </a:solidFill>
          <a:ln>
            <a:noFill/>
          </a:ln>
          <a:effectLst>
            <a:outerShdw blurRad="241300" dist="50800" dir="5100000" sx="101000" sy="101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es-CO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8" y="304134"/>
            <a:ext cx="2214429" cy="74634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78" y="5486399"/>
            <a:ext cx="3675756" cy="1521993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10545325" y="324472"/>
            <a:ext cx="115370" cy="115370"/>
          </a:xfrm>
          <a:prstGeom prst="ellipse">
            <a:avLst/>
          </a:prstGeom>
          <a:solidFill>
            <a:srgbClr val="139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ipse 6"/>
          <p:cNvSpPr/>
          <p:nvPr/>
        </p:nvSpPr>
        <p:spPr>
          <a:xfrm>
            <a:off x="10734404" y="378804"/>
            <a:ext cx="56769" cy="56769"/>
          </a:xfrm>
          <a:prstGeom prst="ellipse">
            <a:avLst/>
          </a:prstGeom>
          <a:solidFill>
            <a:srgbClr val="7EA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ipse 7"/>
          <p:cNvSpPr/>
          <p:nvPr/>
        </p:nvSpPr>
        <p:spPr>
          <a:xfrm>
            <a:off x="10886505" y="319713"/>
            <a:ext cx="118117" cy="118117"/>
          </a:xfrm>
          <a:prstGeom prst="ellipse">
            <a:avLst/>
          </a:prstGeom>
          <a:solidFill>
            <a:srgbClr val="A0B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ipse 8"/>
          <p:cNvSpPr/>
          <p:nvPr/>
        </p:nvSpPr>
        <p:spPr>
          <a:xfrm>
            <a:off x="11082054" y="366612"/>
            <a:ext cx="64094" cy="64094"/>
          </a:xfrm>
          <a:prstGeom prst="ellipse">
            <a:avLst/>
          </a:prstGeom>
          <a:solidFill>
            <a:srgbClr val="C1D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ipse 9"/>
          <p:cNvSpPr/>
          <p:nvPr/>
        </p:nvSpPr>
        <p:spPr>
          <a:xfrm>
            <a:off x="11199922" y="325503"/>
            <a:ext cx="116055" cy="116055"/>
          </a:xfrm>
          <a:prstGeom prst="ellipse">
            <a:avLst/>
          </a:prstGeom>
          <a:solidFill>
            <a:srgbClr val="E0D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ipse 10"/>
          <p:cNvSpPr/>
          <p:nvPr/>
        </p:nvSpPr>
        <p:spPr>
          <a:xfrm>
            <a:off x="11374625" y="379149"/>
            <a:ext cx="47613" cy="47613"/>
          </a:xfrm>
          <a:prstGeom prst="ellipse">
            <a:avLst/>
          </a:prstGeom>
          <a:solidFill>
            <a:srgbClr val="7EA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ipse 11"/>
          <p:cNvSpPr/>
          <p:nvPr/>
        </p:nvSpPr>
        <p:spPr>
          <a:xfrm>
            <a:off x="10405617" y="386041"/>
            <a:ext cx="47613" cy="47613"/>
          </a:xfrm>
          <a:prstGeom prst="ellipse">
            <a:avLst/>
          </a:prstGeom>
          <a:solidFill>
            <a:srgbClr val="E0D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573"/>
          <p:cNvGrpSpPr>
            <a:grpSpLocks noChangeAspect="1"/>
          </p:cNvGrpSpPr>
          <p:nvPr/>
        </p:nvGrpSpPr>
        <p:grpSpPr bwMode="auto">
          <a:xfrm>
            <a:off x="11523954" y="147680"/>
            <a:ext cx="456391" cy="401760"/>
            <a:chOff x="5372" y="1634"/>
            <a:chExt cx="802" cy="706"/>
          </a:xfrm>
        </p:grpSpPr>
        <p:sp>
          <p:nvSpPr>
            <p:cNvPr id="14" name="AutoShape 572"/>
            <p:cNvSpPr>
              <a:spLocks noChangeAspect="1" noChangeArrowheads="1" noTextEdit="1"/>
            </p:cNvSpPr>
            <p:nvPr/>
          </p:nvSpPr>
          <p:spPr bwMode="auto">
            <a:xfrm>
              <a:off x="5372" y="1634"/>
              <a:ext cx="802" cy="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" name="Freeform 574"/>
            <p:cNvSpPr>
              <a:spLocks noEditPoints="1"/>
            </p:cNvSpPr>
            <p:nvPr/>
          </p:nvSpPr>
          <p:spPr bwMode="auto">
            <a:xfrm>
              <a:off x="5797" y="2012"/>
              <a:ext cx="262" cy="256"/>
            </a:xfrm>
            <a:custGeom>
              <a:avLst/>
              <a:gdLst>
                <a:gd name="T0" fmla="*/ 1397 w 2793"/>
                <a:gd name="T1" fmla="*/ 2540 h 2794"/>
                <a:gd name="T2" fmla="*/ 254 w 2793"/>
                <a:gd name="T3" fmla="*/ 1397 h 2794"/>
                <a:gd name="T4" fmla="*/ 1397 w 2793"/>
                <a:gd name="T5" fmla="*/ 254 h 2794"/>
                <a:gd name="T6" fmla="*/ 2540 w 2793"/>
                <a:gd name="T7" fmla="*/ 1397 h 2794"/>
                <a:gd name="T8" fmla="*/ 1397 w 2793"/>
                <a:gd name="T9" fmla="*/ 2540 h 2794"/>
                <a:gd name="T10" fmla="*/ 1397 w 2793"/>
                <a:gd name="T11" fmla="*/ 0 h 2794"/>
                <a:gd name="T12" fmla="*/ 0 w 2793"/>
                <a:gd name="T13" fmla="*/ 1397 h 2794"/>
                <a:gd name="T14" fmla="*/ 1397 w 2793"/>
                <a:gd name="T15" fmla="*/ 2794 h 2794"/>
                <a:gd name="T16" fmla="*/ 2793 w 2793"/>
                <a:gd name="T17" fmla="*/ 1397 h 2794"/>
                <a:gd name="T18" fmla="*/ 1397 w 2793"/>
                <a:gd name="T19" fmla="*/ 0 h 2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3" h="2794">
                  <a:moveTo>
                    <a:pt x="1397" y="2540"/>
                  </a:moveTo>
                  <a:cubicBezTo>
                    <a:pt x="767" y="2540"/>
                    <a:pt x="254" y="2027"/>
                    <a:pt x="254" y="1397"/>
                  </a:cubicBezTo>
                  <a:cubicBezTo>
                    <a:pt x="254" y="767"/>
                    <a:pt x="767" y="254"/>
                    <a:pt x="1397" y="254"/>
                  </a:cubicBezTo>
                  <a:cubicBezTo>
                    <a:pt x="2027" y="254"/>
                    <a:pt x="2540" y="767"/>
                    <a:pt x="2540" y="1397"/>
                  </a:cubicBezTo>
                  <a:cubicBezTo>
                    <a:pt x="2540" y="2027"/>
                    <a:pt x="2027" y="2540"/>
                    <a:pt x="1397" y="2540"/>
                  </a:cubicBezTo>
                  <a:close/>
                  <a:moveTo>
                    <a:pt x="1397" y="0"/>
                  </a:moveTo>
                  <a:cubicBezTo>
                    <a:pt x="627" y="0"/>
                    <a:pt x="0" y="627"/>
                    <a:pt x="0" y="1397"/>
                  </a:cubicBezTo>
                  <a:cubicBezTo>
                    <a:pt x="0" y="2167"/>
                    <a:pt x="627" y="2794"/>
                    <a:pt x="1397" y="2794"/>
                  </a:cubicBezTo>
                  <a:cubicBezTo>
                    <a:pt x="2167" y="2794"/>
                    <a:pt x="2793" y="2167"/>
                    <a:pt x="2793" y="1397"/>
                  </a:cubicBezTo>
                  <a:cubicBezTo>
                    <a:pt x="2793" y="627"/>
                    <a:pt x="2167" y="0"/>
                    <a:pt x="1397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Freeform 575"/>
            <p:cNvSpPr>
              <a:spLocks noEditPoints="1"/>
            </p:cNvSpPr>
            <p:nvPr/>
          </p:nvSpPr>
          <p:spPr bwMode="auto">
            <a:xfrm>
              <a:off x="5871" y="2085"/>
              <a:ext cx="113" cy="111"/>
            </a:xfrm>
            <a:custGeom>
              <a:avLst/>
              <a:gdLst>
                <a:gd name="T0" fmla="*/ 605 w 1210"/>
                <a:gd name="T1" fmla="*/ 957 h 1210"/>
                <a:gd name="T2" fmla="*/ 253 w 1210"/>
                <a:gd name="T3" fmla="*/ 605 h 1210"/>
                <a:gd name="T4" fmla="*/ 605 w 1210"/>
                <a:gd name="T5" fmla="*/ 253 h 1210"/>
                <a:gd name="T6" fmla="*/ 957 w 1210"/>
                <a:gd name="T7" fmla="*/ 605 h 1210"/>
                <a:gd name="T8" fmla="*/ 605 w 1210"/>
                <a:gd name="T9" fmla="*/ 957 h 1210"/>
                <a:gd name="T10" fmla="*/ 605 w 1210"/>
                <a:gd name="T11" fmla="*/ 0 h 1210"/>
                <a:gd name="T12" fmla="*/ 0 w 1210"/>
                <a:gd name="T13" fmla="*/ 605 h 1210"/>
                <a:gd name="T14" fmla="*/ 605 w 1210"/>
                <a:gd name="T15" fmla="*/ 1210 h 1210"/>
                <a:gd name="T16" fmla="*/ 1210 w 1210"/>
                <a:gd name="T17" fmla="*/ 605 h 1210"/>
                <a:gd name="T18" fmla="*/ 605 w 1210"/>
                <a:gd name="T19" fmla="*/ 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0" h="1210">
                  <a:moveTo>
                    <a:pt x="605" y="957"/>
                  </a:moveTo>
                  <a:cubicBezTo>
                    <a:pt x="411" y="957"/>
                    <a:pt x="253" y="799"/>
                    <a:pt x="253" y="605"/>
                  </a:cubicBezTo>
                  <a:cubicBezTo>
                    <a:pt x="253" y="411"/>
                    <a:pt x="411" y="253"/>
                    <a:pt x="605" y="253"/>
                  </a:cubicBezTo>
                  <a:cubicBezTo>
                    <a:pt x="799" y="253"/>
                    <a:pt x="957" y="411"/>
                    <a:pt x="957" y="605"/>
                  </a:cubicBezTo>
                  <a:cubicBezTo>
                    <a:pt x="957" y="799"/>
                    <a:pt x="799" y="957"/>
                    <a:pt x="605" y="957"/>
                  </a:cubicBezTo>
                  <a:close/>
                  <a:moveTo>
                    <a:pt x="605" y="0"/>
                  </a:moveTo>
                  <a:cubicBezTo>
                    <a:pt x="271" y="0"/>
                    <a:pt x="0" y="271"/>
                    <a:pt x="0" y="605"/>
                  </a:cubicBezTo>
                  <a:cubicBezTo>
                    <a:pt x="0" y="939"/>
                    <a:pt x="271" y="1210"/>
                    <a:pt x="605" y="1210"/>
                  </a:cubicBezTo>
                  <a:cubicBezTo>
                    <a:pt x="939" y="1210"/>
                    <a:pt x="1210" y="939"/>
                    <a:pt x="1210" y="605"/>
                  </a:cubicBezTo>
                  <a:cubicBezTo>
                    <a:pt x="1210" y="271"/>
                    <a:pt x="939" y="0"/>
                    <a:pt x="605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576"/>
            <p:cNvSpPr>
              <a:spLocks noEditPoints="1"/>
            </p:cNvSpPr>
            <p:nvPr/>
          </p:nvSpPr>
          <p:spPr bwMode="auto">
            <a:xfrm>
              <a:off x="5372" y="1634"/>
              <a:ext cx="800" cy="704"/>
            </a:xfrm>
            <a:custGeom>
              <a:avLst/>
              <a:gdLst>
                <a:gd name="T0" fmla="*/ 5924 w 8533"/>
                <a:gd name="T1" fmla="*/ 3357 h 7683"/>
                <a:gd name="T2" fmla="*/ 3844 w 8533"/>
                <a:gd name="T3" fmla="*/ 6115 h 7683"/>
                <a:gd name="T4" fmla="*/ 3568 w 8533"/>
                <a:gd name="T5" fmla="*/ 5520 h 7683"/>
                <a:gd name="T6" fmla="*/ 8276 w 8533"/>
                <a:gd name="T7" fmla="*/ 5393 h 7683"/>
                <a:gd name="T8" fmla="*/ 5924 w 8533"/>
                <a:gd name="T9" fmla="*/ 7429 h 7683"/>
                <a:gd name="T10" fmla="*/ 5924 w 8533"/>
                <a:gd name="T11" fmla="*/ 3611 h 7683"/>
                <a:gd name="T12" fmla="*/ 5924 w 8533"/>
                <a:gd name="T13" fmla="*/ 7429 h 7683"/>
                <a:gd name="T14" fmla="*/ 3725 w 8533"/>
                <a:gd name="T15" fmla="*/ 3227 h 7683"/>
                <a:gd name="T16" fmla="*/ 6570 w 8533"/>
                <a:gd name="T17" fmla="*/ 1756 h 7683"/>
                <a:gd name="T18" fmla="*/ 5924 w 8533"/>
                <a:gd name="T19" fmla="*/ 2911 h 7683"/>
                <a:gd name="T20" fmla="*/ 2954 w 8533"/>
                <a:gd name="T21" fmla="*/ 5071 h 7683"/>
                <a:gd name="T22" fmla="*/ 2875 w 8533"/>
                <a:gd name="T23" fmla="*/ 6115 h 7683"/>
                <a:gd name="T24" fmla="*/ 254 w 8533"/>
                <a:gd name="T25" fmla="*/ 5427 h 7683"/>
                <a:gd name="T26" fmla="*/ 698 w 8533"/>
                <a:gd name="T27" fmla="*/ 3415 h 7683"/>
                <a:gd name="T28" fmla="*/ 2954 w 8533"/>
                <a:gd name="T29" fmla="*/ 4480 h 7683"/>
                <a:gd name="T30" fmla="*/ 3081 w 8533"/>
                <a:gd name="T31" fmla="*/ 4606 h 7683"/>
                <a:gd name="T32" fmla="*/ 3207 w 8533"/>
                <a:gd name="T33" fmla="*/ 3305 h 7683"/>
                <a:gd name="T34" fmla="*/ 7050 w 8533"/>
                <a:gd name="T35" fmla="*/ 1277 h 7683"/>
                <a:gd name="T36" fmla="*/ 6824 w 8533"/>
                <a:gd name="T37" fmla="*/ 3071 h 7683"/>
                <a:gd name="T38" fmla="*/ 6697 w 8533"/>
                <a:gd name="T39" fmla="*/ 1503 h 7683"/>
                <a:gd name="T40" fmla="*/ 3904 w 8533"/>
                <a:gd name="T41" fmla="*/ 1596 h 7683"/>
                <a:gd name="T42" fmla="*/ 3487 w 8533"/>
                <a:gd name="T43" fmla="*/ 3456 h 7683"/>
                <a:gd name="T44" fmla="*/ 4292 w 8533"/>
                <a:gd name="T45" fmla="*/ 3486 h 7683"/>
                <a:gd name="T46" fmla="*/ 3315 w 8533"/>
                <a:gd name="T47" fmla="*/ 6115 h 7683"/>
                <a:gd name="T48" fmla="*/ 3207 w 8533"/>
                <a:gd name="T49" fmla="*/ 5071 h 7683"/>
                <a:gd name="T50" fmla="*/ 3081 w 8533"/>
                <a:gd name="T51" fmla="*/ 4944 h 7683"/>
                <a:gd name="T52" fmla="*/ 1441 w 8533"/>
                <a:gd name="T53" fmla="*/ 7429 h 7683"/>
                <a:gd name="T54" fmla="*/ 254 w 8533"/>
                <a:gd name="T55" fmla="*/ 6242 h 7683"/>
                <a:gd name="T56" fmla="*/ 1441 w 8533"/>
                <a:gd name="T57" fmla="*/ 5055 h 7683"/>
                <a:gd name="T58" fmla="*/ 1441 w 8533"/>
                <a:gd name="T59" fmla="*/ 7429 h 7683"/>
                <a:gd name="T60" fmla="*/ 1435 w 8533"/>
                <a:gd name="T61" fmla="*/ 1628 h 7683"/>
                <a:gd name="T62" fmla="*/ 1870 w 8533"/>
                <a:gd name="T63" fmla="*/ 1739 h 7683"/>
                <a:gd name="T64" fmla="*/ 1325 w 8533"/>
                <a:gd name="T65" fmla="*/ 3162 h 7683"/>
                <a:gd name="T66" fmla="*/ 7303 w 8533"/>
                <a:gd name="T67" fmla="*/ 3306 h 7683"/>
                <a:gd name="T68" fmla="*/ 7177 w 8533"/>
                <a:gd name="T69" fmla="*/ 536 h 7683"/>
                <a:gd name="T70" fmla="*/ 6582 w 8533"/>
                <a:gd name="T71" fmla="*/ 663 h 7683"/>
                <a:gd name="T72" fmla="*/ 6708 w 8533"/>
                <a:gd name="T73" fmla="*/ 789 h 7683"/>
                <a:gd name="T74" fmla="*/ 7050 w 8533"/>
                <a:gd name="T75" fmla="*/ 1023 h 7683"/>
                <a:gd name="T76" fmla="*/ 2987 w 8533"/>
                <a:gd name="T77" fmla="*/ 1023 h 7683"/>
                <a:gd name="T78" fmla="*/ 6117 w 8533"/>
                <a:gd name="T79" fmla="*/ 789 h 7683"/>
                <a:gd name="T80" fmla="*/ 6244 w 8533"/>
                <a:gd name="T81" fmla="*/ 663 h 7683"/>
                <a:gd name="T82" fmla="*/ 2860 w 8533"/>
                <a:gd name="T83" fmla="*/ 536 h 7683"/>
                <a:gd name="T84" fmla="*/ 2734 w 8533"/>
                <a:gd name="T85" fmla="*/ 1150 h 7683"/>
                <a:gd name="T86" fmla="*/ 3494 w 8533"/>
                <a:gd name="T87" fmla="*/ 1277 h 7683"/>
                <a:gd name="T88" fmla="*/ 2124 w 8533"/>
                <a:gd name="T89" fmla="*/ 3162 h 7683"/>
                <a:gd name="T90" fmla="*/ 1760 w 8533"/>
                <a:gd name="T91" fmla="*/ 1375 h 7683"/>
                <a:gd name="T92" fmla="*/ 1709 w 8533"/>
                <a:gd name="T93" fmla="*/ 551 h 7683"/>
                <a:gd name="T94" fmla="*/ 2135 w 8533"/>
                <a:gd name="T95" fmla="*/ 253 h 7683"/>
                <a:gd name="T96" fmla="*/ 2262 w 8533"/>
                <a:gd name="T97" fmla="*/ 127 h 7683"/>
                <a:gd name="T98" fmla="*/ 2006 w 8533"/>
                <a:gd name="T99" fmla="*/ 0 h 7683"/>
                <a:gd name="T100" fmla="*/ 1456 w 8533"/>
                <a:gd name="T101" fmla="*/ 1375 h 7683"/>
                <a:gd name="T102" fmla="*/ 1071 w 8533"/>
                <a:gd name="T103" fmla="*/ 1739 h 7683"/>
                <a:gd name="T104" fmla="*/ 697 w 8533"/>
                <a:gd name="T105" fmla="*/ 3162 h 7683"/>
                <a:gd name="T106" fmla="*/ 0 w 8533"/>
                <a:gd name="T107" fmla="*/ 6240 h 7683"/>
                <a:gd name="T108" fmla="*/ 1441 w 8533"/>
                <a:gd name="T109" fmla="*/ 7683 h 7683"/>
                <a:gd name="T110" fmla="*/ 3081 w 8533"/>
                <a:gd name="T111" fmla="*/ 6369 h 7683"/>
                <a:gd name="T112" fmla="*/ 3935 w 8533"/>
                <a:gd name="T113" fmla="*/ 6369 h 7683"/>
                <a:gd name="T114" fmla="*/ 8083 w 8533"/>
                <a:gd name="T115" fmla="*/ 5647 h 7683"/>
                <a:gd name="T116" fmla="*/ 8533 w 8533"/>
                <a:gd name="T117" fmla="*/ 5520 h 7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533" h="7683">
                  <a:moveTo>
                    <a:pt x="8083" y="5393"/>
                  </a:moveTo>
                  <a:cubicBezTo>
                    <a:pt x="8017" y="4259"/>
                    <a:pt x="7074" y="3357"/>
                    <a:pt x="5924" y="3357"/>
                  </a:cubicBezTo>
                  <a:cubicBezTo>
                    <a:pt x="4731" y="3357"/>
                    <a:pt x="3761" y="4327"/>
                    <a:pt x="3761" y="5520"/>
                  </a:cubicBezTo>
                  <a:cubicBezTo>
                    <a:pt x="3761" y="5726"/>
                    <a:pt x="3790" y="5926"/>
                    <a:pt x="3844" y="6115"/>
                  </a:cubicBezTo>
                  <a:lnTo>
                    <a:pt x="3568" y="6115"/>
                  </a:lnTo>
                  <a:lnTo>
                    <a:pt x="3568" y="5520"/>
                  </a:lnTo>
                  <a:cubicBezTo>
                    <a:pt x="3568" y="4221"/>
                    <a:pt x="4625" y="3164"/>
                    <a:pt x="5924" y="3164"/>
                  </a:cubicBezTo>
                  <a:cubicBezTo>
                    <a:pt x="7180" y="3164"/>
                    <a:pt x="8210" y="4153"/>
                    <a:pt x="8276" y="5393"/>
                  </a:cubicBezTo>
                  <a:lnTo>
                    <a:pt x="8083" y="5393"/>
                  </a:lnTo>
                  <a:close/>
                  <a:moveTo>
                    <a:pt x="5924" y="7429"/>
                  </a:moveTo>
                  <a:cubicBezTo>
                    <a:pt x="4871" y="7429"/>
                    <a:pt x="4015" y="6573"/>
                    <a:pt x="4015" y="5520"/>
                  </a:cubicBezTo>
                  <a:cubicBezTo>
                    <a:pt x="4015" y="4467"/>
                    <a:pt x="4871" y="3611"/>
                    <a:pt x="5924" y="3611"/>
                  </a:cubicBezTo>
                  <a:cubicBezTo>
                    <a:pt x="6977" y="3611"/>
                    <a:pt x="7833" y="4467"/>
                    <a:pt x="7833" y="5520"/>
                  </a:cubicBezTo>
                  <a:cubicBezTo>
                    <a:pt x="7833" y="6573"/>
                    <a:pt x="6977" y="7429"/>
                    <a:pt x="5924" y="7429"/>
                  </a:cubicBezTo>
                  <a:close/>
                  <a:moveTo>
                    <a:pt x="4663" y="3236"/>
                  </a:moveTo>
                  <a:lnTo>
                    <a:pt x="3725" y="3227"/>
                  </a:lnTo>
                  <a:lnTo>
                    <a:pt x="4124" y="1756"/>
                  </a:lnTo>
                  <a:lnTo>
                    <a:pt x="6570" y="1756"/>
                  </a:lnTo>
                  <a:lnTo>
                    <a:pt x="6570" y="2992"/>
                  </a:lnTo>
                  <a:cubicBezTo>
                    <a:pt x="6364" y="2939"/>
                    <a:pt x="6147" y="2911"/>
                    <a:pt x="5924" y="2911"/>
                  </a:cubicBezTo>
                  <a:cubicBezTo>
                    <a:pt x="5467" y="2911"/>
                    <a:pt x="5037" y="3029"/>
                    <a:pt x="4663" y="3236"/>
                  </a:cubicBezTo>
                  <a:close/>
                  <a:moveTo>
                    <a:pt x="2954" y="5071"/>
                  </a:moveTo>
                  <a:lnTo>
                    <a:pt x="2954" y="6115"/>
                  </a:lnTo>
                  <a:lnTo>
                    <a:pt x="2875" y="6115"/>
                  </a:lnTo>
                  <a:cubicBezTo>
                    <a:pt x="2811" y="5380"/>
                    <a:pt x="2192" y="4801"/>
                    <a:pt x="1441" y="4801"/>
                  </a:cubicBezTo>
                  <a:cubicBezTo>
                    <a:pt x="949" y="4801"/>
                    <a:pt x="514" y="5050"/>
                    <a:pt x="254" y="5427"/>
                  </a:cubicBezTo>
                  <a:lnTo>
                    <a:pt x="254" y="3859"/>
                  </a:lnTo>
                  <a:cubicBezTo>
                    <a:pt x="254" y="3614"/>
                    <a:pt x="452" y="3415"/>
                    <a:pt x="698" y="3415"/>
                  </a:cubicBezTo>
                  <a:lnTo>
                    <a:pt x="2954" y="3415"/>
                  </a:lnTo>
                  <a:lnTo>
                    <a:pt x="2954" y="4480"/>
                  </a:lnTo>
                  <a:cubicBezTo>
                    <a:pt x="2954" y="4550"/>
                    <a:pt x="3011" y="4606"/>
                    <a:pt x="3081" y="4606"/>
                  </a:cubicBezTo>
                  <a:lnTo>
                    <a:pt x="3081" y="4606"/>
                  </a:lnTo>
                  <a:cubicBezTo>
                    <a:pt x="3151" y="4606"/>
                    <a:pt x="3207" y="4550"/>
                    <a:pt x="3207" y="4480"/>
                  </a:cubicBezTo>
                  <a:lnTo>
                    <a:pt x="3207" y="3305"/>
                  </a:lnTo>
                  <a:lnTo>
                    <a:pt x="3757" y="1277"/>
                  </a:lnTo>
                  <a:lnTo>
                    <a:pt x="7050" y="1277"/>
                  </a:lnTo>
                  <a:lnTo>
                    <a:pt x="7050" y="3166"/>
                  </a:lnTo>
                  <a:cubicBezTo>
                    <a:pt x="6977" y="3131"/>
                    <a:pt x="6901" y="3099"/>
                    <a:pt x="6824" y="3071"/>
                  </a:cubicBezTo>
                  <a:lnTo>
                    <a:pt x="6824" y="1629"/>
                  </a:lnTo>
                  <a:cubicBezTo>
                    <a:pt x="6824" y="1559"/>
                    <a:pt x="6767" y="1503"/>
                    <a:pt x="6697" y="1503"/>
                  </a:cubicBezTo>
                  <a:lnTo>
                    <a:pt x="4027" y="1503"/>
                  </a:lnTo>
                  <a:cubicBezTo>
                    <a:pt x="3970" y="1503"/>
                    <a:pt x="3919" y="1541"/>
                    <a:pt x="3904" y="1596"/>
                  </a:cubicBezTo>
                  <a:lnTo>
                    <a:pt x="3438" y="3319"/>
                  </a:lnTo>
                  <a:cubicBezTo>
                    <a:pt x="3424" y="3369"/>
                    <a:pt x="3442" y="3424"/>
                    <a:pt x="3487" y="3456"/>
                  </a:cubicBezTo>
                  <a:cubicBezTo>
                    <a:pt x="3509" y="3471"/>
                    <a:pt x="3536" y="3479"/>
                    <a:pt x="3563" y="3479"/>
                  </a:cubicBezTo>
                  <a:lnTo>
                    <a:pt x="4292" y="3486"/>
                  </a:lnTo>
                  <a:cubicBezTo>
                    <a:pt x="3696" y="3965"/>
                    <a:pt x="3315" y="4699"/>
                    <a:pt x="3315" y="5520"/>
                  </a:cubicBezTo>
                  <a:lnTo>
                    <a:pt x="3315" y="6115"/>
                  </a:lnTo>
                  <a:lnTo>
                    <a:pt x="3207" y="6115"/>
                  </a:lnTo>
                  <a:lnTo>
                    <a:pt x="3207" y="5071"/>
                  </a:lnTo>
                  <a:cubicBezTo>
                    <a:pt x="3207" y="5001"/>
                    <a:pt x="3151" y="4944"/>
                    <a:pt x="3081" y="4944"/>
                  </a:cubicBezTo>
                  <a:lnTo>
                    <a:pt x="3081" y="4944"/>
                  </a:lnTo>
                  <a:cubicBezTo>
                    <a:pt x="3011" y="4944"/>
                    <a:pt x="2954" y="5001"/>
                    <a:pt x="2954" y="5071"/>
                  </a:cubicBezTo>
                  <a:close/>
                  <a:moveTo>
                    <a:pt x="1441" y="7429"/>
                  </a:moveTo>
                  <a:cubicBezTo>
                    <a:pt x="786" y="7429"/>
                    <a:pt x="253" y="6897"/>
                    <a:pt x="253" y="6242"/>
                  </a:cubicBezTo>
                  <a:lnTo>
                    <a:pt x="254" y="6242"/>
                  </a:lnTo>
                  <a:lnTo>
                    <a:pt x="254" y="6240"/>
                  </a:lnTo>
                  <a:cubicBezTo>
                    <a:pt x="255" y="5586"/>
                    <a:pt x="787" y="5055"/>
                    <a:pt x="1441" y="5055"/>
                  </a:cubicBezTo>
                  <a:cubicBezTo>
                    <a:pt x="2095" y="5055"/>
                    <a:pt x="2628" y="5588"/>
                    <a:pt x="2628" y="6242"/>
                  </a:cubicBezTo>
                  <a:cubicBezTo>
                    <a:pt x="2628" y="6897"/>
                    <a:pt x="2095" y="7429"/>
                    <a:pt x="1441" y="7429"/>
                  </a:cubicBezTo>
                  <a:close/>
                  <a:moveTo>
                    <a:pt x="1325" y="1739"/>
                  </a:moveTo>
                  <a:cubicBezTo>
                    <a:pt x="1325" y="1678"/>
                    <a:pt x="1374" y="1628"/>
                    <a:pt x="1435" y="1628"/>
                  </a:cubicBezTo>
                  <a:lnTo>
                    <a:pt x="1760" y="1628"/>
                  </a:lnTo>
                  <a:cubicBezTo>
                    <a:pt x="1821" y="1628"/>
                    <a:pt x="1870" y="1678"/>
                    <a:pt x="1870" y="1739"/>
                  </a:cubicBezTo>
                  <a:lnTo>
                    <a:pt x="1870" y="3162"/>
                  </a:lnTo>
                  <a:lnTo>
                    <a:pt x="1325" y="3162"/>
                  </a:lnTo>
                  <a:lnTo>
                    <a:pt x="1325" y="1739"/>
                  </a:lnTo>
                  <a:close/>
                  <a:moveTo>
                    <a:pt x="7303" y="3306"/>
                  </a:moveTo>
                  <a:lnTo>
                    <a:pt x="7303" y="663"/>
                  </a:lnTo>
                  <a:cubicBezTo>
                    <a:pt x="7303" y="593"/>
                    <a:pt x="7247" y="536"/>
                    <a:pt x="7177" y="536"/>
                  </a:cubicBezTo>
                  <a:lnTo>
                    <a:pt x="6708" y="536"/>
                  </a:lnTo>
                  <a:cubicBezTo>
                    <a:pt x="6638" y="536"/>
                    <a:pt x="6582" y="593"/>
                    <a:pt x="6582" y="663"/>
                  </a:cubicBezTo>
                  <a:lnTo>
                    <a:pt x="6582" y="663"/>
                  </a:lnTo>
                  <a:cubicBezTo>
                    <a:pt x="6582" y="733"/>
                    <a:pt x="6638" y="789"/>
                    <a:pt x="6708" y="789"/>
                  </a:cubicBezTo>
                  <a:lnTo>
                    <a:pt x="7050" y="789"/>
                  </a:lnTo>
                  <a:lnTo>
                    <a:pt x="7050" y="1023"/>
                  </a:lnTo>
                  <a:lnTo>
                    <a:pt x="3660" y="1023"/>
                  </a:lnTo>
                  <a:lnTo>
                    <a:pt x="2987" y="1023"/>
                  </a:lnTo>
                  <a:lnTo>
                    <a:pt x="2987" y="789"/>
                  </a:lnTo>
                  <a:lnTo>
                    <a:pt x="6117" y="789"/>
                  </a:lnTo>
                  <a:cubicBezTo>
                    <a:pt x="6187" y="789"/>
                    <a:pt x="6244" y="733"/>
                    <a:pt x="6244" y="663"/>
                  </a:cubicBezTo>
                  <a:lnTo>
                    <a:pt x="6244" y="663"/>
                  </a:lnTo>
                  <a:cubicBezTo>
                    <a:pt x="6244" y="593"/>
                    <a:pt x="6187" y="536"/>
                    <a:pt x="6117" y="536"/>
                  </a:cubicBezTo>
                  <a:lnTo>
                    <a:pt x="2860" y="536"/>
                  </a:lnTo>
                  <a:cubicBezTo>
                    <a:pt x="2790" y="536"/>
                    <a:pt x="2734" y="593"/>
                    <a:pt x="2734" y="663"/>
                  </a:cubicBezTo>
                  <a:lnTo>
                    <a:pt x="2734" y="1150"/>
                  </a:lnTo>
                  <a:cubicBezTo>
                    <a:pt x="2734" y="1220"/>
                    <a:pt x="2790" y="1277"/>
                    <a:pt x="2860" y="1277"/>
                  </a:cubicBezTo>
                  <a:lnTo>
                    <a:pt x="3494" y="1277"/>
                  </a:lnTo>
                  <a:lnTo>
                    <a:pt x="2984" y="3162"/>
                  </a:lnTo>
                  <a:lnTo>
                    <a:pt x="2124" y="3162"/>
                  </a:lnTo>
                  <a:lnTo>
                    <a:pt x="2124" y="1739"/>
                  </a:lnTo>
                  <a:cubicBezTo>
                    <a:pt x="2124" y="1538"/>
                    <a:pt x="1961" y="1375"/>
                    <a:pt x="1760" y="1375"/>
                  </a:cubicBezTo>
                  <a:lnTo>
                    <a:pt x="1709" y="1375"/>
                  </a:lnTo>
                  <a:lnTo>
                    <a:pt x="1709" y="551"/>
                  </a:lnTo>
                  <a:cubicBezTo>
                    <a:pt x="1709" y="387"/>
                    <a:pt x="1842" y="253"/>
                    <a:pt x="2006" y="253"/>
                  </a:cubicBezTo>
                  <a:lnTo>
                    <a:pt x="2135" y="253"/>
                  </a:lnTo>
                  <a:cubicBezTo>
                    <a:pt x="2205" y="253"/>
                    <a:pt x="2262" y="197"/>
                    <a:pt x="2262" y="127"/>
                  </a:cubicBezTo>
                  <a:lnTo>
                    <a:pt x="2262" y="127"/>
                  </a:lnTo>
                  <a:cubicBezTo>
                    <a:pt x="2262" y="57"/>
                    <a:pt x="2205" y="0"/>
                    <a:pt x="2135" y="0"/>
                  </a:cubicBezTo>
                  <a:lnTo>
                    <a:pt x="2006" y="0"/>
                  </a:lnTo>
                  <a:cubicBezTo>
                    <a:pt x="1702" y="0"/>
                    <a:pt x="1456" y="247"/>
                    <a:pt x="1456" y="551"/>
                  </a:cubicBezTo>
                  <a:lnTo>
                    <a:pt x="1456" y="1375"/>
                  </a:lnTo>
                  <a:lnTo>
                    <a:pt x="1435" y="1375"/>
                  </a:lnTo>
                  <a:cubicBezTo>
                    <a:pt x="1234" y="1375"/>
                    <a:pt x="1071" y="1538"/>
                    <a:pt x="1071" y="1739"/>
                  </a:cubicBezTo>
                  <a:lnTo>
                    <a:pt x="1071" y="3162"/>
                  </a:lnTo>
                  <a:lnTo>
                    <a:pt x="697" y="3162"/>
                  </a:lnTo>
                  <a:cubicBezTo>
                    <a:pt x="312" y="3162"/>
                    <a:pt x="0" y="3474"/>
                    <a:pt x="0" y="3859"/>
                  </a:cubicBezTo>
                  <a:lnTo>
                    <a:pt x="0" y="6240"/>
                  </a:lnTo>
                  <a:cubicBezTo>
                    <a:pt x="0" y="6241"/>
                    <a:pt x="0" y="6241"/>
                    <a:pt x="0" y="6242"/>
                  </a:cubicBezTo>
                  <a:cubicBezTo>
                    <a:pt x="0" y="7037"/>
                    <a:pt x="646" y="7683"/>
                    <a:pt x="1441" y="7683"/>
                  </a:cubicBezTo>
                  <a:cubicBezTo>
                    <a:pt x="2192" y="7683"/>
                    <a:pt x="2811" y="7104"/>
                    <a:pt x="2875" y="6369"/>
                  </a:cubicBezTo>
                  <a:lnTo>
                    <a:pt x="3081" y="6369"/>
                  </a:lnTo>
                  <a:lnTo>
                    <a:pt x="3081" y="6369"/>
                  </a:lnTo>
                  <a:lnTo>
                    <a:pt x="3935" y="6369"/>
                  </a:lnTo>
                  <a:cubicBezTo>
                    <a:pt x="4265" y="7141"/>
                    <a:pt x="5032" y="7683"/>
                    <a:pt x="5924" y="7683"/>
                  </a:cubicBezTo>
                  <a:cubicBezTo>
                    <a:pt x="7074" y="7683"/>
                    <a:pt x="8017" y="6781"/>
                    <a:pt x="8083" y="5647"/>
                  </a:cubicBezTo>
                  <a:lnTo>
                    <a:pt x="8407" y="5647"/>
                  </a:lnTo>
                  <a:cubicBezTo>
                    <a:pt x="8477" y="5647"/>
                    <a:pt x="8533" y="5590"/>
                    <a:pt x="8533" y="5520"/>
                  </a:cubicBezTo>
                  <a:cubicBezTo>
                    <a:pt x="8533" y="4587"/>
                    <a:pt x="8041" y="3768"/>
                    <a:pt x="7303" y="3306"/>
                  </a:cubicBezTo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577"/>
            <p:cNvSpPr>
              <a:spLocks noEditPoints="1"/>
            </p:cNvSpPr>
            <p:nvPr/>
          </p:nvSpPr>
          <p:spPr bwMode="auto">
            <a:xfrm>
              <a:off x="5436" y="2136"/>
              <a:ext cx="143" cy="140"/>
            </a:xfrm>
            <a:custGeom>
              <a:avLst/>
              <a:gdLst>
                <a:gd name="T0" fmla="*/ 763 w 1526"/>
                <a:gd name="T1" fmla="*/ 1273 h 1526"/>
                <a:gd name="T2" fmla="*/ 253 w 1526"/>
                <a:gd name="T3" fmla="*/ 763 h 1526"/>
                <a:gd name="T4" fmla="*/ 763 w 1526"/>
                <a:gd name="T5" fmla="*/ 254 h 1526"/>
                <a:gd name="T6" fmla="*/ 1272 w 1526"/>
                <a:gd name="T7" fmla="*/ 763 h 1526"/>
                <a:gd name="T8" fmla="*/ 763 w 1526"/>
                <a:gd name="T9" fmla="*/ 1273 h 1526"/>
                <a:gd name="T10" fmla="*/ 763 w 1526"/>
                <a:gd name="T11" fmla="*/ 0 h 1526"/>
                <a:gd name="T12" fmla="*/ 0 w 1526"/>
                <a:gd name="T13" fmla="*/ 763 h 1526"/>
                <a:gd name="T14" fmla="*/ 763 w 1526"/>
                <a:gd name="T15" fmla="*/ 1526 h 1526"/>
                <a:gd name="T16" fmla="*/ 1526 w 1526"/>
                <a:gd name="T17" fmla="*/ 763 h 1526"/>
                <a:gd name="T18" fmla="*/ 763 w 1526"/>
                <a:gd name="T19" fmla="*/ 0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26">
                  <a:moveTo>
                    <a:pt x="763" y="1273"/>
                  </a:moveTo>
                  <a:cubicBezTo>
                    <a:pt x="482" y="1273"/>
                    <a:pt x="253" y="1044"/>
                    <a:pt x="253" y="763"/>
                  </a:cubicBezTo>
                  <a:cubicBezTo>
                    <a:pt x="253" y="482"/>
                    <a:pt x="482" y="254"/>
                    <a:pt x="763" y="254"/>
                  </a:cubicBezTo>
                  <a:cubicBezTo>
                    <a:pt x="1044" y="254"/>
                    <a:pt x="1272" y="482"/>
                    <a:pt x="1272" y="763"/>
                  </a:cubicBezTo>
                  <a:cubicBezTo>
                    <a:pt x="1272" y="1044"/>
                    <a:pt x="1044" y="1273"/>
                    <a:pt x="763" y="1273"/>
                  </a:cubicBezTo>
                  <a:close/>
                  <a:moveTo>
                    <a:pt x="763" y="0"/>
                  </a:moveTo>
                  <a:cubicBezTo>
                    <a:pt x="342" y="0"/>
                    <a:pt x="0" y="342"/>
                    <a:pt x="0" y="763"/>
                  </a:cubicBezTo>
                  <a:cubicBezTo>
                    <a:pt x="0" y="1184"/>
                    <a:pt x="342" y="1526"/>
                    <a:pt x="763" y="1526"/>
                  </a:cubicBezTo>
                  <a:cubicBezTo>
                    <a:pt x="1183" y="1526"/>
                    <a:pt x="1526" y="1184"/>
                    <a:pt x="1526" y="763"/>
                  </a:cubicBezTo>
                  <a:cubicBezTo>
                    <a:pt x="1526" y="342"/>
                    <a:pt x="1183" y="0"/>
                    <a:pt x="763" y="0"/>
                  </a:cubicBezTo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578"/>
            <p:cNvSpPr>
              <a:spLocks noEditPoints="1"/>
            </p:cNvSpPr>
            <p:nvPr/>
          </p:nvSpPr>
          <p:spPr bwMode="auto">
            <a:xfrm>
              <a:off x="5415" y="1970"/>
              <a:ext cx="65" cy="104"/>
            </a:xfrm>
            <a:custGeom>
              <a:avLst/>
              <a:gdLst>
                <a:gd name="T0" fmla="*/ 253 w 693"/>
                <a:gd name="T1" fmla="*/ 852 h 1133"/>
                <a:gd name="T2" fmla="*/ 253 w 693"/>
                <a:gd name="T3" fmla="*/ 280 h 1133"/>
                <a:gd name="T4" fmla="*/ 440 w 693"/>
                <a:gd name="T5" fmla="*/ 566 h 1133"/>
                <a:gd name="T6" fmla="*/ 253 w 693"/>
                <a:gd name="T7" fmla="*/ 852 h 1133"/>
                <a:gd name="T8" fmla="*/ 127 w 693"/>
                <a:gd name="T9" fmla="*/ 0 h 1133"/>
                <a:gd name="T10" fmla="*/ 0 w 693"/>
                <a:gd name="T11" fmla="*/ 127 h 1133"/>
                <a:gd name="T12" fmla="*/ 0 w 693"/>
                <a:gd name="T13" fmla="*/ 1006 h 1133"/>
                <a:gd name="T14" fmla="*/ 127 w 693"/>
                <a:gd name="T15" fmla="*/ 1133 h 1133"/>
                <a:gd name="T16" fmla="*/ 693 w 693"/>
                <a:gd name="T17" fmla="*/ 566 h 1133"/>
                <a:gd name="T18" fmla="*/ 127 w 693"/>
                <a:gd name="T19" fmla="*/ 0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3" h="1133">
                  <a:moveTo>
                    <a:pt x="253" y="852"/>
                  </a:moveTo>
                  <a:lnTo>
                    <a:pt x="253" y="280"/>
                  </a:lnTo>
                  <a:cubicBezTo>
                    <a:pt x="363" y="329"/>
                    <a:pt x="440" y="439"/>
                    <a:pt x="440" y="566"/>
                  </a:cubicBezTo>
                  <a:cubicBezTo>
                    <a:pt x="440" y="694"/>
                    <a:pt x="363" y="804"/>
                    <a:pt x="253" y="852"/>
                  </a:cubicBezTo>
                  <a:close/>
                  <a:moveTo>
                    <a:pt x="127" y="0"/>
                  </a:moveTo>
                  <a:cubicBezTo>
                    <a:pt x="57" y="0"/>
                    <a:pt x="0" y="57"/>
                    <a:pt x="0" y="127"/>
                  </a:cubicBezTo>
                  <a:lnTo>
                    <a:pt x="0" y="1006"/>
                  </a:lnTo>
                  <a:cubicBezTo>
                    <a:pt x="0" y="1076"/>
                    <a:pt x="57" y="1133"/>
                    <a:pt x="127" y="1133"/>
                  </a:cubicBezTo>
                  <a:cubicBezTo>
                    <a:pt x="439" y="1133"/>
                    <a:pt x="693" y="879"/>
                    <a:pt x="693" y="566"/>
                  </a:cubicBezTo>
                  <a:cubicBezTo>
                    <a:pt x="693" y="254"/>
                    <a:pt x="439" y="0"/>
                    <a:pt x="127" y="0"/>
                  </a:cubicBezTo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579"/>
            <p:cNvSpPr/>
            <p:nvPr/>
          </p:nvSpPr>
          <p:spPr bwMode="auto">
            <a:xfrm>
              <a:off x="5535" y="1962"/>
              <a:ext cx="78" cy="24"/>
            </a:xfrm>
            <a:custGeom>
              <a:avLst/>
              <a:gdLst>
                <a:gd name="T0" fmla="*/ 702 w 829"/>
                <a:gd name="T1" fmla="*/ 0 h 253"/>
                <a:gd name="T2" fmla="*/ 126 w 829"/>
                <a:gd name="T3" fmla="*/ 0 h 253"/>
                <a:gd name="T4" fmla="*/ 0 w 829"/>
                <a:gd name="T5" fmla="*/ 127 h 253"/>
                <a:gd name="T6" fmla="*/ 126 w 829"/>
                <a:gd name="T7" fmla="*/ 253 h 253"/>
                <a:gd name="T8" fmla="*/ 702 w 829"/>
                <a:gd name="T9" fmla="*/ 253 h 253"/>
                <a:gd name="T10" fmla="*/ 829 w 829"/>
                <a:gd name="T11" fmla="*/ 127 h 253"/>
                <a:gd name="T12" fmla="*/ 702 w 829"/>
                <a:gd name="T13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9" h="253">
                  <a:moveTo>
                    <a:pt x="702" y="0"/>
                  </a:moveTo>
                  <a:lnTo>
                    <a:pt x="126" y="0"/>
                  </a:lnTo>
                  <a:cubicBezTo>
                    <a:pt x="56" y="0"/>
                    <a:pt x="0" y="57"/>
                    <a:pt x="0" y="127"/>
                  </a:cubicBezTo>
                  <a:cubicBezTo>
                    <a:pt x="0" y="197"/>
                    <a:pt x="56" y="253"/>
                    <a:pt x="126" y="253"/>
                  </a:cubicBezTo>
                  <a:lnTo>
                    <a:pt x="702" y="253"/>
                  </a:lnTo>
                  <a:cubicBezTo>
                    <a:pt x="772" y="253"/>
                    <a:pt x="829" y="197"/>
                    <a:pt x="829" y="127"/>
                  </a:cubicBezTo>
                  <a:cubicBezTo>
                    <a:pt x="829" y="57"/>
                    <a:pt x="772" y="0"/>
                    <a:pt x="702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Freeform 580"/>
            <p:cNvSpPr/>
            <p:nvPr/>
          </p:nvSpPr>
          <p:spPr bwMode="auto">
            <a:xfrm>
              <a:off x="5535" y="1999"/>
              <a:ext cx="78" cy="23"/>
            </a:xfrm>
            <a:custGeom>
              <a:avLst/>
              <a:gdLst>
                <a:gd name="T0" fmla="*/ 702 w 829"/>
                <a:gd name="T1" fmla="*/ 0 h 253"/>
                <a:gd name="T2" fmla="*/ 126 w 829"/>
                <a:gd name="T3" fmla="*/ 0 h 253"/>
                <a:gd name="T4" fmla="*/ 0 w 829"/>
                <a:gd name="T5" fmla="*/ 126 h 253"/>
                <a:gd name="T6" fmla="*/ 126 w 829"/>
                <a:gd name="T7" fmla="*/ 253 h 253"/>
                <a:gd name="T8" fmla="*/ 702 w 829"/>
                <a:gd name="T9" fmla="*/ 253 h 253"/>
                <a:gd name="T10" fmla="*/ 829 w 829"/>
                <a:gd name="T11" fmla="*/ 126 h 253"/>
                <a:gd name="T12" fmla="*/ 702 w 829"/>
                <a:gd name="T13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9" h="253">
                  <a:moveTo>
                    <a:pt x="702" y="0"/>
                  </a:moveTo>
                  <a:lnTo>
                    <a:pt x="126" y="0"/>
                  </a:lnTo>
                  <a:cubicBezTo>
                    <a:pt x="56" y="0"/>
                    <a:pt x="0" y="56"/>
                    <a:pt x="0" y="126"/>
                  </a:cubicBezTo>
                  <a:cubicBezTo>
                    <a:pt x="0" y="196"/>
                    <a:pt x="56" y="253"/>
                    <a:pt x="126" y="253"/>
                  </a:cubicBezTo>
                  <a:lnTo>
                    <a:pt x="702" y="253"/>
                  </a:lnTo>
                  <a:cubicBezTo>
                    <a:pt x="772" y="253"/>
                    <a:pt x="829" y="196"/>
                    <a:pt x="829" y="126"/>
                  </a:cubicBezTo>
                  <a:cubicBezTo>
                    <a:pt x="829" y="56"/>
                    <a:pt x="772" y="0"/>
                    <a:pt x="702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" name="Freeform 581"/>
            <p:cNvSpPr/>
            <p:nvPr/>
          </p:nvSpPr>
          <p:spPr bwMode="auto">
            <a:xfrm>
              <a:off x="5535" y="2036"/>
              <a:ext cx="78" cy="23"/>
            </a:xfrm>
            <a:custGeom>
              <a:avLst/>
              <a:gdLst>
                <a:gd name="T0" fmla="*/ 702 w 829"/>
                <a:gd name="T1" fmla="*/ 0 h 254"/>
                <a:gd name="T2" fmla="*/ 126 w 829"/>
                <a:gd name="T3" fmla="*/ 0 h 254"/>
                <a:gd name="T4" fmla="*/ 0 w 829"/>
                <a:gd name="T5" fmla="*/ 127 h 254"/>
                <a:gd name="T6" fmla="*/ 126 w 829"/>
                <a:gd name="T7" fmla="*/ 254 h 254"/>
                <a:gd name="T8" fmla="*/ 702 w 829"/>
                <a:gd name="T9" fmla="*/ 254 h 254"/>
                <a:gd name="T10" fmla="*/ 829 w 829"/>
                <a:gd name="T11" fmla="*/ 127 h 254"/>
                <a:gd name="T12" fmla="*/ 702 w 829"/>
                <a:gd name="T13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9" h="254">
                  <a:moveTo>
                    <a:pt x="702" y="0"/>
                  </a:moveTo>
                  <a:lnTo>
                    <a:pt x="126" y="0"/>
                  </a:lnTo>
                  <a:cubicBezTo>
                    <a:pt x="56" y="0"/>
                    <a:pt x="0" y="57"/>
                    <a:pt x="0" y="127"/>
                  </a:cubicBezTo>
                  <a:cubicBezTo>
                    <a:pt x="0" y="197"/>
                    <a:pt x="56" y="254"/>
                    <a:pt x="126" y="254"/>
                  </a:cubicBezTo>
                  <a:lnTo>
                    <a:pt x="702" y="254"/>
                  </a:lnTo>
                  <a:cubicBezTo>
                    <a:pt x="772" y="254"/>
                    <a:pt x="829" y="197"/>
                    <a:pt x="829" y="127"/>
                  </a:cubicBezTo>
                  <a:cubicBezTo>
                    <a:pt x="829" y="57"/>
                    <a:pt x="772" y="0"/>
                    <a:pt x="702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3" name="Elipse 22"/>
          <p:cNvSpPr/>
          <p:nvPr/>
        </p:nvSpPr>
        <p:spPr>
          <a:xfrm>
            <a:off x="450426" y="6254697"/>
            <a:ext cx="115370" cy="115370"/>
          </a:xfrm>
          <a:prstGeom prst="ellipse">
            <a:avLst/>
          </a:prstGeom>
          <a:solidFill>
            <a:srgbClr val="139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lipse 23"/>
          <p:cNvSpPr/>
          <p:nvPr/>
        </p:nvSpPr>
        <p:spPr>
          <a:xfrm>
            <a:off x="639505" y="6309029"/>
            <a:ext cx="56769" cy="56769"/>
          </a:xfrm>
          <a:prstGeom prst="ellipse">
            <a:avLst/>
          </a:prstGeom>
          <a:solidFill>
            <a:srgbClr val="7EA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lipse 24"/>
          <p:cNvSpPr/>
          <p:nvPr/>
        </p:nvSpPr>
        <p:spPr>
          <a:xfrm>
            <a:off x="791606" y="6249938"/>
            <a:ext cx="118117" cy="118117"/>
          </a:xfrm>
          <a:prstGeom prst="ellipse">
            <a:avLst/>
          </a:prstGeom>
          <a:solidFill>
            <a:srgbClr val="A0B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lipse 25"/>
          <p:cNvSpPr/>
          <p:nvPr/>
        </p:nvSpPr>
        <p:spPr>
          <a:xfrm>
            <a:off x="987155" y="6296837"/>
            <a:ext cx="64094" cy="64094"/>
          </a:xfrm>
          <a:prstGeom prst="ellipse">
            <a:avLst/>
          </a:prstGeom>
          <a:solidFill>
            <a:srgbClr val="C1D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ipse 26"/>
          <p:cNvSpPr/>
          <p:nvPr/>
        </p:nvSpPr>
        <p:spPr>
          <a:xfrm>
            <a:off x="1105023" y="6255728"/>
            <a:ext cx="116055" cy="116055"/>
          </a:xfrm>
          <a:prstGeom prst="ellipse">
            <a:avLst/>
          </a:prstGeom>
          <a:solidFill>
            <a:srgbClr val="E0D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ipse 27"/>
          <p:cNvSpPr/>
          <p:nvPr/>
        </p:nvSpPr>
        <p:spPr>
          <a:xfrm>
            <a:off x="1279726" y="6309374"/>
            <a:ext cx="47613" cy="47613"/>
          </a:xfrm>
          <a:prstGeom prst="ellipse">
            <a:avLst/>
          </a:prstGeom>
          <a:solidFill>
            <a:srgbClr val="7EA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Elipse 28"/>
          <p:cNvSpPr/>
          <p:nvPr/>
        </p:nvSpPr>
        <p:spPr>
          <a:xfrm>
            <a:off x="310718" y="6316266"/>
            <a:ext cx="47613" cy="47613"/>
          </a:xfrm>
          <a:prstGeom prst="ellipse">
            <a:avLst/>
          </a:prstGeom>
          <a:solidFill>
            <a:srgbClr val="E0D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Conector recto 29"/>
          <p:cNvCxnSpPr/>
          <p:nvPr/>
        </p:nvCxnSpPr>
        <p:spPr>
          <a:xfrm>
            <a:off x="1446231" y="6336999"/>
            <a:ext cx="7923680" cy="0"/>
          </a:xfrm>
          <a:prstGeom prst="line">
            <a:avLst/>
          </a:prstGeom>
          <a:ln w="47625" cap="rnd">
            <a:solidFill>
              <a:srgbClr val="9AB5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ítulo 1">
            <a:extLst>
              <a:ext uri="{FF2B5EF4-FFF2-40B4-BE49-F238E27FC236}">
                <a16:creationId xmlns:a16="http://schemas.microsoft.com/office/drawing/2014/main" id="{8F174E32-3492-CE4A-9FCC-B56660411702}"/>
              </a:ext>
            </a:extLst>
          </p:cNvPr>
          <p:cNvSpPr txBox="1">
            <a:spLocks/>
          </p:cNvSpPr>
          <p:nvPr/>
        </p:nvSpPr>
        <p:spPr>
          <a:xfrm>
            <a:off x="7551999" y="2932403"/>
            <a:ext cx="3763319" cy="4409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s-MX" sz="2200" kern="1200" dirty="0">
                <a:solidFill>
                  <a:srgbClr val="9AB52A"/>
                </a:solidFill>
                <a:latin typeface="+mn-lt"/>
                <a:ea typeface="+mj-ea"/>
                <a:cs typeface="+mj-cs"/>
              </a:rPr>
              <a:t>Categorías del componente 4: </a:t>
            </a:r>
            <a:endParaRPr lang="es-MX" sz="2200" dirty="0">
              <a:solidFill>
                <a:srgbClr val="9AB52A"/>
              </a:solidFill>
              <a:latin typeface="+mn-lt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1572445A-4760-764D-8CFF-EDB5014C6981}"/>
              </a:ext>
            </a:extLst>
          </p:cNvPr>
          <p:cNvSpPr txBox="1"/>
          <p:nvPr/>
        </p:nvSpPr>
        <p:spPr>
          <a:xfrm>
            <a:off x="7576966" y="3296410"/>
            <a:ext cx="4574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b="1" dirty="0">
                <a:solidFill>
                  <a:srgbClr val="767171"/>
                </a:solidFill>
                <a:latin typeface="+mn-lt"/>
              </a:rPr>
              <a:t>Ejecución de la Estrategía de Rendición de Cuentas </a:t>
            </a:r>
            <a:endParaRPr lang="es-CO" sz="1800" b="1" dirty="0">
              <a:solidFill>
                <a:srgbClr val="767171"/>
              </a:solidFill>
              <a:latin typeface="+mn-lt"/>
            </a:endParaRPr>
          </a:p>
        </p:txBody>
      </p:sp>
      <p:cxnSp>
        <p:nvCxnSpPr>
          <p:cNvPr id="41" name="Conector angular 3">
            <a:extLst>
              <a:ext uri="{FF2B5EF4-FFF2-40B4-BE49-F238E27FC236}">
                <a16:creationId xmlns:a16="http://schemas.microsoft.com/office/drawing/2014/main" id="{0335A4DE-6DDD-234B-845A-74E20D5F426A}"/>
              </a:ext>
            </a:extLst>
          </p:cNvPr>
          <p:cNvCxnSpPr>
            <a:cxnSpLocks/>
          </p:cNvCxnSpPr>
          <p:nvPr/>
        </p:nvCxnSpPr>
        <p:spPr>
          <a:xfrm flipV="1">
            <a:off x="7347628" y="2867090"/>
            <a:ext cx="2190681" cy="776485"/>
          </a:xfrm>
          <a:prstGeom prst="bentConnector3">
            <a:avLst>
              <a:gd name="adj1" fmla="val 9330"/>
            </a:avLst>
          </a:prstGeom>
          <a:ln w="19050">
            <a:solidFill>
              <a:srgbClr val="87B91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Imagen 42">
            <a:extLst>
              <a:ext uri="{FF2B5EF4-FFF2-40B4-BE49-F238E27FC236}">
                <a16:creationId xmlns:a16="http://schemas.microsoft.com/office/drawing/2014/main" id="{6DE1A180-C948-1340-8D69-0EF7B9D07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169" y="806799"/>
            <a:ext cx="5786009" cy="5119394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0CA6A47D-C086-704A-BF58-7802E44A464C}"/>
              </a:ext>
            </a:extLst>
          </p:cNvPr>
          <p:cNvSpPr txBox="1"/>
          <p:nvPr/>
        </p:nvSpPr>
        <p:spPr>
          <a:xfrm>
            <a:off x="1780545" y="5465273"/>
            <a:ext cx="4774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Realizar espacios de diálogo de rendición de cuentas </a:t>
            </a:r>
            <a:endParaRPr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7" name="Group 21">
            <a:extLst>
              <a:ext uri="{FF2B5EF4-FFF2-40B4-BE49-F238E27FC236}">
                <a16:creationId xmlns:a16="http://schemas.microsoft.com/office/drawing/2014/main" id="{DAB6B1E9-2777-0242-96A7-043D9930E726}"/>
              </a:ext>
            </a:extLst>
          </p:cNvPr>
          <p:cNvGrpSpPr/>
          <p:nvPr/>
        </p:nvGrpSpPr>
        <p:grpSpPr>
          <a:xfrm flipH="1">
            <a:off x="11658714" y="950263"/>
            <a:ext cx="299104" cy="534217"/>
            <a:chOff x="880659" y="1409131"/>
            <a:chExt cx="598954" cy="1019899"/>
          </a:xfrm>
        </p:grpSpPr>
        <p:sp>
          <p:nvSpPr>
            <p:cNvPr id="48" name="Round Single Corner Rectangle 20">
              <a:extLst>
                <a:ext uri="{FF2B5EF4-FFF2-40B4-BE49-F238E27FC236}">
                  <a16:creationId xmlns:a16="http://schemas.microsoft.com/office/drawing/2014/main" id="{6B97AF9E-38F4-0046-AB57-372819AB6AC6}"/>
                </a:ext>
              </a:extLst>
            </p:cNvPr>
            <p:cNvSpPr/>
            <p:nvPr/>
          </p:nvSpPr>
          <p:spPr>
            <a:xfrm>
              <a:off x="1387618" y="1874936"/>
              <a:ext cx="91552" cy="554094"/>
            </a:xfrm>
            <a:prstGeom prst="round1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7">
              <a:extLst>
                <a:ext uri="{FF2B5EF4-FFF2-40B4-BE49-F238E27FC236}">
                  <a16:creationId xmlns:a16="http://schemas.microsoft.com/office/drawing/2014/main" id="{6B81B4BF-A516-FF4C-AE20-4CE606ADFDE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388061" y="1874939"/>
              <a:ext cx="91552" cy="146051"/>
            </a:xfrm>
            <a:prstGeom prst="rect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id="{286D66B9-62B6-344A-B278-8CBF933586F9}"/>
                </a:ext>
              </a:extLst>
            </p:cNvPr>
            <p:cNvSpPr/>
            <p:nvPr/>
          </p:nvSpPr>
          <p:spPr bwMode="auto">
            <a:xfrm flipH="1">
              <a:off x="880659" y="1409131"/>
              <a:ext cx="598503" cy="554091"/>
            </a:xfrm>
            <a:custGeom>
              <a:avLst/>
              <a:gdLst>
                <a:gd name="T0" fmla="*/ 122 w 280"/>
                <a:gd name="T1" fmla="*/ 0 h 262"/>
                <a:gd name="T2" fmla="*/ 0 w 280"/>
                <a:gd name="T3" fmla="*/ 122 h 262"/>
                <a:gd name="T4" fmla="*/ 0 w 280"/>
                <a:gd name="T5" fmla="*/ 224 h 262"/>
                <a:gd name="T6" fmla="*/ 0 w 280"/>
                <a:gd name="T7" fmla="*/ 262 h 262"/>
                <a:gd name="T8" fmla="*/ 38 w 280"/>
                <a:gd name="T9" fmla="*/ 224 h 262"/>
                <a:gd name="T10" fmla="*/ 111 w 280"/>
                <a:gd name="T11" fmla="*/ 224 h 262"/>
                <a:gd name="T12" fmla="*/ 280 w 280"/>
                <a:gd name="T13" fmla="*/ 55 h 262"/>
                <a:gd name="T14" fmla="*/ 280 w 280"/>
                <a:gd name="T15" fmla="*/ 0 h 262"/>
                <a:gd name="T16" fmla="*/ 122 w 280"/>
                <a:gd name="T17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0" h="262">
                  <a:moveTo>
                    <a:pt x="122" y="0"/>
                  </a:moveTo>
                  <a:cubicBezTo>
                    <a:pt x="55" y="0"/>
                    <a:pt x="0" y="54"/>
                    <a:pt x="0" y="122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0" y="241"/>
                    <a:pt x="17" y="224"/>
                    <a:pt x="38" y="224"/>
                  </a:cubicBezTo>
                  <a:cubicBezTo>
                    <a:pt x="111" y="224"/>
                    <a:pt x="111" y="224"/>
                    <a:pt x="111" y="224"/>
                  </a:cubicBezTo>
                  <a:cubicBezTo>
                    <a:pt x="204" y="224"/>
                    <a:pt x="280" y="149"/>
                    <a:pt x="280" y="55"/>
                  </a:cubicBezTo>
                  <a:cubicBezTo>
                    <a:pt x="280" y="0"/>
                    <a:pt x="280" y="0"/>
                    <a:pt x="280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9AB52A"/>
                </a:solidFill>
              </a:endParaRPr>
            </a:p>
          </p:txBody>
        </p:sp>
      </p:grpSp>
      <p:sp>
        <p:nvSpPr>
          <p:cNvPr id="51" name="Rectángulo 50">
            <a:extLst>
              <a:ext uri="{FF2B5EF4-FFF2-40B4-BE49-F238E27FC236}">
                <a16:creationId xmlns:a16="http://schemas.microsoft.com/office/drawing/2014/main" id="{43466D2C-ABD7-F941-8947-9C1D3ADFAD9A}"/>
              </a:ext>
            </a:extLst>
          </p:cNvPr>
          <p:cNvSpPr/>
          <p:nvPr/>
        </p:nvSpPr>
        <p:spPr>
          <a:xfrm>
            <a:off x="7367075" y="1059195"/>
            <a:ext cx="43337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O" sz="2800" b="1" dirty="0">
                <a:solidFill>
                  <a:srgbClr val="9AB52A"/>
                </a:solidFill>
                <a:latin typeface="+mn-lt"/>
                <a:cs typeface="Arial" panose="020B0604020202020204" pitchFamily="34" charset="0"/>
              </a:rPr>
              <a:t>3. Calificación por categoría</a:t>
            </a:r>
            <a:endParaRPr lang="en-US" sz="2800" b="1" dirty="0">
              <a:solidFill>
                <a:srgbClr val="9AB52A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5691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0"/>
            <a:ext cx="12192000" cy="6856286"/>
          </a:xfrm>
          <a:prstGeom prst="rect">
            <a:avLst/>
          </a:prstGeom>
        </p:spPr>
      </p:pic>
      <p:sp>
        <p:nvSpPr>
          <p:cNvPr id="41" name="Rectángulo redondeado 40">
            <a:extLst>
              <a:ext uri="{FF2B5EF4-FFF2-40B4-BE49-F238E27FC236}">
                <a16:creationId xmlns:a16="http://schemas.microsoft.com/office/drawing/2014/main" id="{265A3C57-832C-6F43-8285-FD6D9DE15439}"/>
              </a:ext>
            </a:extLst>
          </p:cNvPr>
          <p:cNvSpPr/>
          <p:nvPr/>
        </p:nvSpPr>
        <p:spPr>
          <a:xfrm>
            <a:off x="1376814" y="1284148"/>
            <a:ext cx="5551047" cy="4768932"/>
          </a:xfrm>
          <a:prstGeom prst="roundRect">
            <a:avLst>
              <a:gd name="adj" fmla="val 7680"/>
            </a:avLst>
          </a:prstGeom>
          <a:solidFill>
            <a:srgbClr val="EFEFEF"/>
          </a:solidFill>
          <a:ln>
            <a:noFill/>
          </a:ln>
          <a:effectLst>
            <a:outerShdw blurRad="241300" dist="50800" dir="5100000" sx="101000" sy="101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es-CO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8" y="304134"/>
            <a:ext cx="2214429" cy="74634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78" y="5486399"/>
            <a:ext cx="3675756" cy="1521993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10545325" y="324472"/>
            <a:ext cx="115370" cy="115370"/>
          </a:xfrm>
          <a:prstGeom prst="ellipse">
            <a:avLst/>
          </a:prstGeom>
          <a:solidFill>
            <a:srgbClr val="139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ipse 6"/>
          <p:cNvSpPr/>
          <p:nvPr/>
        </p:nvSpPr>
        <p:spPr>
          <a:xfrm>
            <a:off x="10734404" y="378804"/>
            <a:ext cx="56769" cy="56769"/>
          </a:xfrm>
          <a:prstGeom prst="ellipse">
            <a:avLst/>
          </a:prstGeom>
          <a:solidFill>
            <a:srgbClr val="7EA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ipse 7"/>
          <p:cNvSpPr/>
          <p:nvPr/>
        </p:nvSpPr>
        <p:spPr>
          <a:xfrm>
            <a:off x="10886505" y="319713"/>
            <a:ext cx="118117" cy="118117"/>
          </a:xfrm>
          <a:prstGeom prst="ellipse">
            <a:avLst/>
          </a:prstGeom>
          <a:solidFill>
            <a:srgbClr val="A0B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ipse 8"/>
          <p:cNvSpPr/>
          <p:nvPr/>
        </p:nvSpPr>
        <p:spPr>
          <a:xfrm>
            <a:off x="11082054" y="366612"/>
            <a:ext cx="64094" cy="64094"/>
          </a:xfrm>
          <a:prstGeom prst="ellipse">
            <a:avLst/>
          </a:prstGeom>
          <a:solidFill>
            <a:srgbClr val="C1D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ipse 9"/>
          <p:cNvSpPr/>
          <p:nvPr/>
        </p:nvSpPr>
        <p:spPr>
          <a:xfrm>
            <a:off x="11199922" y="325503"/>
            <a:ext cx="116055" cy="116055"/>
          </a:xfrm>
          <a:prstGeom prst="ellipse">
            <a:avLst/>
          </a:prstGeom>
          <a:solidFill>
            <a:srgbClr val="E0D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ipse 10"/>
          <p:cNvSpPr/>
          <p:nvPr/>
        </p:nvSpPr>
        <p:spPr>
          <a:xfrm>
            <a:off x="11374625" y="379149"/>
            <a:ext cx="47613" cy="47613"/>
          </a:xfrm>
          <a:prstGeom prst="ellipse">
            <a:avLst/>
          </a:prstGeom>
          <a:solidFill>
            <a:srgbClr val="7EA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ipse 11"/>
          <p:cNvSpPr/>
          <p:nvPr/>
        </p:nvSpPr>
        <p:spPr>
          <a:xfrm>
            <a:off x="10405617" y="386041"/>
            <a:ext cx="47613" cy="47613"/>
          </a:xfrm>
          <a:prstGeom prst="ellipse">
            <a:avLst/>
          </a:prstGeom>
          <a:solidFill>
            <a:srgbClr val="E0D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573"/>
          <p:cNvGrpSpPr>
            <a:grpSpLocks noChangeAspect="1"/>
          </p:cNvGrpSpPr>
          <p:nvPr/>
        </p:nvGrpSpPr>
        <p:grpSpPr bwMode="auto">
          <a:xfrm>
            <a:off x="11523954" y="147680"/>
            <a:ext cx="456391" cy="401760"/>
            <a:chOff x="5372" y="1634"/>
            <a:chExt cx="802" cy="706"/>
          </a:xfrm>
        </p:grpSpPr>
        <p:sp>
          <p:nvSpPr>
            <p:cNvPr id="14" name="AutoShape 572"/>
            <p:cNvSpPr>
              <a:spLocks noChangeAspect="1" noChangeArrowheads="1" noTextEdit="1"/>
            </p:cNvSpPr>
            <p:nvPr/>
          </p:nvSpPr>
          <p:spPr bwMode="auto">
            <a:xfrm>
              <a:off x="5372" y="1634"/>
              <a:ext cx="802" cy="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" name="Freeform 574"/>
            <p:cNvSpPr>
              <a:spLocks noEditPoints="1"/>
            </p:cNvSpPr>
            <p:nvPr/>
          </p:nvSpPr>
          <p:spPr bwMode="auto">
            <a:xfrm>
              <a:off x="5797" y="2012"/>
              <a:ext cx="262" cy="256"/>
            </a:xfrm>
            <a:custGeom>
              <a:avLst/>
              <a:gdLst>
                <a:gd name="T0" fmla="*/ 1397 w 2793"/>
                <a:gd name="T1" fmla="*/ 2540 h 2794"/>
                <a:gd name="T2" fmla="*/ 254 w 2793"/>
                <a:gd name="T3" fmla="*/ 1397 h 2794"/>
                <a:gd name="T4" fmla="*/ 1397 w 2793"/>
                <a:gd name="T5" fmla="*/ 254 h 2794"/>
                <a:gd name="T6" fmla="*/ 2540 w 2793"/>
                <a:gd name="T7" fmla="*/ 1397 h 2794"/>
                <a:gd name="T8" fmla="*/ 1397 w 2793"/>
                <a:gd name="T9" fmla="*/ 2540 h 2794"/>
                <a:gd name="T10" fmla="*/ 1397 w 2793"/>
                <a:gd name="T11" fmla="*/ 0 h 2794"/>
                <a:gd name="T12" fmla="*/ 0 w 2793"/>
                <a:gd name="T13" fmla="*/ 1397 h 2794"/>
                <a:gd name="T14" fmla="*/ 1397 w 2793"/>
                <a:gd name="T15" fmla="*/ 2794 h 2794"/>
                <a:gd name="T16" fmla="*/ 2793 w 2793"/>
                <a:gd name="T17" fmla="*/ 1397 h 2794"/>
                <a:gd name="T18" fmla="*/ 1397 w 2793"/>
                <a:gd name="T19" fmla="*/ 0 h 2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3" h="2794">
                  <a:moveTo>
                    <a:pt x="1397" y="2540"/>
                  </a:moveTo>
                  <a:cubicBezTo>
                    <a:pt x="767" y="2540"/>
                    <a:pt x="254" y="2027"/>
                    <a:pt x="254" y="1397"/>
                  </a:cubicBezTo>
                  <a:cubicBezTo>
                    <a:pt x="254" y="767"/>
                    <a:pt x="767" y="254"/>
                    <a:pt x="1397" y="254"/>
                  </a:cubicBezTo>
                  <a:cubicBezTo>
                    <a:pt x="2027" y="254"/>
                    <a:pt x="2540" y="767"/>
                    <a:pt x="2540" y="1397"/>
                  </a:cubicBezTo>
                  <a:cubicBezTo>
                    <a:pt x="2540" y="2027"/>
                    <a:pt x="2027" y="2540"/>
                    <a:pt x="1397" y="2540"/>
                  </a:cubicBezTo>
                  <a:close/>
                  <a:moveTo>
                    <a:pt x="1397" y="0"/>
                  </a:moveTo>
                  <a:cubicBezTo>
                    <a:pt x="627" y="0"/>
                    <a:pt x="0" y="627"/>
                    <a:pt x="0" y="1397"/>
                  </a:cubicBezTo>
                  <a:cubicBezTo>
                    <a:pt x="0" y="2167"/>
                    <a:pt x="627" y="2794"/>
                    <a:pt x="1397" y="2794"/>
                  </a:cubicBezTo>
                  <a:cubicBezTo>
                    <a:pt x="2167" y="2794"/>
                    <a:pt x="2793" y="2167"/>
                    <a:pt x="2793" y="1397"/>
                  </a:cubicBezTo>
                  <a:cubicBezTo>
                    <a:pt x="2793" y="627"/>
                    <a:pt x="2167" y="0"/>
                    <a:pt x="1397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Freeform 575"/>
            <p:cNvSpPr>
              <a:spLocks noEditPoints="1"/>
            </p:cNvSpPr>
            <p:nvPr/>
          </p:nvSpPr>
          <p:spPr bwMode="auto">
            <a:xfrm>
              <a:off x="5871" y="2085"/>
              <a:ext cx="113" cy="111"/>
            </a:xfrm>
            <a:custGeom>
              <a:avLst/>
              <a:gdLst>
                <a:gd name="T0" fmla="*/ 605 w 1210"/>
                <a:gd name="T1" fmla="*/ 957 h 1210"/>
                <a:gd name="T2" fmla="*/ 253 w 1210"/>
                <a:gd name="T3" fmla="*/ 605 h 1210"/>
                <a:gd name="T4" fmla="*/ 605 w 1210"/>
                <a:gd name="T5" fmla="*/ 253 h 1210"/>
                <a:gd name="T6" fmla="*/ 957 w 1210"/>
                <a:gd name="T7" fmla="*/ 605 h 1210"/>
                <a:gd name="T8" fmla="*/ 605 w 1210"/>
                <a:gd name="T9" fmla="*/ 957 h 1210"/>
                <a:gd name="T10" fmla="*/ 605 w 1210"/>
                <a:gd name="T11" fmla="*/ 0 h 1210"/>
                <a:gd name="T12" fmla="*/ 0 w 1210"/>
                <a:gd name="T13" fmla="*/ 605 h 1210"/>
                <a:gd name="T14" fmla="*/ 605 w 1210"/>
                <a:gd name="T15" fmla="*/ 1210 h 1210"/>
                <a:gd name="T16" fmla="*/ 1210 w 1210"/>
                <a:gd name="T17" fmla="*/ 605 h 1210"/>
                <a:gd name="T18" fmla="*/ 605 w 1210"/>
                <a:gd name="T19" fmla="*/ 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0" h="1210">
                  <a:moveTo>
                    <a:pt x="605" y="957"/>
                  </a:moveTo>
                  <a:cubicBezTo>
                    <a:pt x="411" y="957"/>
                    <a:pt x="253" y="799"/>
                    <a:pt x="253" y="605"/>
                  </a:cubicBezTo>
                  <a:cubicBezTo>
                    <a:pt x="253" y="411"/>
                    <a:pt x="411" y="253"/>
                    <a:pt x="605" y="253"/>
                  </a:cubicBezTo>
                  <a:cubicBezTo>
                    <a:pt x="799" y="253"/>
                    <a:pt x="957" y="411"/>
                    <a:pt x="957" y="605"/>
                  </a:cubicBezTo>
                  <a:cubicBezTo>
                    <a:pt x="957" y="799"/>
                    <a:pt x="799" y="957"/>
                    <a:pt x="605" y="957"/>
                  </a:cubicBezTo>
                  <a:close/>
                  <a:moveTo>
                    <a:pt x="605" y="0"/>
                  </a:moveTo>
                  <a:cubicBezTo>
                    <a:pt x="271" y="0"/>
                    <a:pt x="0" y="271"/>
                    <a:pt x="0" y="605"/>
                  </a:cubicBezTo>
                  <a:cubicBezTo>
                    <a:pt x="0" y="939"/>
                    <a:pt x="271" y="1210"/>
                    <a:pt x="605" y="1210"/>
                  </a:cubicBezTo>
                  <a:cubicBezTo>
                    <a:pt x="939" y="1210"/>
                    <a:pt x="1210" y="939"/>
                    <a:pt x="1210" y="605"/>
                  </a:cubicBezTo>
                  <a:cubicBezTo>
                    <a:pt x="1210" y="271"/>
                    <a:pt x="939" y="0"/>
                    <a:pt x="605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576"/>
            <p:cNvSpPr>
              <a:spLocks noEditPoints="1"/>
            </p:cNvSpPr>
            <p:nvPr/>
          </p:nvSpPr>
          <p:spPr bwMode="auto">
            <a:xfrm>
              <a:off x="5372" y="1634"/>
              <a:ext cx="800" cy="704"/>
            </a:xfrm>
            <a:custGeom>
              <a:avLst/>
              <a:gdLst>
                <a:gd name="T0" fmla="*/ 5924 w 8533"/>
                <a:gd name="T1" fmla="*/ 3357 h 7683"/>
                <a:gd name="T2" fmla="*/ 3844 w 8533"/>
                <a:gd name="T3" fmla="*/ 6115 h 7683"/>
                <a:gd name="T4" fmla="*/ 3568 w 8533"/>
                <a:gd name="T5" fmla="*/ 5520 h 7683"/>
                <a:gd name="T6" fmla="*/ 8276 w 8533"/>
                <a:gd name="T7" fmla="*/ 5393 h 7683"/>
                <a:gd name="T8" fmla="*/ 5924 w 8533"/>
                <a:gd name="T9" fmla="*/ 7429 h 7683"/>
                <a:gd name="T10" fmla="*/ 5924 w 8533"/>
                <a:gd name="T11" fmla="*/ 3611 h 7683"/>
                <a:gd name="T12" fmla="*/ 5924 w 8533"/>
                <a:gd name="T13" fmla="*/ 7429 h 7683"/>
                <a:gd name="T14" fmla="*/ 3725 w 8533"/>
                <a:gd name="T15" fmla="*/ 3227 h 7683"/>
                <a:gd name="T16" fmla="*/ 6570 w 8533"/>
                <a:gd name="T17" fmla="*/ 1756 h 7683"/>
                <a:gd name="T18" fmla="*/ 5924 w 8533"/>
                <a:gd name="T19" fmla="*/ 2911 h 7683"/>
                <a:gd name="T20" fmla="*/ 2954 w 8533"/>
                <a:gd name="T21" fmla="*/ 5071 h 7683"/>
                <a:gd name="T22" fmla="*/ 2875 w 8533"/>
                <a:gd name="T23" fmla="*/ 6115 h 7683"/>
                <a:gd name="T24" fmla="*/ 254 w 8533"/>
                <a:gd name="T25" fmla="*/ 5427 h 7683"/>
                <a:gd name="T26" fmla="*/ 698 w 8533"/>
                <a:gd name="T27" fmla="*/ 3415 h 7683"/>
                <a:gd name="T28" fmla="*/ 2954 w 8533"/>
                <a:gd name="T29" fmla="*/ 4480 h 7683"/>
                <a:gd name="T30" fmla="*/ 3081 w 8533"/>
                <a:gd name="T31" fmla="*/ 4606 h 7683"/>
                <a:gd name="T32" fmla="*/ 3207 w 8533"/>
                <a:gd name="T33" fmla="*/ 3305 h 7683"/>
                <a:gd name="T34" fmla="*/ 7050 w 8533"/>
                <a:gd name="T35" fmla="*/ 1277 h 7683"/>
                <a:gd name="T36" fmla="*/ 6824 w 8533"/>
                <a:gd name="T37" fmla="*/ 3071 h 7683"/>
                <a:gd name="T38" fmla="*/ 6697 w 8533"/>
                <a:gd name="T39" fmla="*/ 1503 h 7683"/>
                <a:gd name="T40" fmla="*/ 3904 w 8533"/>
                <a:gd name="T41" fmla="*/ 1596 h 7683"/>
                <a:gd name="T42" fmla="*/ 3487 w 8533"/>
                <a:gd name="T43" fmla="*/ 3456 h 7683"/>
                <a:gd name="T44" fmla="*/ 4292 w 8533"/>
                <a:gd name="T45" fmla="*/ 3486 h 7683"/>
                <a:gd name="T46" fmla="*/ 3315 w 8533"/>
                <a:gd name="T47" fmla="*/ 6115 h 7683"/>
                <a:gd name="T48" fmla="*/ 3207 w 8533"/>
                <a:gd name="T49" fmla="*/ 5071 h 7683"/>
                <a:gd name="T50" fmla="*/ 3081 w 8533"/>
                <a:gd name="T51" fmla="*/ 4944 h 7683"/>
                <a:gd name="T52" fmla="*/ 1441 w 8533"/>
                <a:gd name="T53" fmla="*/ 7429 h 7683"/>
                <a:gd name="T54" fmla="*/ 254 w 8533"/>
                <a:gd name="T55" fmla="*/ 6242 h 7683"/>
                <a:gd name="T56" fmla="*/ 1441 w 8533"/>
                <a:gd name="T57" fmla="*/ 5055 h 7683"/>
                <a:gd name="T58" fmla="*/ 1441 w 8533"/>
                <a:gd name="T59" fmla="*/ 7429 h 7683"/>
                <a:gd name="T60" fmla="*/ 1435 w 8533"/>
                <a:gd name="T61" fmla="*/ 1628 h 7683"/>
                <a:gd name="T62" fmla="*/ 1870 w 8533"/>
                <a:gd name="T63" fmla="*/ 1739 h 7683"/>
                <a:gd name="T64" fmla="*/ 1325 w 8533"/>
                <a:gd name="T65" fmla="*/ 3162 h 7683"/>
                <a:gd name="T66" fmla="*/ 7303 w 8533"/>
                <a:gd name="T67" fmla="*/ 3306 h 7683"/>
                <a:gd name="T68" fmla="*/ 7177 w 8533"/>
                <a:gd name="T69" fmla="*/ 536 h 7683"/>
                <a:gd name="T70" fmla="*/ 6582 w 8533"/>
                <a:gd name="T71" fmla="*/ 663 h 7683"/>
                <a:gd name="T72" fmla="*/ 6708 w 8533"/>
                <a:gd name="T73" fmla="*/ 789 h 7683"/>
                <a:gd name="T74" fmla="*/ 7050 w 8533"/>
                <a:gd name="T75" fmla="*/ 1023 h 7683"/>
                <a:gd name="T76" fmla="*/ 2987 w 8533"/>
                <a:gd name="T77" fmla="*/ 1023 h 7683"/>
                <a:gd name="T78" fmla="*/ 6117 w 8533"/>
                <a:gd name="T79" fmla="*/ 789 h 7683"/>
                <a:gd name="T80" fmla="*/ 6244 w 8533"/>
                <a:gd name="T81" fmla="*/ 663 h 7683"/>
                <a:gd name="T82" fmla="*/ 2860 w 8533"/>
                <a:gd name="T83" fmla="*/ 536 h 7683"/>
                <a:gd name="T84" fmla="*/ 2734 w 8533"/>
                <a:gd name="T85" fmla="*/ 1150 h 7683"/>
                <a:gd name="T86" fmla="*/ 3494 w 8533"/>
                <a:gd name="T87" fmla="*/ 1277 h 7683"/>
                <a:gd name="T88" fmla="*/ 2124 w 8533"/>
                <a:gd name="T89" fmla="*/ 3162 h 7683"/>
                <a:gd name="T90" fmla="*/ 1760 w 8533"/>
                <a:gd name="T91" fmla="*/ 1375 h 7683"/>
                <a:gd name="T92" fmla="*/ 1709 w 8533"/>
                <a:gd name="T93" fmla="*/ 551 h 7683"/>
                <a:gd name="T94" fmla="*/ 2135 w 8533"/>
                <a:gd name="T95" fmla="*/ 253 h 7683"/>
                <a:gd name="T96" fmla="*/ 2262 w 8533"/>
                <a:gd name="T97" fmla="*/ 127 h 7683"/>
                <a:gd name="T98" fmla="*/ 2006 w 8533"/>
                <a:gd name="T99" fmla="*/ 0 h 7683"/>
                <a:gd name="T100" fmla="*/ 1456 w 8533"/>
                <a:gd name="T101" fmla="*/ 1375 h 7683"/>
                <a:gd name="T102" fmla="*/ 1071 w 8533"/>
                <a:gd name="T103" fmla="*/ 1739 h 7683"/>
                <a:gd name="T104" fmla="*/ 697 w 8533"/>
                <a:gd name="T105" fmla="*/ 3162 h 7683"/>
                <a:gd name="T106" fmla="*/ 0 w 8533"/>
                <a:gd name="T107" fmla="*/ 6240 h 7683"/>
                <a:gd name="T108" fmla="*/ 1441 w 8533"/>
                <a:gd name="T109" fmla="*/ 7683 h 7683"/>
                <a:gd name="T110" fmla="*/ 3081 w 8533"/>
                <a:gd name="T111" fmla="*/ 6369 h 7683"/>
                <a:gd name="T112" fmla="*/ 3935 w 8533"/>
                <a:gd name="T113" fmla="*/ 6369 h 7683"/>
                <a:gd name="T114" fmla="*/ 8083 w 8533"/>
                <a:gd name="T115" fmla="*/ 5647 h 7683"/>
                <a:gd name="T116" fmla="*/ 8533 w 8533"/>
                <a:gd name="T117" fmla="*/ 5520 h 7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533" h="7683">
                  <a:moveTo>
                    <a:pt x="8083" y="5393"/>
                  </a:moveTo>
                  <a:cubicBezTo>
                    <a:pt x="8017" y="4259"/>
                    <a:pt x="7074" y="3357"/>
                    <a:pt x="5924" y="3357"/>
                  </a:cubicBezTo>
                  <a:cubicBezTo>
                    <a:pt x="4731" y="3357"/>
                    <a:pt x="3761" y="4327"/>
                    <a:pt x="3761" y="5520"/>
                  </a:cubicBezTo>
                  <a:cubicBezTo>
                    <a:pt x="3761" y="5726"/>
                    <a:pt x="3790" y="5926"/>
                    <a:pt x="3844" y="6115"/>
                  </a:cubicBezTo>
                  <a:lnTo>
                    <a:pt x="3568" y="6115"/>
                  </a:lnTo>
                  <a:lnTo>
                    <a:pt x="3568" y="5520"/>
                  </a:lnTo>
                  <a:cubicBezTo>
                    <a:pt x="3568" y="4221"/>
                    <a:pt x="4625" y="3164"/>
                    <a:pt x="5924" y="3164"/>
                  </a:cubicBezTo>
                  <a:cubicBezTo>
                    <a:pt x="7180" y="3164"/>
                    <a:pt x="8210" y="4153"/>
                    <a:pt x="8276" y="5393"/>
                  </a:cubicBezTo>
                  <a:lnTo>
                    <a:pt x="8083" y="5393"/>
                  </a:lnTo>
                  <a:close/>
                  <a:moveTo>
                    <a:pt x="5924" y="7429"/>
                  </a:moveTo>
                  <a:cubicBezTo>
                    <a:pt x="4871" y="7429"/>
                    <a:pt x="4015" y="6573"/>
                    <a:pt x="4015" y="5520"/>
                  </a:cubicBezTo>
                  <a:cubicBezTo>
                    <a:pt x="4015" y="4467"/>
                    <a:pt x="4871" y="3611"/>
                    <a:pt x="5924" y="3611"/>
                  </a:cubicBezTo>
                  <a:cubicBezTo>
                    <a:pt x="6977" y="3611"/>
                    <a:pt x="7833" y="4467"/>
                    <a:pt x="7833" y="5520"/>
                  </a:cubicBezTo>
                  <a:cubicBezTo>
                    <a:pt x="7833" y="6573"/>
                    <a:pt x="6977" y="7429"/>
                    <a:pt x="5924" y="7429"/>
                  </a:cubicBezTo>
                  <a:close/>
                  <a:moveTo>
                    <a:pt x="4663" y="3236"/>
                  </a:moveTo>
                  <a:lnTo>
                    <a:pt x="3725" y="3227"/>
                  </a:lnTo>
                  <a:lnTo>
                    <a:pt x="4124" y="1756"/>
                  </a:lnTo>
                  <a:lnTo>
                    <a:pt x="6570" y="1756"/>
                  </a:lnTo>
                  <a:lnTo>
                    <a:pt x="6570" y="2992"/>
                  </a:lnTo>
                  <a:cubicBezTo>
                    <a:pt x="6364" y="2939"/>
                    <a:pt x="6147" y="2911"/>
                    <a:pt x="5924" y="2911"/>
                  </a:cubicBezTo>
                  <a:cubicBezTo>
                    <a:pt x="5467" y="2911"/>
                    <a:pt x="5037" y="3029"/>
                    <a:pt x="4663" y="3236"/>
                  </a:cubicBezTo>
                  <a:close/>
                  <a:moveTo>
                    <a:pt x="2954" y="5071"/>
                  </a:moveTo>
                  <a:lnTo>
                    <a:pt x="2954" y="6115"/>
                  </a:lnTo>
                  <a:lnTo>
                    <a:pt x="2875" y="6115"/>
                  </a:lnTo>
                  <a:cubicBezTo>
                    <a:pt x="2811" y="5380"/>
                    <a:pt x="2192" y="4801"/>
                    <a:pt x="1441" y="4801"/>
                  </a:cubicBezTo>
                  <a:cubicBezTo>
                    <a:pt x="949" y="4801"/>
                    <a:pt x="514" y="5050"/>
                    <a:pt x="254" y="5427"/>
                  </a:cubicBezTo>
                  <a:lnTo>
                    <a:pt x="254" y="3859"/>
                  </a:lnTo>
                  <a:cubicBezTo>
                    <a:pt x="254" y="3614"/>
                    <a:pt x="452" y="3415"/>
                    <a:pt x="698" y="3415"/>
                  </a:cubicBezTo>
                  <a:lnTo>
                    <a:pt x="2954" y="3415"/>
                  </a:lnTo>
                  <a:lnTo>
                    <a:pt x="2954" y="4480"/>
                  </a:lnTo>
                  <a:cubicBezTo>
                    <a:pt x="2954" y="4550"/>
                    <a:pt x="3011" y="4606"/>
                    <a:pt x="3081" y="4606"/>
                  </a:cubicBezTo>
                  <a:lnTo>
                    <a:pt x="3081" y="4606"/>
                  </a:lnTo>
                  <a:cubicBezTo>
                    <a:pt x="3151" y="4606"/>
                    <a:pt x="3207" y="4550"/>
                    <a:pt x="3207" y="4480"/>
                  </a:cubicBezTo>
                  <a:lnTo>
                    <a:pt x="3207" y="3305"/>
                  </a:lnTo>
                  <a:lnTo>
                    <a:pt x="3757" y="1277"/>
                  </a:lnTo>
                  <a:lnTo>
                    <a:pt x="7050" y="1277"/>
                  </a:lnTo>
                  <a:lnTo>
                    <a:pt x="7050" y="3166"/>
                  </a:lnTo>
                  <a:cubicBezTo>
                    <a:pt x="6977" y="3131"/>
                    <a:pt x="6901" y="3099"/>
                    <a:pt x="6824" y="3071"/>
                  </a:cubicBezTo>
                  <a:lnTo>
                    <a:pt x="6824" y="1629"/>
                  </a:lnTo>
                  <a:cubicBezTo>
                    <a:pt x="6824" y="1559"/>
                    <a:pt x="6767" y="1503"/>
                    <a:pt x="6697" y="1503"/>
                  </a:cubicBezTo>
                  <a:lnTo>
                    <a:pt x="4027" y="1503"/>
                  </a:lnTo>
                  <a:cubicBezTo>
                    <a:pt x="3970" y="1503"/>
                    <a:pt x="3919" y="1541"/>
                    <a:pt x="3904" y="1596"/>
                  </a:cubicBezTo>
                  <a:lnTo>
                    <a:pt x="3438" y="3319"/>
                  </a:lnTo>
                  <a:cubicBezTo>
                    <a:pt x="3424" y="3369"/>
                    <a:pt x="3442" y="3424"/>
                    <a:pt x="3487" y="3456"/>
                  </a:cubicBezTo>
                  <a:cubicBezTo>
                    <a:pt x="3509" y="3471"/>
                    <a:pt x="3536" y="3479"/>
                    <a:pt x="3563" y="3479"/>
                  </a:cubicBezTo>
                  <a:lnTo>
                    <a:pt x="4292" y="3486"/>
                  </a:lnTo>
                  <a:cubicBezTo>
                    <a:pt x="3696" y="3965"/>
                    <a:pt x="3315" y="4699"/>
                    <a:pt x="3315" y="5520"/>
                  </a:cubicBezTo>
                  <a:lnTo>
                    <a:pt x="3315" y="6115"/>
                  </a:lnTo>
                  <a:lnTo>
                    <a:pt x="3207" y="6115"/>
                  </a:lnTo>
                  <a:lnTo>
                    <a:pt x="3207" y="5071"/>
                  </a:lnTo>
                  <a:cubicBezTo>
                    <a:pt x="3207" y="5001"/>
                    <a:pt x="3151" y="4944"/>
                    <a:pt x="3081" y="4944"/>
                  </a:cubicBezTo>
                  <a:lnTo>
                    <a:pt x="3081" y="4944"/>
                  </a:lnTo>
                  <a:cubicBezTo>
                    <a:pt x="3011" y="4944"/>
                    <a:pt x="2954" y="5001"/>
                    <a:pt x="2954" y="5071"/>
                  </a:cubicBezTo>
                  <a:close/>
                  <a:moveTo>
                    <a:pt x="1441" y="7429"/>
                  </a:moveTo>
                  <a:cubicBezTo>
                    <a:pt x="786" y="7429"/>
                    <a:pt x="253" y="6897"/>
                    <a:pt x="253" y="6242"/>
                  </a:cubicBezTo>
                  <a:lnTo>
                    <a:pt x="254" y="6242"/>
                  </a:lnTo>
                  <a:lnTo>
                    <a:pt x="254" y="6240"/>
                  </a:lnTo>
                  <a:cubicBezTo>
                    <a:pt x="255" y="5586"/>
                    <a:pt x="787" y="5055"/>
                    <a:pt x="1441" y="5055"/>
                  </a:cubicBezTo>
                  <a:cubicBezTo>
                    <a:pt x="2095" y="5055"/>
                    <a:pt x="2628" y="5588"/>
                    <a:pt x="2628" y="6242"/>
                  </a:cubicBezTo>
                  <a:cubicBezTo>
                    <a:pt x="2628" y="6897"/>
                    <a:pt x="2095" y="7429"/>
                    <a:pt x="1441" y="7429"/>
                  </a:cubicBezTo>
                  <a:close/>
                  <a:moveTo>
                    <a:pt x="1325" y="1739"/>
                  </a:moveTo>
                  <a:cubicBezTo>
                    <a:pt x="1325" y="1678"/>
                    <a:pt x="1374" y="1628"/>
                    <a:pt x="1435" y="1628"/>
                  </a:cubicBezTo>
                  <a:lnTo>
                    <a:pt x="1760" y="1628"/>
                  </a:lnTo>
                  <a:cubicBezTo>
                    <a:pt x="1821" y="1628"/>
                    <a:pt x="1870" y="1678"/>
                    <a:pt x="1870" y="1739"/>
                  </a:cubicBezTo>
                  <a:lnTo>
                    <a:pt x="1870" y="3162"/>
                  </a:lnTo>
                  <a:lnTo>
                    <a:pt x="1325" y="3162"/>
                  </a:lnTo>
                  <a:lnTo>
                    <a:pt x="1325" y="1739"/>
                  </a:lnTo>
                  <a:close/>
                  <a:moveTo>
                    <a:pt x="7303" y="3306"/>
                  </a:moveTo>
                  <a:lnTo>
                    <a:pt x="7303" y="663"/>
                  </a:lnTo>
                  <a:cubicBezTo>
                    <a:pt x="7303" y="593"/>
                    <a:pt x="7247" y="536"/>
                    <a:pt x="7177" y="536"/>
                  </a:cubicBezTo>
                  <a:lnTo>
                    <a:pt x="6708" y="536"/>
                  </a:lnTo>
                  <a:cubicBezTo>
                    <a:pt x="6638" y="536"/>
                    <a:pt x="6582" y="593"/>
                    <a:pt x="6582" y="663"/>
                  </a:cubicBezTo>
                  <a:lnTo>
                    <a:pt x="6582" y="663"/>
                  </a:lnTo>
                  <a:cubicBezTo>
                    <a:pt x="6582" y="733"/>
                    <a:pt x="6638" y="789"/>
                    <a:pt x="6708" y="789"/>
                  </a:cubicBezTo>
                  <a:lnTo>
                    <a:pt x="7050" y="789"/>
                  </a:lnTo>
                  <a:lnTo>
                    <a:pt x="7050" y="1023"/>
                  </a:lnTo>
                  <a:lnTo>
                    <a:pt x="3660" y="1023"/>
                  </a:lnTo>
                  <a:lnTo>
                    <a:pt x="2987" y="1023"/>
                  </a:lnTo>
                  <a:lnTo>
                    <a:pt x="2987" y="789"/>
                  </a:lnTo>
                  <a:lnTo>
                    <a:pt x="6117" y="789"/>
                  </a:lnTo>
                  <a:cubicBezTo>
                    <a:pt x="6187" y="789"/>
                    <a:pt x="6244" y="733"/>
                    <a:pt x="6244" y="663"/>
                  </a:cubicBezTo>
                  <a:lnTo>
                    <a:pt x="6244" y="663"/>
                  </a:lnTo>
                  <a:cubicBezTo>
                    <a:pt x="6244" y="593"/>
                    <a:pt x="6187" y="536"/>
                    <a:pt x="6117" y="536"/>
                  </a:cubicBezTo>
                  <a:lnTo>
                    <a:pt x="2860" y="536"/>
                  </a:lnTo>
                  <a:cubicBezTo>
                    <a:pt x="2790" y="536"/>
                    <a:pt x="2734" y="593"/>
                    <a:pt x="2734" y="663"/>
                  </a:cubicBezTo>
                  <a:lnTo>
                    <a:pt x="2734" y="1150"/>
                  </a:lnTo>
                  <a:cubicBezTo>
                    <a:pt x="2734" y="1220"/>
                    <a:pt x="2790" y="1277"/>
                    <a:pt x="2860" y="1277"/>
                  </a:cubicBezTo>
                  <a:lnTo>
                    <a:pt x="3494" y="1277"/>
                  </a:lnTo>
                  <a:lnTo>
                    <a:pt x="2984" y="3162"/>
                  </a:lnTo>
                  <a:lnTo>
                    <a:pt x="2124" y="3162"/>
                  </a:lnTo>
                  <a:lnTo>
                    <a:pt x="2124" y="1739"/>
                  </a:lnTo>
                  <a:cubicBezTo>
                    <a:pt x="2124" y="1538"/>
                    <a:pt x="1961" y="1375"/>
                    <a:pt x="1760" y="1375"/>
                  </a:cubicBezTo>
                  <a:lnTo>
                    <a:pt x="1709" y="1375"/>
                  </a:lnTo>
                  <a:lnTo>
                    <a:pt x="1709" y="551"/>
                  </a:lnTo>
                  <a:cubicBezTo>
                    <a:pt x="1709" y="387"/>
                    <a:pt x="1842" y="253"/>
                    <a:pt x="2006" y="253"/>
                  </a:cubicBezTo>
                  <a:lnTo>
                    <a:pt x="2135" y="253"/>
                  </a:lnTo>
                  <a:cubicBezTo>
                    <a:pt x="2205" y="253"/>
                    <a:pt x="2262" y="197"/>
                    <a:pt x="2262" y="127"/>
                  </a:cubicBezTo>
                  <a:lnTo>
                    <a:pt x="2262" y="127"/>
                  </a:lnTo>
                  <a:cubicBezTo>
                    <a:pt x="2262" y="57"/>
                    <a:pt x="2205" y="0"/>
                    <a:pt x="2135" y="0"/>
                  </a:cubicBezTo>
                  <a:lnTo>
                    <a:pt x="2006" y="0"/>
                  </a:lnTo>
                  <a:cubicBezTo>
                    <a:pt x="1702" y="0"/>
                    <a:pt x="1456" y="247"/>
                    <a:pt x="1456" y="551"/>
                  </a:cubicBezTo>
                  <a:lnTo>
                    <a:pt x="1456" y="1375"/>
                  </a:lnTo>
                  <a:lnTo>
                    <a:pt x="1435" y="1375"/>
                  </a:lnTo>
                  <a:cubicBezTo>
                    <a:pt x="1234" y="1375"/>
                    <a:pt x="1071" y="1538"/>
                    <a:pt x="1071" y="1739"/>
                  </a:cubicBezTo>
                  <a:lnTo>
                    <a:pt x="1071" y="3162"/>
                  </a:lnTo>
                  <a:lnTo>
                    <a:pt x="697" y="3162"/>
                  </a:lnTo>
                  <a:cubicBezTo>
                    <a:pt x="312" y="3162"/>
                    <a:pt x="0" y="3474"/>
                    <a:pt x="0" y="3859"/>
                  </a:cubicBezTo>
                  <a:lnTo>
                    <a:pt x="0" y="6240"/>
                  </a:lnTo>
                  <a:cubicBezTo>
                    <a:pt x="0" y="6241"/>
                    <a:pt x="0" y="6241"/>
                    <a:pt x="0" y="6242"/>
                  </a:cubicBezTo>
                  <a:cubicBezTo>
                    <a:pt x="0" y="7037"/>
                    <a:pt x="646" y="7683"/>
                    <a:pt x="1441" y="7683"/>
                  </a:cubicBezTo>
                  <a:cubicBezTo>
                    <a:pt x="2192" y="7683"/>
                    <a:pt x="2811" y="7104"/>
                    <a:pt x="2875" y="6369"/>
                  </a:cubicBezTo>
                  <a:lnTo>
                    <a:pt x="3081" y="6369"/>
                  </a:lnTo>
                  <a:lnTo>
                    <a:pt x="3081" y="6369"/>
                  </a:lnTo>
                  <a:lnTo>
                    <a:pt x="3935" y="6369"/>
                  </a:lnTo>
                  <a:cubicBezTo>
                    <a:pt x="4265" y="7141"/>
                    <a:pt x="5032" y="7683"/>
                    <a:pt x="5924" y="7683"/>
                  </a:cubicBezTo>
                  <a:cubicBezTo>
                    <a:pt x="7074" y="7683"/>
                    <a:pt x="8017" y="6781"/>
                    <a:pt x="8083" y="5647"/>
                  </a:cubicBezTo>
                  <a:lnTo>
                    <a:pt x="8407" y="5647"/>
                  </a:lnTo>
                  <a:cubicBezTo>
                    <a:pt x="8477" y="5647"/>
                    <a:pt x="8533" y="5590"/>
                    <a:pt x="8533" y="5520"/>
                  </a:cubicBezTo>
                  <a:cubicBezTo>
                    <a:pt x="8533" y="4587"/>
                    <a:pt x="8041" y="3768"/>
                    <a:pt x="7303" y="3306"/>
                  </a:cubicBezTo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577"/>
            <p:cNvSpPr>
              <a:spLocks noEditPoints="1"/>
            </p:cNvSpPr>
            <p:nvPr/>
          </p:nvSpPr>
          <p:spPr bwMode="auto">
            <a:xfrm>
              <a:off x="5436" y="2136"/>
              <a:ext cx="143" cy="140"/>
            </a:xfrm>
            <a:custGeom>
              <a:avLst/>
              <a:gdLst>
                <a:gd name="T0" fmla="*/ 763 w 1526"/>
                <a:gd name="T1" fmla="*/ 1273 h 1526"/>
                <a:gd name="T2" fmla="*/ 253 w 1526"/>
                <a:gd name="T3" fmla="*/ 763 h 1526"/>
                <a:gd name="T4" fmla="*/ 763 w 1526"/>
                <a:gd name="T5" fmla="*/ 254 h 1526"/>
                <a:gd name="T6" fmla="*/ 1272 w 1526"/>
                <a:gd name="T7" fmla="*/ 763 h 1526"/>
                <a:gd name="T8" fmla="*/ 763 w 1526"/>
                <a:gd name="T9" fmla="*/ 1273 h 1526"/>
                <a:gd name="T10" fmla="*/ 763 w 1526"/>
                <a:gd name="T11" fmla="*/ 0 h 1526"/>
                <a:gd name="T12" fmla="*/ 0 w 1526"/>
                <a:gd name="T13" fmla="*/ 763 h 1526"/>
                <a:gd name="T14" fmla="*/ 763 w 1526"/>
                <a:gd name="T15" fmla="*/ 1526 h 1526"/>
                <a:gd name="T16" fmla="*/ 1526 w 1526"/>
                <a:gd name="T17" fmla="*/ 763 h 1526"/>
                <a:gd name="T18" fmla="*/ 763 w 1526"/>
                <a:gd name="T19" fmla="*/ 0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26">
                  <a:moveTo>
                    <a:pt x="763" y="1273"/>
                  </a:moveTo>
                  <a:cubicBezTo>
                    <a:pt x="482" y="1273"/>
                    <a:pt x="253" y="1044"/>
                    <a:pt x="253" y="763"/>
                  </a:cubicBezTo>
                  <a:cubicBezTo>
                    <a:pt x="253" y="482"/>
                    <a:pt x="482" y="254"/>
                    <a:pt x="763" y="254"/>
                  </a:cubicBezTo>
                  <a:cubicBezTo>
                    <a:pt x="1044" y="254"/>
                    <a:pt x="1272" y="482"/>
                    <a:pt x="1272" y="763"/>
                  </a:cubicBezTo>
                  <a:cubicBezTo>
                    <a:pt x="1272" y="1044"/>
                    <a:pt x="1044" y="1273"/>
                    <a:pt x="763" y="1273"/>
                  </a:cubicBezTo>
                  <a:close/>
                  <a:moveTo>
                    <a:pt x="763" y="0"/>
                  </a:moveTo>
                  <a:cubicBezTo>
                    <a:pt x="342" y="0"/>
                    <a:pt x="0" y="342"/>
                    <a:pt x="0" y="763"/>
                  </a:cubicBezTo>
                  <a:cubicBezTo>
                    <a:pt x="0" y="1184"/>
                    <a:pt x="342" y="1526"/>
                    <a:pt x="763" y="1526"/>
                  </a:cubicBezTo>
                  <a:cubicBezTo>
                    <a:pt x="1183" y="1526"/>
                    <a:pt x="1526" y="1184"/>
                    <a:pt x="1526" y="763"/>
                  </a:cubicBezTo>
                  <a:cubicBezTo>
                    <a:pt x="1526" y="342"/>
                    <a:pt x="1183" y="0"/>
                    <a:pt x="763" y="0"/>
                  </a:cubicBezTo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578"/>
            <p:cNvSpPr>
              <a:spLocks noEditPoints="1"/>
            </p:cNvSpPr>
            <p:nvPr/>
          </p:nvSpPr>
          <p:spPr bwMode="auto">
            <a:xfrm>
              <a:off x="5415" y="1970"/>
              <a:ext cx="65" cy="104"/>
            </a:xfrm>
            <a:custGeom>
              <a:avLst/>
              <a:gdLst>
                <a:gd name="T0" fmla="*/ 253 w 693"/>
                <a:gd name="T1" fmla="*/ 852 h 1133"/>
                <a:gd name="T2" fmla="*/ 253 w 693"/>
                <a:gd name="T3" fmla="*/ 280 h 1133"/>
                <a:gd name="T4" fmla="*/ 440 w 693"/>
                <a:gd name="T5" fmla="*/ 566 h 1133"/>
                <a:gd name="T6" fmla="*/ 253 w 693"/>
                <a:gd name="T7" fmla="*/ 852 h 1133"/>
                <a:gd name="T8" fmla="*/ 127 w 693"/>
                <a:gd name="T9" fmla="*/ 0 h 1133"/>
                <a:gd name="T10" fmla="*/ 0 w 693"/>
                <a:gd name="T11" fmla="*/ 127 h 1133"/>
                <a:gd name="T12" fmla="*/ 0 w 693"/>
                <a:gd name="T13" fmla="*/ 1006 h 1133"/>
                <a:gd name="T14" fmla="*/ 127 w 693"/>
                <a:gd name="T15" fmla="*/ 1133 h 1133"/>
                <a:gd name="T16" fmla="*/ 693 w 693"/>
                <a:gd name="T17" fmla="*/ 566 h 1133"/>
                <a:gd name="T18" fmla="*/ 127 w 693"/>
                <a:gd name="T19" fmla="*/ 0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3" h="1133">
                  <a:moveTo>
                    <a:pt x="253" y="852"/>
                  </a:moveTo>
                  <a:lnTo>
                    <a:pt x="253" y="280"/>
                  </a:lnTo>
                  <a:cubicBezTo>
                    <a:pt x="363" y="329"/>
                    <a:pt x="440" y="439"/>
                    <a:pt x="440" y="566"/>
                  </a:cubicBezTo>
                  <a:cubicBezTo>
                    <a:pt x="440" y="694"/>
                    <a:pt x="363" y="804"/>
                    <a:pt x="253" y="852"/>
                  </a:cubicBezTo>
                  <a:close/>
                  <a:moveTo>
                    <a:pt x="127" y="0"/>
                  </a:moveTo>
                  <a:cubicBezTo>
                    <a:pt x="57" y="0"/>
                    <a:pt x="0" y="57"/>
                    <a:pt x="0" y="127"/>
                  </a:cubicBezTo>
                  <a:lnTo>
                    <a:pt x="0" y="1006"/>
                  </a:lnTo>
                  <a:cubicBezTo>
                    <a:pt x="0" y="1076"/>
                    <a:pt x="57" y="1133"/>
                    <a:pt x="127" y="1133"/>
                  </a:cubicBezTo>
                  <a:cubicBezTo>
                    <a:pt x="439" y="1133"/>
                    <a:pt x="693" y="879"/>
                    <a:pt x="693" y="566"/>
                  </a:cubicBezTo>
                  <a:cubicBezTo>
                    <a:pt x="693" y="254"/>
                    <a:pt x="439" y="0"/>
                    <a:pt x="127" y="0"/>
                  </a:cubicBezTo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579"/>
            <p:cNvSpPr/>
            <p:nvPr/>
          </p:nvSpPr>
          <p:spPr bwMode="auto">
            <a:xfrm>
              <a:off x="5535" y="1962"/>
              <a:ext cx="78" cy="24"/>
            </a:xfrm>
            <a:custGeom>
              <a:avLst/>
              <a:gdLst>
                <a:gd name="T0" fmla="*/ 702 w 829"/>
                <a:gd name="T1" fmla="*/ 0 h 253"/>
                <a:gd name="T2" fmla="*/ 126 w 829"/>
                <a:gd name="T3" fmla="*/ 0 h 253"/>
                <a:gd name="T4" fmla="*/ 0 w 829"/>
                <a:gd name="T5" fmla="*/ 127 h 253"/>
                <a:gd name="T6" fmla="*/ 126 w 829"/>
                <a:gd name="T7" fmla="*/ 253 h 253"/>
                <a:gd name="T8" fmla="*/ 702 w 829"/>
                <a:gd name="T9" fmla="*/ 253 h 253"/>
                <a:gd name="T10" fmla="*/ 829 w 829"/>
                <a:gd name="T11" fmla="*/ 127 h 253"/>
                <a:gd name="T12" fmla="*/ 702 w 829"/>
                <a:gd name="T13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9" h="253">
                  <a:moveTo>
                    <a:pt x="702" y="0"/>
                  </a:moveTo>
                  <a:lnTo>
                    <a:pt x="126" y="0"/>
                  </a:lnTo>
                  <a:cubicBezTo>
                    <a:pt x="56" y="0"/>
                    <a:pt x="0" y="57"/>
                    <a:pt x="0" y="127"/>
                  </a:cubicBezTo>
                  <a:cubicBezTo>
                    <a:pt x="0" y="197"/>
                    <a:pt x="56" y="253"/>
                    <a:pt x="126" y="253"/>
                  </a:cubicBezTo>
                  <a:lnTo>
                    <a:pt x="702" y="253"/>
                  </a:lnTo>
                  <a:cubicBezTo>
                    <a:pt x="772" y="253"/>
                    <a:pt x="829" y="197"/>
                    <a:pt x="829" y="127"/>
                  </a:cubicBezTo>
                  <a:cubicBezTo>
                    <a:pt x="829" y="57"/>
                    <a:pt x="772" y="0"/>
                    <a:pt x="702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Freeform 580"/>
            <p:cNvSpPr/>
            <p:nvPr/>
          </p:nvSpPr>
          <p:spPr bwMode="auto">
            <a:xfrm>
              <a:off x="5535" y="1999"/>
              <a:ext cx="78" cy="23"/>
            </a:xfrm>
            <a:custGeom>
              <a:avLst/>
              <a:gdLst>
                <a:gd name="T0" fmla="*/ 702 w 829"/>
                <a:gd name="T1" fmla="*/ 0 h 253"/>
                <a:gd name="T2" fmla="*/ 126 w 829"/>
                <a:gd name="T3" fmla="*/ 0 h 253"/>
                <a:gd name="T4" fmla="*/ 0 w 829"/>
                <a:gd name="T5" fmla="*/ 126 h 253"/>
                <a:gd name="T6" fmla="*/ 126 w 829"/>
                <a:gd name="T7" fmla="*/ 253 h 253"/>
                <a:gd name="T8" fmla="*/ 702 w 829"/>
                <a:gd name="T9" fmla="*/ 253 h 253"/>
                <a:gd name="T10" fmla="*/ 829 w 829"/>
                <a:gd name="T11" fmla="*/ 126 h 253"/>
                <a:gd name="T12" fmla="*/ 702 w 829"/>
                <a:gd name="T13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9" h="253">
                  <a:moveTo>
                    <a:pt x="702" y="0"/>
                  </a:moveTo>
                  <a:lnTo>
                    <a:pt x="126" y="0"/>
                  </a:lnTo>
                  <a:cubicBezTo>
                    <a:pt x="56" y="0"/>
                    <a:pt x="0" y="56"/>
                    <a:pt x="0" y="126"/>
                  </a:cubicBezTo>
                  <a:cubicBezTo>
                    <a:pt x="0" y="196"/>
                    <a:pt x="56" y="253"/>
                    <a:pt x="126" y="253"/>
                  </a:cubicBezTo>
                  <a:lnTo>
                    <a:pt x="702" y="253"/>
                  </a:lnTo>
                  <a:cubicBezTo>
                    <a:pt x="772" y="253"/>
                    <a:pt x="829" y="196"/>
                    <a:pt x="829" y="126"/>
                  </a:cubicBezTo>
                  <a:cubicBezTo>
                    <a:pt x="829" y="56"/>
                    <a:pt x="772" y="0"/>
                    <a:pt x="702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" name="Freeform 581"/>
            <p:cNvSpPr/>
            <p:nvPr/>
          </p:nvSpPr>
          <p:spPr bwMode="auto">
            <a:xfrm>
              <a:off x="5535" y="2036"/>
              <a:ext cx="78" cy="23"/>
            </a:xfrm>
            <a:custGeom>
              <a:avLst/>
              <a:gdLst>
                <a:gd name="T0" fmla="*/ 702 w 829"/>
                <a:gd name="T1" fmla="*/ 0 h 254"/>
                <a:gd name="T2" fmla="*/ 126 w 829"/>
                <a:gd name="T3" fmla="*/ 0 h 254"/>
                <a:gd name="T4" fmla="*/ 0 w 829"/>
                <a:gd name="T5" fmla="*/ 127 h 254"/>
                <a:gd name="T6" fmla="*/ 126 w 829"/>
                <a:gd name="T7" fmla="*/ 254 h 254"/>
                <a:gd name="T8" fmla="*/ 702 w 829"/>
                <a:gd name="T9" fmla="*/ 254 h 254"/>
                <a:gd name="T10" fmla="*/ 829 w 829"/>
                <a:gd name="T11" fmla="*/ 127 h 254"/>
                <a:gd name="T12" fmla="*/ 702 w 829"/>
                <a:gd name="T13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9" h="254">
                  <a:moveTo>
                    <a:pt x="702" y="0"/>
                  </a:moveTo>
                  <a:lnTo>
                    <a:pt x="126" y="0"/>
                  </a:lnTo>
                  <a:cubicBezTo>
                    <a:pt x="56" y="0"/>
                    <a:pt x="0" y="57"/>
                    <a:pt x="0" y="127"/>
                  </a:cubicBezTo>
                  <a:cubicBezTo>
                    <a:pt x="0" y="197"/>
                    <a:pt x="56" y="254"/>
                    <a:pt x="126" y="254"/>
                  </a:cubicBezTo>
                  <a:lnTo>
                    <a:pt x="702" y="254"/>
                  </a:lnTo>
                  <a:cubicBezTo>
                    <a:pt x="772" y="254"/>
                    <a:pt x="829" y="197"/>
                    <a:pt x="829" y="127"/>
                  </a:cubicBezTo>
                  <a:cubicBezTo>
                    <a:pt x="829" y="57"/>
                    <a:pt x="772" y="0"/>
                    <a:pt x="702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3" name="Elipse 22"/>
          <p:cNvSpPr/>
          <p:nvPr/>
        </p:nvSpPr>
        <p:spPr>
          <a:xfrm>
            <a:off x="450426" y="6254697"/>
            <a:ext cx="115370" cy="115370"/>
          </a:xfrm>
          <a:prstGeom prst="ellipse">
            <a:avLst/>
          </a:prstGeom>
          <a:solidFill>
            <a:srgbClr val="139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lipse 23"/>
          <p:cNvSpPr/>
          <p:nvPr/>
        </p:nvSpPr>
        <p:spPr>
          <a:xfrm>
            <a:off x="639505" y="6309029"/>
            <a:ext cx="56769" cy="56769"/>
          </a:xfrm>
          <a:prstGeom prst="ellipse">
            <a:avLst/>
          </a:prstGeom>
          <a:solidFill>
            <a:srgbClr val="7EA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lipse 24"/>
          <p:cNvSpPr/>
          <p:nvPr/>
        </p:nvSpPr>
        <p:spPr>
          <a:xfrm>
            <a:off x="791606" y="6249938"/>
            <a:ext cx="118117" cy="118117"/>
          </a:xfrm>
          <a:prstGeom prst="ellipse">
            <a:avLst/>
          </a:prstGeom>
          <a:solidFill>
            <a:srgbClr val="A0B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lipse 25"/>
          <p:cNvSpPr/>
          <p:nvPr/>
        </p:nvSpPr>
        <p:spPr>
          <a:xfrm>
            <a:off x="987155" y="6296837"/>
            <a:ext cx="64094" cy="64094"/>
          </a:xfrm>
          <a:prstGeom prst="ellipse">
            <a:avLst/>
          </a:prstGeom>
          <a:solidFill>
            <a:srgbClr val="C1D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ipse 26"/>
          <p:cNvSpPr/>
          <p:nvPr/>
        </p:nvSpPr>
        <p:spPr>
          <a:xfrm>
            <a:off x="1105023" y="6255728"/>
            <a:ext cx="116055" cy="116055"/>
          </a:xfrm>
          <a:prstGeom prst="ellipse">
            <a:avLst/>
          </a:prstGeom>
          <a:solidFill>
            <a:srgbClr val="E0D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ipse 27"/>
          <p:cNvSpPr/>
          <p:nvPr/>
        </p:nvSpPr>
        <p:spPr>
          <a:xfrm>
            <a:off x="1279726" y="6309374"/>
            <a:ext cx="47613" cy="47613"/>
          </a:xfrm>
          <a:prstGeom prst="ellipse">
            <a:avLst/>
          </a:prstGeom>
          <a:solidFill>
            <a:srgbClr val="7EA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Elipse 28"/>
          <p:cNvSpPr/>
          <p:nvPr/>
        </p:nvSpPr>
        <p:spPr>
          <a:xfrm>
            <a:off x="310718" y="6316266"/>
            <a:ext cx="47613" cy="47613"/>
          </a:xfrm>
          <a:prstGeom prst="ellipse">
            <a:avLst/>
          </a:prstGeom>
          <a:solidFill>
            <a:srgbClr val="E0D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Conector recto 29"/>
          <p:cNvCxnSpPr/>
          <p:nvPr/>
        </p:nvCxnSpPr>
        <p:spPr>
          <a:xfrm>
            <a:off x="1446231" y="6336999"/>
            <a:ext cx="7923680" cy="0"/>
          </a:xfrm>
          <a:prstGeom prst="line">
            <a:avLst/>
          </a:prstGeom>
          <a:ln w="47625" cap="rnd">
            <a:solidFill>
              <a:srgbClr val="9AB5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Imagen 39">
            <a:extLst>
              <a:ext uri="{FF2B5EF4-FFF2-40B4-BE49-F238E27FC236}">
                <a16:creationId xmlns:a16="http://schemas.microsoft.com/office/drawing/2014/main" id="{E3B96025-2AA0-674D-95D4-C10460706A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5210" y="899026"/>
            <a:ext cx="5681726" cy="5027125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0F760860-F1EC-314E-9F8B-E366EFC5FB8F}"/>
              </a:ext>
            </a:extLst>
          </p:cNvPr>
          <p:cNvSpPr txBox="1"/>
          <p:nvPr/>
        </p:nvSpPr>
        <p:spPr>
          <a:xfrm>
            <a:off x="1469682" y="5449803"/>
            <a:ext cx="5189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Cuantificar el impacto de las acciones de rendición de cuentas </a:t>
            </a:r>
          </a:p>
          <a:p>
            <a:pPr algn="ctr"/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para divulgarlo a la ciudadanía  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3" name="Título 1">
            <a:extLst>
              <a:ext uri="{FF2B5EF4-FFF2-40B4-BE49-F238E27FC236}">
                <a16:creationId xmlns:a16="http://schemas.microsoft.com/office/drawing/2014/main" id="{3FDE58CF-486D-D044-8D36-A39A6DAA4673}"/>
              </a:ext>
            </a:extLst>
          </p:cNvPr>
          <p:cNvSpPr txBox="1">
            <a:spLocks/>
          </p:cNvSpPr>
          <p:nvPr/>
        </p:nvSpPr>
        <p:spPr>
          <a:xfrm>
            <a:off x="7292919" y="2932403"/>
            <a:ext cx="3763319" cy="4409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s-MX" sz="2200" kern="1200" dirty="0">
                <a:solidFill>
                  <a:srgbClr val="9AB52A"/>
                </a:solidFill>
                <a:latin typeface="+mn-lt"/>
                <a:ea typeface="+mj-ea"/>
                <a:cs typeface="+mj-cs"/>
              </a:rPr>
              <a:t>Categorías del componente 5: </a:t>
            </a:r>
            <a:endParaRPr lang="es-MX" sz="2200" dirty="0">
              <a:solidFill>
                <a:srgbClr val="9AB52A"/>
              </a:solidFill>
              <a:latin typeface="+mn-lt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15FCEB13-EEB3-DC4D-9728-973DEF8D586A}"/>
              </a:ext>
            </a:extLst>
          </p:cNvPr>
          <p:cNvSpPr txBox="1"/>
          <p:nvPr/>
        </p:nvSpPr>
        <p:spPr>
          <a:xfrm>
            <a:off x="7317886" y="3296410"/>
            <a:ext cx="4574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b="1" dirty="0">
                <a:solidFill>
                  <a:srgbClr val="767171"/>
                </a:solidFill>
                <a:latin typeface="+mn-lt"/>
              </a:rPr>
              <a:t>Seguimiento y evaluación de la implementación de la estrategia de Rendición de uentas </a:t>
            </a:r>
            <a:endParaRPr lang="es-CO" sz="1800" b="1" dirty="0">
              <a:solidFill>
                <a:srgbClr val="767171"/>
              </a:solidFill>
              <a:latin typeface="+mn-lt"/>
            </a:endParaRPr>
          </a:p>
        </p:txBody>
      </p:sp>
      <p:cxnSp>
        <p:nvCxnSpPr>
          <p:cNvPr id="45" name="Conector angular 3">
            <a:extLst>
              <a:ext uri="{FF2B5EF4-FFF2-40B4-BE49-F238E27FC236}">
                <a16:creationId xmlns:a16="http://schemas.microsoft.com/office/drawing/2014/main" id="{BE958F51-1E73-F84F-A286-9C09939306C0}"/>
              </a:ext>
            </a:extLst>
          </p:cNvPr>
          <p:cNvCxnSpPr>
            <a:cxnSpLocks/>
          </p:cNvCxnSpPr>
          <p:nvPr/>
        </p:nvCxnSpPr>
        <p:spPr>
          <a:xfrm flipV="1">
            <a:off x="7088548" y="2867090"/>
            <a:ext cx="2190681" cy="776485"/>
          </a:xfrm>
          <a:prstGeom prst="bentConnector3">
            <a:avLst>
              <a:gd name="adj1" fmla="val 9330"/>
            </a:avLst>
          </a:prstGeom>
          <a:ln w="19050">
            <a:solidFill>
              <a:srgbClr val="87B91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21">
            <a:extLst>
              <a:ext uri="{FF2B5EF4-FFF2-40B4-BE49-F238E27FC236}">
                <a16:creationId xmlns:a16="http://schemas.microsoft.com/office/drawing/2014/main" id="{B669B213-25B5-A749-89FC-4469861B2BA6}"/>
              </a:ext>
            </a:extLst>
          </p:cNvPr>
          <p:cNvGrpSpPr/>
          <p:nvPr/>
        </p:nvGrpSpPr>
        <p:grpSpPr>
          <a:xfrm flipH="1">
            <a:off x="11658714" y="950263"/>
            <a:ext cx="299104" cy="534217"/>
            <a:chOff x="880659" y="1409131"/>
            <a:chExt cx="598954" cy="1019899"/>
          </a:xfrm>
        </p:grpSpPr>
        <p:sp>
          <p:nvSpPr>
            <p:cNvPr id="47" name="Round Single Corner Rectangle 20">
              <a:extLst>
                <a:ext uri="{FF2B5EF4-FFF2-40B4-BE49-F238E27FC236}">
                  <a16:creationId xmlns:a16="http://schemas.microsoft.com/office/drawing/2014/main" id="{4A228288-3E9C-8E4E-AD9B-6BB415BFA090}"/>
                </a:ext>
              </a:extLst>
            </p:cNvPr>
            <p:cNvSpPr/>
            <p:nvPr/>
          </p:nvSpPr>
          <p:spPr>
            <a:xfrm>
              <a:off x="1387618" y="1874936"/>
              <a:ext cx="91552" cy="554094"/>
            </a:xfrm>
            <a:prstGeom prst="round1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7">
              <a:extLst>
                <a:ext uri="{FF2B5EF4-FFF2-40B4-BE49-F238E27FC236}">
                  <a16:creationId xmlns:a16="http://schemas.microsoft.com/office/drawing/2014/main" id="{CA289FE7-BF98-5445-80B9-940BE6404E9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388061" y="1874939"/>
              <a:ext cx="91552" cy="146051"/>
            </a:xfrm>
            <a:prstGeom prst="rect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D9188CCC-6971-294A-BFE5-347A5334614F}"/>
                </a:ext>
              </a:extLst>
            </p:cNvPr>
            <p:cNvSpPr/>
            <p:nvPr/>
          </p:nvSpPr>
          <p:spPr bwMode="auto">
            <a:xfrm flipH="1">
              <a:off x="880659" y="1409131"/>
              <a:ext cx="598503" cy="554091"/>
            </a:xfrm>
            <a:custGeom>
              <a:avLst/>
              <a:gdLst>
                <a:gd name="T0" fmla="*/ 122 w 280"/>
                <a:gd name="T1" fmla="*/ 0 h 262"/>
                <a:gd name="T2" fmla="*/ 0 w 280"/>
                <a:gd name="T3" fmla="*/ 122 h 262"/>
                <a:gd name="T4" fmla="*/ 0 w 280"/>
                <a:gd name="T5" fmla="*/ 224 h 262"/>
                <a:gd name="T6" fmla="*/ 0 w 280"/>
                <a:gd name="T7" fmla="*/ 262 h 262"/>
                <a:gd name="T8" fmla="*/ 38 w 280"/>
                <a:gd name="T9" fmla="*/ 224 h 262"/>
                <a:gd name="T10" fmla="*/ 111 w 280"/>
                <a:gd name="T11" fmla="*/ 224 h 262"/>
                <a:gd name="T12" fmla="*/ 280 w 280"/>
                <a:gd name="T13" fmla="*/ 55 h 262"/>
                <a:gd name="T14" fmla="*/ 280 w 280"/>
                <a:gd name="T15" fmla="*/ 0 h 262"/>
                <a:gd name="T16" fmla="*/ 122 w 280"/>
                <a:gd name="T17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0" h="262">
                  <a:moveTo>
                    <a:pt x="122" y="0"/>
                  </a:moveTo>
                  <a:cubicBezTo>
                    <a:pt x="55" y="0"/>
                    <a:pt x="0" y="54"/>
                    <a:pt x="0" y="122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0" y="241"/>
                    <a:pt x="17" y="224"/>
                    <a:pt x="38" y="224"/>
                  </a:cubicBezTo>
                  <a:cubicBezTo>
                    <a:pt x="111" y="224"/>
                    <a:pt x="111" y="224"/>
                    <a:pt x="111" y="224"/>
                  </a:cubicBezTo>
                  <a:cubicBezTo>
                    <a:pt x="204" y="224"/>
                    <a:pt x="280" y="149"/>
                    <a:pt x="280" y="55"/>
                  </a:cubicBezTo>
                  <a:cubicBezTo>
                    <a:pt x="280" y="0"/>
                    <a:pt x="280" y="0"/>
                    <a:pt x="280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9AB52A"/>
                </a:solidFill>
              </a:endParaRPr>
            </a:p>
          </p:txBody>
        </p:sp>
      </p:grpSp>
      <p:sp>
        <p:nvSpPr>
          <p:cNvPr id="50" name="Rectángulo 49">
            <a:extLst>
              <a:ext uri="{FF2B5EF4-FFF2-40B4-BE49-F238E27FC236}">
                <a16:creationId xmlns:a16="http://schemas.microsoft.com/office/drawing/2014/main" id="{21429A77-9307-DF48-B0C8-C040D37FC365}"/>
              </a:ext>
            </a:extLst>
          </p:cNvPr>
          <p:cNvSpPr/>
          <p:nvPr/>
        </p:nvSpPr>
        <p:spPr>
          <a:xfrm>
            <a:off x="7367075" y="1059195"/>
            <a:ext cx="43337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O" sz="2800" b="1" dirty="0">
                <a:solidFill>
                  <a:srgbClr val="9AB52A"/>
                </a:solidFill>
                <a:latin typeface="+mn-lt"/>
                <a:cs typeface="Arial" panose="020B0604020202020204" pitchFamily="34" charset="0"/>
              </a:rPr>
              <a:t>3. Calificación por categoría</a:t>
            </a:r>
            <a:endParaRPr lang="en-US" sz="2800" b="1" dirty="0">
              <a:solidFill>
                <a:srgbClr val="9AB52A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2426972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4F3D2B045DAD1408F257E3BFC2D93EE" ma:contentTypeVersion="0" ma:contentTypeDescription="Crear nuevo documento." ma:contentTypeScope="" ma:versionID="d1503d84aafca027c5ea05f1139d510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003a7f0c3253a501f94ede70caf17e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9335C31-4D9C-46FF-819B-671968EBFB8D}"/>
</file>

<file path=customXml/itemProps2.xml><?xml version="1.0" encoding="utf-8"?>
<ds:datastoreItem xmlns:ds="http://schemas.openxmlformats.org/officeDocument/2006/customXml" ds:itemID="{13CA3835-CC68-4175-A1D5-DD668E9627F2}"/>
</file>

<file path=customXml/itemProps3.xml><?xml version="1.0" encoding="utf-8"?>
<ds:datastoreItem xmlns:ds="http://schemas.openxmlformats.org/officeDocument/2006/customXml" ds:itemID="{3C9657E5-1CA1-410B-9EF3-5CC049C24EF8}"/>
</file>

<file path=docProps/app.xml><?xml version="1.0" encoding="utf-8"?>
<Properties xmlns="http://schemas.openxmlformats.org/officeDocument/2006/extended-properties" xmlns:vt="http://schemas.openxmlformats.org/officeDocument/2006/docPropsVTypes">
  <TotalTime>893</TotalTime>
  <Words>482</Words>
  <Application>Microsoft Macintosh PowerPoint</Application>
  <PresentationFormat>Panorámica</PresentationFormat>
  <Paragraphs>75</Paragraphs>
  <Slides>10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7" baseType="lpstr">
      <vt:lpstr>Arial</vt:lpstr>
      <vt:lpstr>Asap</vt:lpstr>
      <vt:lpstr>Asap SemiBold</vt:lpstr>
      <vt:lpstr>Calibri</vt:lpstr>
      <vt:lpstr>Calibri Light</vt:lpstr>
      <vt:lpstr>Century Gothic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Rendición de Cuentas - ADR 2021 </dc:title>
  <dc:creator>Gustavo</dc:creator>
  <cp:lastModifiedBy>Camilo Bernal</cp:lastModifiedBy>
  <cp:revision>491</cp:revision>
  <cp:lastPrinted>2020-07-15T20:23:00Z</cp:lastPrinted>
  <dcterms:created xsi:type="dcterms:W3CDTF">2021-03-08T19:22:51Z</dcterms:created>
  <dcterms:modified xsi:type="dcterms:W3CDTF">2021-04-20T00:28:19Z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1033-11.2.0.9669</vt:lpwstr>
  </property>
  <property fmtid="{D5CDD505-2E9C-101B-9397-08002B2CF9AE}" pid="3" name="ContentTypeId">
    <vt:lpwstr>0x010100C4F3D2B045DAD1408F257E3BFC2D93EE</vt:lpwstr>
  </property>
</Properties>
</file>