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1" r:id="rId2"/>
    <p:sldId id="569" r:id="rId3"/>
    <p:sldId id="570" r:id="rId4"/>
    <p:sldId id="571" r:id="rId5"/>
    <p:sldId id="264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Restrepo" initials="LR" lastIdx="16" clrIdx="0">
    <p:extLst>
      <p:ext uri="{19B8F6BF-5375-455C-9EA6-DF929625EA0E}">
        <p15:presenceInfo xmlns:p15="http://schemas.microsoft.com/office/powerpoint/2012/main" userId="d5e729e6276da4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>
      <p:cViewPr varScale="1">
        <p:scale>
          <a:sx n="55" d="100"/>
          <a:sy n="55" d="100"/>
        </p:scale>
        <p:origin x="25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0E011F0-0156-4A83-9628-69AA7DEF13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D9E154-D528-4820-94D4-B1927AFFF1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CB4B-9BB3-43F3-AD6D-3F6475666865}" type="datetimeFigureOut">
              <a:rPr lang="es-ES" smtClean="0"/>
              <a:t>30/12/2020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3EC56B-0886-429D-AAE7-BF7772D5F4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D8FCB5-8A3B-417B-917D-799B9B8CAE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887F-3E00-41E2-AF79-D57AE2B7C5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36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4B9F8-92F6-0549-A1ED-B946B4856082}" type="datetimeFigureOut">
              <a:rPr lang="es-CO" smtClean="0"/>
              <a:t>30/12/2020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03F89-7B6A-EB4A-8278-3EAAA31F752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101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9250" y="2425148"/>
            <a:ext cx="4735995" cy="17248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39250" y="4562731"/>
            <a:ext cx="4735995" cy="11721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1" indent="0" algn="ctr">
              <a:buNone/>
              <a:defRPr sz="2000"/>
            </a:lvl2pPr>
            <a:lvl3pPr marL="914462" indent="0" algn="ctr">
              <a:buNone/>
              <a:defRPr sz="1800"/>
            </a:lvl3pPr>
            <a:lvl4pPr marL="1371693" indent="0" algn="ctr">
              <a:buNone/>
              <a:defRPr sz="1600"/>
            </a:lvl4pPr>
            <a:lvl5pPr marL="1828925" indent="0" algn="ctr">
              <a:buNone/>
              <a:defRPr sz="1600"/>
            </a:lvl5pPr>
            <a:lvl6pPr marL="2286156" indent="0" algn="ctr">
              <a:buNone/>
              <a:defRPr sz="1600"/>
            </a:lvl6pPr>
            <a:lvl7pPr marL="2743387" indent="0" algn="ctr">
              <a:buNone/>
              <a:defRPr sz="1600"/>
            </a:lvl7pPr>
            <a:lvl8pPr marL="3200618" indent="0" algn="ctr">
              <a:buNone/>
              <a:defRPr sz="1600"/>
            </a:lvl8pPr>
            <a:lvl9pPr marL="365785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33190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219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5" indent="0">
              <a:buNone/>
              <a:defRPr sz="1600" b="1"/>
            </a:lvl5pPr>
            <a:lvl6pPr marL="2286156" indent="0">
              <a:buNone/>
              <a:defRPr sz="1600" b="1"/>
            </a:lvl6pPr>
            <a:lvl7pPr marL="2743387" indent="0">
              <a:buNone/>
              <a:defRPr sz="1600" b="1"/>
            </a:lvl7pPr>
            <a:lvl8pPr marL="3200618" indent="0">
              <a:buNone/>
              <a:defRPr sz="1600" b="1"/>
            </a:lvl8pPr>
            <a:lvl9pPr marL="365785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1" indent="0">
              <a:buNone/>
              <a:defRPr sz="2000" b="1"/>
            </a:lvl2pPr>
            <a:lvl3pPr marL="914462" indent="0">
              <a:buNone/>
              <a:defRPr sz="1800" b="1"/>
            </a:lvl3pPr>
            <a:lvl4pPr marL="1371693" indent="0">
              <a:buNone/>
              <a:defRPr sz="1600" b="1"/>
            </a:lvl4pPr>
            <a:lvl5pPr marL="1828925" indent="0">
              <a:buNone/>
              <a:defRPr sz="1600" b="1"/>
            </a:lvl5pPr>
            <a:lvl6pPr marL="2286156" indent="0">
              <a:buNone/>
              <a:defRPr sz="1600" b="1"/>
            </a:lvl6pPr>
            <a:lvl7pPr marL="2743387" indent="0">
              <a:buNone/>
              <a:defRPr sz="1600" b="1"/>
            </a:lvl7pPr>
            <a:lvl8pPr marL="3200618" indent="0">
              <a:buNone/>
              <a:defRPr sz="1600" b="1"/>
            </a:lvl8pPr>
            <a:lvl9pPr marL="365785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595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5" indent="0">
              <a:buNone/>
              <a:defRPr sz="1000"/>
            </a:lvl5pPr>
            <a:lvl6pPr marL="2286156" indent="0">
              <a:buNone/>
              <a:defRPr sz="1000"/>
            </a:lvl6pPr>
            <a:lvl7pPr marL="2743387" indent="0">
              <a:buNone/>
              <a:defRPr sz="1000"/>
            </a:lvl7pPr>
            <a:lvl8pPr marL="3200618" indent="0">
              <a:buNone/>
              <a:defRPr sz="1000"/>
            </a:lvl8pPr>
            <a:lvl9pPr marL="365785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5100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1"/>
            </a:lvl1pPr>
            <a:lvl2pPr marL="457231" indent="0">
              <a:buNone/>
              <a:defRPr sz="2801"/>
            </a:lvl2pPr>
            <a:lvl3pPr marL="914462" indent="0">
              <a:buNone/>
              <a:defRPr sz="2400"/>
            </a:lvl3pPr>
            <a:lvl4pPr marL="1371693" indent="0">
              <a:buNone/>
              <a:defRPr sz="2000"/>
            </a:lvl4pPr>
            <a:lvl5pPr marL="1828925" indent="0">
              <a:buNone/>
              <a:defRPr sz="2000"/>
            </a:lvl5pPr>
            <a:lvl6pPr marL="2286156" indent="0">
              <a:buNone/>
              <a:defRPr sz="2000"/>
            </a:lvl6pPr>
            <a:lvl7pPr marL="2743387" indent="0">
              <a:buNone/>
              <a:defRPr sz="2000"/>
            </a:lvl7pPr>
            <a:lvl8pPr marL="3200618" indent="0">
              <a:buNone/>
              <a:defRPr sz="2000"/>
            </a:lvl8pPr>
            <a:lvl9pPr marL="365785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1" indent="0">
              <a:buNone/>
              <a:defRPr sz="1400"/>
            </a:lvl2pPr>
            <a:lvl3pPr marL="914462" indent="0">
              <a:buNone/>
              <a:defRPr sz="1200"/>
            </a:lvl3pPr>
            <a:lvl4pPr marL="1371693" indent="0">
              <a:buNone/>
              <a:defRPr sz="1000"/>
            </a:lvl4pPr>
            <a:lvl5pPr marL="1828925" indent="0">
              <a:buNone/>
              <a:defRPr sz="1000"/>
            </a:lvl5pPr>
            <a:lvl6pPr marL="2286156" indent="0">
              <a:buNone/>
              <a:defRPr sz="1000"/>
            </a:lvl6pPr>
            <a:lvl7pPr marL="2743387" indent="0">
              <a:buNone/>
              <a:defRPr sz="1000"/>
            </a:lvl7pPr>
            <a:lvl8pPr marL="3200618" indent="0">
              <a:buNone/>
              <a:defRPr sz="1000"/>
            </a:lvl8pPr>
            <a:lvl9pPr marL="365785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832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59812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066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913" y="500062"/>
            <a:ext cx="7550426" cy="722451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0714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236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3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2226" y="1470027"/>
            <a:ext cx="8445224" cy="17104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02226" y="3633379"/>
            <a:ext cx="8445224" cy="10659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06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3845" y="2767379"/>
            <a:ext cx="5128591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058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603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3845" y="2767379"/>
            <a:ext cx="5128591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690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7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3845" y="2767379"/>
            <a:ext cx="5128591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376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73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3845" y="2767379"/>
            <a:ext cx="5128591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4536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7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8723243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601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713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17040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1B0B-01A3-9444-BBEB-D72FBF7B3BED}" type="datetimeFigureOut">
              <a:rPr lang="es-ES_tradnl" smtClean="0"/>
              <a:t>30/12/2020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03BC-692C-FB42-83FF-8FA97B684853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479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6" indent="-228616" algn="l" defTabSz="91446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47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78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09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40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71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02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34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65" indent="-228616" algn="l" defTabSz="91446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1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2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3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25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56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87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18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50" algn="l" defTabSz="9144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737360"/>
            <a:ext cx="7485882" cy="2605671"/>
          </a:xfrm>
        </p:spPr>
        <p:txBody>
          <a:bodyPr>
            <a:noAutofit/>
          </a:bodyPr>
          <a:lstStyle/>
          <a:p>
            <a:r>
              <a:rPr lang="es-ES" sz="4400" b="1" i="1" dirty="0">
                <a:latin typeface="+mn-lt"/>
                <a:ea typeface="+mn-ea"/>
                <a:cs typeface="+mn-cs"/>
              </a:rPr>
              <a:t>Análisis Rendición</a:t>
            </a:r>
            <a:br>
              <a:rPr lang="es-ES" sz="4400" b="1" i="1" dirty="0">
                <a:latin typeface="+mn-lt"/>
                <a:ea typeface="+mn-ea"/>
                <a:cs typeface="+mn-cs"/>
              </a:rPr>
            </a:br>
            <a:r>
              <a:rPr lang="es-ES" sz="4400" b="1" i="1" dirty="0">
                <a:latin typeface="+mn-lt"/>
                <a:ea typeface="+mn-ea"/>
                <a:cs typeface="+mn-cs"/>
              </a:rPr>
              <a:t> de Cuentas</a:t>
            </a:r>
            <a:endParaRPr lang="es-CO" sz="4400" i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2545512" y="4688404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62">
              <a:defRPr/>
            </a:pPr>
            <a:r>
              <a:rPr lang="es-CO" dirty="0">
                <a:solidFill>
                  <a:prstClr val="black"/>
                </a:solidFill>
                <a:latin typeface="Calibri" panose="020F0502020204030204"/>
              </a:rPr>
              <a:t>Diciembre 2020</a:t>
            </a:r>
          </a:p>
        </p:txBody>
      </p:sp>
    </p:spTree>
    <p:extLst>
      <p:ext uri="{BB962C8B-B14F-4D97-AF65-F5344CB8AC3E}">
        <p14:creationId xmlns:p14="http://schemas.microsoft.com/office/powerpoint/2010/main" val="678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2B583-9CAD-424C-8257-BDE4F739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Asap Medium"/>
              </a:rPr>
              <a:t>Resultados espacios de Rendición de Cuentas</a:t>
            </a:r>
            <a:endParaRPr lang="es-ES" sz="2400" b="1" dirty="0">
              <a:solidFill>
                <a:schemeClr val="bg1"/>
              </a:solidFill>
              <a:latin typeface="Asap Medium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53DC27F-FE63-41C7-A3F1-433976FD9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57" y="2706203"/>
            <a:ext cx="2830512" cy="2830512"/>
          </a:xfrm>
        </p:spPr>
      </p:pic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AFEBF6AA-5949-48A8-BA15-30EA17038DC4}"/>
              </a:ext>
            </a:extLst>
          </p:cNvPr>
          <p:cNvCxnSpPr/>
          <p:nvPr/>
        </p:nvCxnSpPr>
        <p:spPr>
          <a:xfrm>
            <a:off x="6925653" y="3726403"/>
            <a:ext cx="1606858" cy="870012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81CEA2D4-46EA-45D2-BAB6-B572D27174FF}"/>
              </a:ext>
            </a:extLst>
          </p:cNvPr>
          <p:cNvCxnSpPr/>
          <p:nvPr/>
        </p:nvCxnSpPr>
        <p:spPr>
          <a:xfrm rot="10800000">
            <a:off x="3144342" y="3726403"/>
            <a:ext cx="1686757" cy="790112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F387A8E0-FF5B-4CD4-A7D7-36A00BB19B24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5680983" y="2234949"/>
            <a:ext cx="566685" cy="375824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A18AA72C-C8E5-4C9D-A5D6-4835E168AB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29830" y="5534508"/>
            <a:ext cx="468991" cy="375825"/>
          </a:xfrm>
          <a:prstGeom prst="bentConnector3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BB1A474-EF11-4D06-AAD3-E0C28E6A3A63}"/>
              </a:ext>
            </a:extLst>
          </p:cNvPr>
          <p:cNvSpPr txBox="1"/>
          <p:nvPr/>
        </p:nvSpPr>
        <p:spPr>
          <a:xfrm>
            <a:off x="3144341" y="1504961"/>
            <a:ext cx="5948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Espacios en los que se rindió cuentas: 65 por parte de las Direcciones de Asociatividad, Adecuación de Tierras y Oficina de Planeación</a:t>
            </a:r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7110AE2-D7E7-4C44-9452-25F5E236899E}"/>
              </a:ext>
            </a:extLst>
          </p:cNvPr>
          <p:cNvSpPr txBox="1"/>
          <p:nvPr/>
        </p:nvSpPr>
        <p:spPr>
          <a:xfrm>
            <a:off x="8727816" y="3916350"/>
            <a:ext cx="2919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Grupos de valor identificados: Asociaciones de productores y ciudadanía en general</a:t>
            </a:r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501E01F-6ACB-45BD-B57B-CCB7F85ABA8F}"/>
              </a:ext>
            </a:extLst>
          </p:cNvPr>
          <p:cNvSpPr txBox="1"/>
          <p:nvPr/>
        </p:nvSpPr>
        <p:spPr>
          <a:xfrm>
            <a:off x="3178218" y="5958407"/>
            <a:ext cx="594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Fases de la Rendición de Cuentas: Ejecución y Seguimiento y Evaluación</a:t>
            </a:r>
            <a:endParaRPr lang="es-CO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CD4E86-419C-4EED-9BE1-63955756C913}"/>
              </a:ext>
            </a:extLst>
          </p:cNvPr>
          <p:cNvSpPr txBox="1"/>
          <p:nvPr/>
        </p:nvSpPr>
        <p:spPr>
          <a:xfrm>
            <a:off x="258525" y="2490717"/>
            <a:ext cx="2919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Respecto a la Evaluación y recomendaciones de cada espacio de rendición de cuentas, las Direcciones realizaron encuestas en las que se evidenció la percepción de cada espacio sin obtener recomendaciones adicionales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624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D518A-F672-4EE4-BC62-D78C6193A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b="1" dirty="0">
                <a:solidFill>
                  <a:schemeClr val="bg1"/>
                </a:solidFill>
                <a:latin typeface="Asap Medium"/>
              </a:rPr>
              <a:t>Buenas prácticas en Rendición de Cuentas</a:t>
            </a:r>
            <a:endParaRPr lang="es-CO" sz="2400" b="1" dirty="0">
              <a:solidFill>
                <a:schemeClr val="bg1"/>
              </a:solidFill>
              <a:latin typeface="Asap Medium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7CFE7-7A4B-4D1B-84D5-A193A9E3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la relación con los entes nacionales y territoriales en la convocatoria y desarrollo de los espacios de Rendición de Cuentas.</a:t>
            </a:r>
            <a:endParaRPr lang="es-C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ES_trad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nnovación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</a:t>
            </a:r>
            <a:r>
              <a:rPr lang="es-ES_trad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y </a:t>
            </a:r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los productores rurales y ciudadanía a través de talleres lúdicos. </a:t>
            </a:r>
            <a:endParaRPr lang="es-ES_trad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asistencia de productores y asociaciones rurales a cada encuentro propuesto por la Agencia.</a:t>
            </a: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Sistematización dela información de los asistentes, preguntas formuladas en los espacios y oportunidades de mejora.</a:t>
            </a:r>
          </a:p>
          <a:p>
            <a:pPr algn="just"/>
            <a:r>
              <a:rPr lang="es-ES_trad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Asistencia masiva de productores y ciudadanía a los encuentros realizados.</a:t>
            </a:r>
          </a:p>
          <a:p>
            <a:pPr algn="just"/>
            <a:r>
              <a:rPr lang="es-ES_trad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co</a:t>
            </a:r>
            <a:r>
              <a:rPr lang="es-ES_trad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bertura de los espacios a Nivel Nacional.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84" indent="0" algn="just">
              <a:buNone/>
            </a:pP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37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23F8B-AE2B-48C5-ABC7-624FD72C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58" y="500062"/>
            <a:ext cx="7550426" cy="722451"/>
          </a:xfrm>
        </p:spPr>
        <p:txBody>
          <a:bodyPr>
            <a:normAutofit fontScale="90000"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sap Medium"/>
              </a:rPr>
              <a:t>Evaluación implementación Estrategia de Rendición de Cuentas</a:t>
            </a:r>
            <a:endParaRPr lang="es-CO" sz="2400" b="1" dirty="0">
              <a:solidFill>
                <a:schemeClr val="bg1"/>
              </a:solidFill>
              <a:latin typeface="Asap Medium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4952D9-4951-4C2B-91DC-A4557C9BC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173"/>
            <a:ext cx="10515600" cy="44420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CO" sz="2000" dirty="0"/>
              <a:t>        Respecto a los objetivos establecidos en la Estrategia de Rendición de Cuentas se puede observar lo siguiente:</a:t>
            </a:r>
          </a:p>
          <a:p>
            <a:pPr marL="0" indent="0" algn="just">
              <a:buNone/>
            </a:pPr>
            <a:endParaRPr lang="es-CO" sz="2000" dirty="0"/>
          </a:p>
          <a:p>
            <a:pPr lvl="1" algn="just"/>
            <a:r>
              <a:rPr lang="es-CO" sz="2000" dirty="0"/>
              <a:t>Se generaron canales apropiados qué permitan mostrar la gestión de la ADR, para ello se utilizó la Página Web, las redes sociales y free </a:t>
            </a:r>
            <a:r>
              <a:rPr lang="es-CO" sz="2000" dirty="0" err="1"/>
              <a:t>press</a:t>
            </a:r>
            <a:r>
              <a:rPr lang="es-CO" sz="2000" dirty="0"/>
              <a:t> para la difusión masiva de informes y datos de interés general.</a:t>
            </a:r>
          </a:p>
          <a:p>
            <a:pPr lvl="1" algn="just"/>
            <a:r>
              <a:rPr lang="es-CO" sz="2000" dirty="0"/>
              <a:t>Se utilizaron mecanismos innovadores para poder generar contacto con los productores y ciudadanía como la plataforma </a:t>
            </a:r>
            <a:r>
              <a:rPr lang="es-CO" sz="2000" dirty="0" err="1"/>
              <a:t>Teams</a:t>
            </a:r>
            <a:r>
              <a:rPr lang="es-CO" sz="2000" dirty="0"/>
              <a:t> y </a:t>
            </a:r>
            <a:r>
              <a:rPr lang="es-CO" sz="2000" dirty="0" err="1"/>
              <a:t>youtube</a:t>
            </a:r>
            <a:r>
              <a:rPr lang="es-CO" sz="2000" dirty="0"/>
              <a:t>. Generando la interacción constante a nivel nacional.</a:t>
            </a:r>
          </a:p>
          <a:p>
            <a:pPr lvl="1" algn="just"/>
            <a:r>
              <a:rPr lang="es-CO" sz="2000" dirty="0"/>
              <a:t>Se fortaleció la confianza pública generando mayor número de publicaciones respecto a la información de la gestión de la ADR a los grupos de interés para su consulta continua.</a:t>
            </a:r>
          </a:p>
          <a:p>
            <a:pPr lvl="1" algn="just"/>
            <a:endParaRPr lang="es-CO" sz="2000" dirty="0"/>
          </a:p>
          <a:p>
            <a:pPr marL="457231" lvl="1" indent="0" algn="just">
              <a:buNone/>
            </a:pPr>
            <a:r>
              <a:rPr lang="es-CO" sz="2000" dirty="0"/>
              <a:t>El reto más grande para la vigencia 2020 fue generar espacios de contacto continuo con los grupos de valor de la ADR, puesto que en el marco del </a:t>
            </a:r>
            <a:r>
              <a:rPr lang="es-CO" sz="2000" dirty="0" err="1"/>
              <a:t>Covid</a:t>
            </a:r>
            <a:r>
              <a:rPr lang="es-CO" sz="2000" dirty="0"/>
              <a:t> – 19 se replantearon las estrategias de comunicación y acercamiento a las comunidades a nivel nacional.</a:t>
            </a:r>
          </a:p>
          <a:p>
            <a:pPr marL="457231" lvl="1" indent="0" algn="just">
              <a:buNone/>
            </a:pPr>
            <a:endParaRPr lang="es-CO" sz="2000" dirty="0"/>
          </a:p>
          <a:p>
            <a:pPr lvl="1"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44502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065F288-68AE-420D-9B47-272136C71067}"/>
              </a:ext>
            </a:extLst>
          </p:cNvPr>
          <p:cNvSpPr/>
          <p:nvPr/>
        </p:nvSpPr>
        <p:spPr>
          <a:xfrm>
            <a:off x="5869022" y="4875871"/>
            <a:ext cx="632297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62">
              <a:defRPr/>
            </a:pPr>
            <a:r>
              <a:rPr lang="es-MX" sz="5000" b="1" i="1" dirty="0">
                <a:solidFill>
                  <a:prstClr val="white"/>
                </a:solidFill>
                <a:latin typeface="Calibri" panose="020F0502020204030204"/>
              </a:rPr>
              <a:t>Muchas gracias</a:t>
            </a:r>
            <a:r>
              <a:rPr lang="es-MX" sz="5000" i="1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45649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13AB3C0B51C24C8F12F77345E29FAF" ma:contentTypeVersion="1" ma:contentTypeDescription="Crear nuevo documento." ma:contentTypeScope="" ma:versionID="6fe4ec7ae453e3806f1a0dd8f0a8904b">
  <xsd:schema xmlns:xsd="http://www.w3.org/2001/XMLSchema" xmlns:xs="http://www.w3.org/2001/XMLSchema" xmlns:p="http://schemas.microsoft.com/office/2006/metadata/properties" xmlns:ns2="031e1a1d-f80a-447a-b882-3a10ef125cf7" targetNamespace="http://schemas.microsoft.com/office/2006/metadata/properties" ma:root="true" ma:fieldsID="546c1d4255e6afbeb69aea7726e6a62b" ns2:_="">
    <xsd:import namespace="031e1a1d-f80a-447a-b882-3a10ef125cf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e1a1d-f80a-447a-b882-3a10ef125c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69C6CA-64D2-4A6D-8278-7A850B139C39}"/>
</file>

<file path=customXml/itemProps2.xml><?xml version="1.0" encoding="utf-8"?>
<ds:datastoreItem xmlns:ds="http://schemas.openxmlformats.org/officeDocument/2006/customXml" ds:itemID="{C55CE9FD-346C-4C69-8E20-B01E4B76AC21}"/>
</file>

<file path=customXml/itemProps3.xml><?xml version="1.0" encoding="utf-8"?>
<ds:datastoreItem xmlns:ds="http://schemas.openxmlformats.org/officeDocument/2006/customXml" ds:itemID="{20F06775-2E7C-4DB8-A3C7-C772841B9A52}"/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367</Words>
  <Application>Microsoft Office PowerPoint</Application>
  <PresentationFormat>Panorámica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Asap Medium</vt:lpstr>
      <vt:lpstr>Calibri</vt:lpstr>
      <vt:lpstr>Calibri Light</vt:lpstr>
      <vt:lpstr>1_Tema de Office</vt:lpstr>
      <vt:lpstr>Análisis Rendición  de Cuentas</vt:lpstr>
      <vt:lpstr>Resultados espacios de Rendición de Cuentas</vt:lpstr>
      <vt:lpstr>Buenas prácticas en Rendición de Cuentas</vt:lpstr>
      <vt:lpstr>Evaluación implementación Estrategia de Rendición de Cuentas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Wilson Mauricio Rodríguez Triviño</dc:creator>
  <cp:lastModifiedBy>Vivi Beltrán Fernández</cp:lastModifiedBy>
  <cp:revision>82</cp:revision>
  <dcterms:created xsi:type="dcterms:W3CDTF">2020-09-14T15:19:30Z</dcterms:created>
  <dcterms:modified xsi:type="dcterms:W3CDTF">2020-12-30T23:22:49Z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0x0101003E13AB3C0B51C24C8F12F77345E29FAF</vt:lpwstr>
  </property>
</Properties>
</file>